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4"/>
  </p:notesMasterIdLst>
  <p:sldIdLst>
    <p:sldId id="256" r:id="rId2"/>
    <p:sldId id="335" r:id="rId3"/>
    <p:sldId id="336" r:id="rId4"/>
    <p:sldId id="337" r:id="rId5"/>
    <p:sldId id="383" r:id="rId6"/>
    <p:sldId id="380" r:id="rId7"/>
    <p:sldId id="381" r:id="rId8"/>
    <p:sldId id="382" r:id="rId9"/>
    <p:sldId id="384" r:id="rId10"/>
    <p:sldId id="407" r:id="rId11"/>
    <p:sldId id="378" r:id="rId12"/>
    <p:sldId id="379" r:id="rId13"/>
    <p:sldId id="321" r:id="rId14"/>
    <p:sldId id="409" r:id="rId15"/>
    <p:sldId id="322" r:id="rId16"/>
    <p:sldId id="306" r:id="rId17"/>
    <p:sldId id="324" r:id="rId18"/>
    <p:sldId id="334" r:id="rId19"/>
    <p:sldId id="428" r:id="rId20"/>
    <p:sldId id="408" r:id="rId21"/>
    <p:sldId id="406" r:id="rId22"/>
    <p:sldId id="390" r:id="rId23"/>
    <p:sldId id="386" r:id="rId24"/>
    <p:sldId id="387" r:id="rId25"/>
    <p:sldId id="388" r:id="rId26"/>
    <p:sldId id="349" r:id="rId27"/>
    <p:sldId id="312" r:id="rId28"/>
    <p:sldId id="411" r:id="rId29"/>
    <p:sldId id="326" r:id="rId30"/>
    <p:sldId id="370" r:id="rId31"/>
    <p:sldId id="371" r:id="rId32"/>
    <p:sldId id="410" r:id="rId33"/>
    <p:sldId id="374" r:id="rId34"/>
    <p:sldId id="430" r:id="rId35"/>
    <p:sldId id="429" r:id="rId36"/>
    <p:sldId id="412" r:id="rId37"/>
    <p:sldId id="415" r:id="rId38"/>
    <p:sldId id="414" r:id="rId39"/>
    <p:sldId id="413" r:id="rId40"/>
    <p:sldId id="401" r:id="rId41"/>
    <p:sldId id="417" r:id="rId42"/>
    <p:sldId id="416" r:id="rId43"/>
    <p:sldId id="400" r:id="rId44"/>
    <p:sldId id="425" r:id="rId45"/>
    <p:sldId id="399" r:id="rId46"/>
    <p:sldId id="402" r:id="rId47"/>
    <p:sldId id="418" r:id="rId48"/>
    <p:sldId id="419" r:id="rId49"/>
    <p:sldId id="420" r:id="rId50"/>
    <p:sldId id="315" r:id="rId51"/>
    <p:sldId id="421" r:id="rId52"/>
    <p:sldId id="355" r:id="rId53"/>
    <p:sldId id="356" r:id="rId54"/>
    <p:sldId id="357" r:id="rId55"/>
    <p:sldId id="422" r:id="rId56"/>
    <p:sldId id="423" r:id="rId57"/>
    <p:sldId id="424" r:id="rId58"/>
    <p:sldId id="426" r:id="rId59"/>
    <p:sldId id="405" r:id="rId60"/>
    <p:sldId id="427" r:id="rId61"/>
    <p:sldId id="331" r:id="rId62"/>
    <p:sldId id="362" r:id="rId6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 id="{EF5BB51E-5FDE-4A85-8836-5541F2DCC1BB}">
          <p14:sldIdLst>
            <p14:sldId id="256"/>
          </p14:sldIdLst>
        </p14:section>
        <p14:section name="Introduction" id="{F5EFCFBE-4181-410A-91B5-DAD34617799E}">
          <p14:sldIdLst>
            <p14:sldId id="335"/>
            <p14:sldId id="336"/>
          </p14:sldIdLst>
        </p14:section>
        <p14:section name="Conversion Highlights" id="{265669F2-BB61-4A6F-A6EE-44767A27D656}">
          <p14:sldIdLst>
            <p14:sldId id="337"/>
            <p14:sldId id="383"/>
            <p14:sldId id="380"/>
            <p14:sldId id="381"/>
            <p14:sldId id="382"/>
            <p14:sldId id="384"/>
            <p14:sldId id="407"/>
          </p14:sldIdLst>
        </p14:section>
        <p14:section name="Participating Organization Management Structure" id="{E0047A8E-1337-43BF-9A64-5845BD27A801}">
          <p14:sldIdLst>
            <p14:sldId id="378"/>
            <p14:sldId id="379"/>
          </p14:sldIdLst>
        </p14:section>
        <p14:section name="Pay Administration Considerations" id="{854D4EB5-2447-40C2-BD2C-E21A8E42407A}">
          <p14:sldIdLst>
            <p14:sldId id="321"/>
            <p14:sldId id="409"/>
            <p14:sldId id="322"/>
            <p14:sldId id="306"/>
            <p14:sldId id="324"/>
            <p14:sldId id="334"/>
            <p14:sldId id="428"/>
            <p14:sldId id="408"/>
            <p14:sldId id="406"/>
            <p14:sldId id="390"/>
            <p14:sldId id="386"/>
            <p14:sldId id="387"/>
            <p14:sldId id="388"/>
            <p14:sldId id="349"/>
            <p14:sldId id="312"/>
            <p14:sldId id="411"/>
          </p14:sldIdLst>
        </p14:section>
        <p14:section name="CCAS Considerations" id="{DDB5A334-5F6A-4DD8-AEFB-15BDBA7F0303}">
          <p14:sldIdLst>
            <p14:sldId id="326"/>
            <p14:sldId id="370"/>
            <p14:sldId id="371"/>
            <p14:sldId id="410"/>
            <p14:sldId id="374"/>
            <p14:sldId id="430"/>
            <p14:sldId id="429"/>
            <p14:sldId id="412"/>
            <p14:sldId id="415"/>
            <p14:sldId id="414"/>
            <p14:sldId id="413"/>
            <p14:sldId id="401"/>
            <p14:sldId id="417"/>
            <p14:sldId id="416"/>
            <p14:sldId id="400"/>
            <p14:sldId id="425"/>
            <p14:sldId id="399"/>
            <p14:sldId id="402"/>
            <p14:sldId id="418"/>
            <p14:sldId id="419"/>
            <p14:sldId id="420"/>
            <p14:sldId id="315"/>
            <p14:sldId id="421"/>
            <p14:sldId id="355"/>
            <p14:sldId id="356"/>
            <p14:sldId id="357"/>
            <p14:sldId id="422"/>
            <p14:sldId id="423"/>
            <p14:sldId id="424"/>
            <p14:sldId id="426"/>
            <p14:sldId id="405"/>
            <p14:sldId id="427"/>
          </p14:sldIdLst>
        </p14:section>
        <p14:section name="Closing" id="{44F2F339-647F-466C-971C-0698C6B45EA8}">
          <p14:sldIdLst>
            <p14:sldId id="331"/>
            <p14:sldId id="362"/>
          </p14:sldIdLst>
        </p14:section>
        <p14:section name="Backup/Deleted Slides" id="{12FB7100-DDB5-4B98-86C4-3E6B3AB6D92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rrie S" initials="SS"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606"/>
    <a:srgbClr val="0099CC"/>
    <a:srgbClr val="25AEEB"/>
    <a:srgbClr val="95D7F5"/>
    <a:srgbClr val="69C7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61" autoAdjust="0"/>
    <p:restoredTop sz="73536" autoAdjust="0"/>
  </p:normalViewPr>
  <p:slideViewPr>
    <p:cSldViewPr snapToGrid="0" showGuides="1">
      <p:cViewPr varScale="1">
        <p:scale>
          <a:sx n="53" d="100"/>
          <a:sy n="53" d="100"/>
        </p:scale>
        <p:origin x="1548"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22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4"/>
          </a:xfrm>
          <a:prstGeom prst="rect">
            <a:avLst/>
          </a:prstGeom>
        </p:spPr>
        <p:txBody>
          <a:bodyPr vert="horz" lIns="94221" tIns="47111" rIns="94221" bIns="47111" rtlCol="0"/>
          <a:lstStyle>
            <a:lvl1pPr algn="r">
              <a:defRPr sz="1200"/>
            </a:lvl1pPr>
          </a:lstStyle>
          <a:p>
            <a:fld id="{F9D91788-4AFC-4979-9C00-1CAB7E098240}" type="datetimeFigureOut">
              <a:rPr lang="en-US" smtClean="0"/>
              <a:t>4/2/2018</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1" tIns="47111" rIns="94221" bIns="47111" rtlCol="0" anchor="ctr"/>
          <a:lstStyle/>
          <a:p>
            <a:endParaRPr lang="en-US" dirty="0"/>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1" tIns="47111" rIns="94221" bIns="47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3"/>
          </a:xfrm>
          <a:prstGeom prst="rect">
            <a:avLst/>
          </a:prstGeom>
        </p:spPr>
        <p:txBody>
          <a:bodyPr vert="horz" lIns="94221" tIns="47111" rIns="94221" bIns="47111" rtlCol="0" anchor="b"/>
          <a:lstStyle>
            <a:lvl1pPr algn="r">
              <a:defRPr sz="1200"/>
            </a:lvl1pPr>
          </a:lstStyle>
          <a:p>
            <a:fld id="{F14F21D2-3A13-43D3-97F1-2E773FB6BCF5}" type="slidenum">
              <a:rPr lang="en-US" smtClean="0"/>
              <a:t>‹#›</a:t>
            </a:fld>
            <a:endParaRPr lang="en-US" dirty="0"/>
          </a:p>
        </p:txBody>
      </p:sp>
    </p:spTree>
    <p:extLst>
      <p:ext uri="{BB962C8B-B14F-4D97-AF65-F5344CB8AC3E}">
        <p14:creationId xmlns:p14="http://schemas.microsoft.com/office/powerpoint/2010/main" val="3192829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law.cornell.edu/cfr/text/5/part-535"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www.law.cornell.edu/cfr/text/5/part-536."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4F21D2-3A13-43D3-97F1-2E773FB6BCF5}" type="slidenum">
              <a:rPr lang="en-US" smtClean="0"/>
              <a:t>1</a:t>
            </a:fld>
            <a:endParaRPr lang="en-US" dirty="0"/>
          </a:p>
        </p:txBody>
      </p:sp>
    </p:spTree>
    <p:extLst>
      <p:ext uri="{BB962C8B-B14F-4D97-AF65-F5344CB8AC3E}">
        <p14:creationId xmlns:p14="http://schemas.microsoft.com/office/powerpoint/2010/main" val="65948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1375" cy="3489325"/>
          </a:xfrm>
        </p:spPr>
      </p:sp>
      <p:sp>
        <p:nvSpPr>
          <p:cNvPr id="3" name="Notes Placeholder 2"/>
          <p:cNvSpPr>
            <a:spLocks noGrp="1"/>
          </p:cNvSpPr>
          <p:nvPr>
            <p:ph type="body" idx="1"/>
          </p:nvPr>
        </p:nvSpPr>
        <p:spPr/>
        <p:txBody>
          <a:bodyPr/>
          <a:lstStyle/>
          <a:p>
            <a:pPr marL="171639" indent="-171639">
              <a:buFont typeface="Symbol" panose="05050102010706020507" pitchFamily="18" charset="2"/>
              <a:buChar char="Þ"/>
            </a:pPr>
            <a:r>
              <a:rPr lang="en-US" sz="1200" dirty="0">
                <a:latin typeface="+mn-lt"/>
              </a:rPr>
              <a:t>Federal Register notice, Section II.A.7 and Operating Guide, Chapter 3, paragraph 3.8</a:t>
            </a:r>
            <a:r>
              <a:rPr lang="en-US" sz="1200" dirty="0">
                <a:solidFill>
                  <a:schemeClr val="tx1"/>
                </a:solidFill>
                <a:latin typeface="+mn-lt"/>
              </a:rPr>
              <a:t>.</a:t>
            </a:r>
          </a:p>
          <a:p>
            <a:pPr marL="171639" indent="-171639">
              <a:buFont typeface="Symbol" panose="05050102010706020507" pitchFamily="18" charset="2"/>
              <a:buChar char="Þ"/>
            </a:pPr>
            <a:endParaRPr lang="en-US" sz="1200" dirty="0">
              <a:latin typeface="+mn-lt"/>
            </a:endParaRPr>
          </a:p>
          <a:p>
            <a:pPr marL="171639" indent="-171639">
              <a:spcBef>
                <a:spcPts val="0"/>
              </a:spcBef>
              <a:buFont typeface="Arial" panose="020B0604020202020204" pitchFamily="34" charset="0"/>
              <a:buChar char="•"/>
            </a:pPr>
            <a:r>
              <a:rPr lang="en-US" sz="1200" dirty="0">
                <a:latin typeface="+mn-lt"/>
              </a:rPr>
              <a:t>Commonly known as “target grade” or “full-performance level” under the General Schedule.</a:t>
            </a:r>
          </a:p>
          <a:p>
            <a:pPr marL="171639" indent="-171639">
              <a:spcBef>
                <a:spcPts val="0"/>
              </a:spcBef>
              <a:buFont typeface="Arial" panose="020B0604020202020204" pitchFamily="34" charset="0"/>
              <a:buChar char="•"/>
            </a:pPr>
            <a:endParaRPr lang="en-US" sz="1200" dirty="0">
              <a:latin typeface="+mn-lt"/>
            </a:endParaRPr>
          </a:p>
          <a:p>
            <a:pPr marL="171639" indent="-171639">
              <a:spcBef>
                <a:spcPts val="0"/>
              </a:spcBef>
              <a:buFont typeface="Arial" panose="020B0604020202020204" pitchFamily="34" charset="0"/>
              <a:buChar char="•"/>
            </a:pPr>
            <a:r>
              <a:rPr lang="en-US" sz="1200" dirty="0">
                <a:latin typeface="+mn-lt"/>
              </a:rPr>
              <a:t>Each position under the demonstration project has a designated maximum broadband level. </a:t>
            </a:r>
          </a:p>
          <a:p>
            <a:pPr marL="171639" indent="-171639">
              <a:spcBef>
                <a:spcPts val="0"/>
              </a:spcBef>
              <a:buFont typeface="Arial" panose="020B0604020202020204" pitchFamily="34" charset="0"/>
              <a:buChar char="•"/>
            </a:pPr>
            <a:endParaRPr lang="en-US" sz="1200" dirty="0">
              <a:latin typeface="+mn-lt"/>
            </a:endParaRPr>
          </a:p>
          <a:p>
            <a:pPr marL="171639" indent="-171639">
              <a:spcBef>
                <a:spcPts val="0"/>
              </a:spcBef>
              <a:buFont typeface="Arial" panose="020B0604020202020204" pitchFamily="34" charset="0"/>
              <a:buChar char="•"/>
            </a:pPr>
            <a:r>
              <a:rPr lang="en-US" sz="1200" dirty="0">
                <a:latin typeface="+mn-lt"/>
              </a:rPr>
              <a:t>This maximum broadband level will be identified as the top broadband level within a career path for a particular position and the broadband level to which an incumbent, selected competitively or through merit promotion for a lower broadband level, may be advanced without further competition.</a:t>
            </a:r>
          </a:p>
          <a:p>
            <a:pPr marL="171639" indent="-171639">
              <a:spcBef>
                <a:spcPts val="0"/>
              </a:spcBef>
              <a:buFont typeface="Arial" panose="020B0604020202020204" pitchFamily="34" charset="0"/>
              <a:buChar char="•"/>
            </a:pPr>
            <a:endParaRPr lang="en-US" sz="1200" dirty="0">
              <a:latin typeface="+mn-lt"/>
            </a:endParaRPr>
          </a:p>
          <a:p>
            <a:pPr marL="171639" indent="-171639">
              <a:spcBef>
                <a:spcPts val="0"/>
              </a:spcBef>
              <a:buFont typeface="Arial" panose="020B0604020202020204" pitchFamily="34" charset="0"/>
              <a:buChar char="•"/>
            </a:pPr>
            <a:r>
              <a:rPr lang="en-US" sz="1200" dirty="0">
                <a:latin typeface="+mn-lt"/>
              </a:rPr>
              <a:t>These broadband levels will be based upon the full performance levels of positions before conversion into </a:t>
            </a:r>
            <a:r>
              <a:rPr lang="en-US" sz="1200" dirty="0" err="1">
                <a:latin typeface="+mn-lt"/>
              </a:rPr>
              <a:t>AcqDemo</a:t>
            </a:r>
            <a:r>
              <a:rPr lang="en-US" sz="1200" dirty="0">
                <a:latin typeface="+mn-lt"/>
              </a:rPr>
              <a:t>. After conversion a newly created or re-described </a:t>
            </a:r>
            <a:r>
              <a:rPr lang="en-US" sz="1200" dirty="0" err="1">
                <a:latin typeface="+mn-lt"/>
              </a:rPr>
              <a:t>AcqDemo</a:t>
            </a:r>
            <a:r>
              <a:rPr lang="en-US" sz="1200" dirty="0">
                <a:latin typeface="+mn-lt"/>
              </a:rPr>
              <a:t> position may be assigned a different maximum broadband level based on the </a:t>
            </a:r>
            <a:r>
              <a:rPr lang="en-US" sz="1200" dirty="0" err="1">
                <a:latin typeface="+mn-lt"/>
              </a:rPr>
              <a:t>AcqDemo</a:t>
            </a:r>
            <a:r>
              <a:rPr lang="en-US" sz="1200" dirty="0">
                <a:latin typeface="+mn-lt"/>
              </a:rPr>
              <a:t> organization’s position management structure, change in mission, reorganization, and similar factors.</a:t>
            </a:r>
          </a:p>
          <a:p>
            <a:pPr marL="171639" indent="-171639">
              <a:spcBef>
                <a:spcPts val="0"/>
              </a:spcBef>
              <a:buFont typeface="Arial" panose="020B0604020202020204" pitchFamily="34" charset="0"/>
              <a:buChar char="•"/>
            </a:pPr>
            <a:endParaRPr lang="en-US" sz="1200" dirty="0">
              <a:latin typeface="+mn-lt"/>
            </a:endParaRPr>
          </a:p>
          <a:p>
            <a:pPr marL="171639" indent="-171639">
              <a:spcBef>
                <a:spcPts val="0"/>
              </a:spcBef>
              <a:buFont typeface="Arial" panose="020B0604020202020204" pitchFamily="34" charset="0"/>
              <a:buChar char="•"/>
            </a:pPr>
            <a:r>
              <a:rPr lang="en-US" sz="1200" dirty="0">
                <a:latin typeface="+mn-lt"/>
              </a:rPr>
              <a:t>Maximum broadband levels may vary based upon occupation or career path. An employee’s base pay will be capped at the maximum rate for the current broadband level until the employee has been promoted into the next higher broadband level.</a:t>
            </a:r>
            <a:endParaRPr lang="en-US" sz="1200" dirty="0"/>
          </a:p>
        </p:txBody>
      </p:sp>
      <p:sp>
        <p:nvSpPr>
          <p:cNvPr id="4" name="Slide Number Placeholder 3"/>
          <p:cNvSpPr>
            <a:spLocks noGrp="1"/>
          </p:cNvSpPr>
          <p:nvPr>
            <p:ph type="sldNum" sz="quarter" idx="10"/>
          </p:nvPr>
        </p:nvSpPr>
        <p:spPr/>
        <p:txBody>
          <a:bodyPr/>
          <a:lstStyle/>
          <a:p>
            <a:fld id="{F14F21D2-3A13-43D3-97F1-2E773FB6BCF5}" type="slidenum">
              <a:rPr lang="en-US" smtClean="0"/>
              <a:t>10</a:t>
            </a:fld>
            <a:endParaRPr lang="en-US"/>
          </a:p>
        </p:txBody>
      </p:sp>
    </p:spTree>
    <p:extLst>
      <p:ext uri="{BB962C8B-B14F-4D97-AF65-F5344CB8AC3E}">
        <p14:creationId xmlns:p14="http://schemas.microsoft.com/office/powerpoint/2010/main" val="2562556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a:ln/>
        </p:spPr>
      </p:sp>
      <p:sp>
        <p:nvSpPr>
          <p:cNvPr id="96258" name="Notes Placeholder 2"/>
          <p:cNvSpPr>
            <a:spLocks noGrp="1"/>
          </p:cNvSpPr>
          <p:nvPr>
            <p:ph type="body" idx="1"/>
          </p:nvPr>
        </p:nvSpPr>
        <p:spPr>
          <a:noFill/>
          <a:ln/>
        </p:spPr>
        <p:txBody>
          <a:bodyPr/>
          <a:lstStyle/>
          <a:p>
            <a:r>
              <a:rPr lang="en-US" dirty="0">
                <a:latin typeface="Arial" charset="0"/>
              </a:rPr>
              <a:t>The Personnel Policy Board is the guiding oversight body for AcqDemo operations within an organization.</a:t>
            </a:r>
          </a:p>
        </p:txBody>
      </p:sp>
      <p:sp>
        <p:nvSpPr>
          <p:cNvPr id="134148"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E8462677-D8EC-4551-962D-4738E07EA3F6}" type="slidenum">
              <a:rPr lang="en-US" b="0" smtClean="0">
                <a:latin typeface="Arial" pitchFamily="34" charset="0"/>
              </a:rPr>
              <a:pPr eaLnBrk="1" hangingPunct="1">
                <a:defRPr/>
              </a:pPr>
              <a:t>11</a:t>
            </a:fld>
            <a:endParaRPr lang="en-US" b="0">
              <a:latin typeface="Arial" pitchFamily="34" charset="0"/>
            </a:endParaRPr>
          </a:p>
        </p:txBody>
      </p:sp>
    </p:spTree>
    <p:extLst>
      <p:ext uri="{BB962C8B-B14F-4D97-AF65-F5344CB8AC3E}">
        <p14:creationId xmlns:p14="http://schemas.microsoft.com/office/powerpoint/2010/main" val="2278300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4F21D2-3A13-43D3-97F1-2E773FB6BCF5}" type="slidenum">
              <a:rPr lang="en-US" smtClean="0"/>
              <a:t>12</a:t>
            </a:fld>
            <a:endParaRPr lang="en-US" dirty="0"/>
          </a:p>
        </p:txBody>
      </p:sp>
    </p:spTree>
    <p:extLst>
      <p:ext uri="{BB962C8B-B14F-4D97-AF65-F5344CB8AC3E}">
        <p14:creationId xmlns:p14="http://schemas.microsoft.com/office/powerpoint/2010/main" val="3830432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subject area is Pay Administration.</a:t>
            </a:r>
          </a:p>
        </p:txBody>
      </p:sp>
      <p:sp>
        <p:nvSpPr>
          <p:cNvPr id="4" name="Slide Number Placeholder 3"/>
          <p:cNvSpPr>
            <a:spLocks noGrp="1"/>
          </p:cNvSpPr>
          <p:nvPr>
            <p:ph type="sldNum" sz="quarter" idx="10"/>
          </p:nvPr>
        </p:nvSpPr>
        <p:spPr/>
        <p:txBody>
          <a:bodyPr/>
          <a:lstStyle/>
          <a:p>
            <a:fld id="{F14F21D2-3A13-43D3-97F1-2E773FB6BCF5}" type="slidenum">
              <a:rPr lang="en-US" smtClean="0"/>
              <a:t>13</a:t>
            </a:fld>
            <a:endParaRPr lang="en-US" dirty="0"/>
          </a:p>
        </p:txBody>
      </p:sp>
    </p:spTree>
    <p:extLst>
      <p:ext uri="{BB962C8B-B14F-4D97-AF65-F5344CB8AC3E}">
        <p14:creationId xmlns:p14="http://schemas.microsoft.com/office/powerpoint/2010/main" val="2559435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examine each one of these elements and identify the business rules you’ll need to establish to support them. As you’ll see, </a:t>
            </a:r>
            <a:r>
              <a:rPr lang="en-US" dirty="0" err="1"/>
              <a:t>AcqDemo</a:t>
            </a:r>
            <a:r>
              <a:rPr lang="en-US" dirty="0"/>
              <a:t> has an established and formally stated compensation philosophy. Your task is to develop a strategy and management policies to execute that strategy uniformly.</a:t>
            </a:r>
          </a:p>
        </p:txBody>
      </p:sp>
      <p:sp>
        <p:nvSpPr>
          <p:cNvPr id="4" name="Slide Number Placeholder 3"/>
          <p:cNvSpPr>
            <a:spLocks noGrp="1"/>
          </p:cNvSpPr>
          <p:nvPr>
            <p:ph type="sldNum" sz="quarter" idx="10"/>
          </p:nvPr>
        </p:nvSpPr>
        <p:spPr/>
        <p:txBody>
          <a:bodyPr/>
          <a:lstStyle/>
          <a:p>
            <a:fld id="{F14F21D2-3A13-43D3-97F1-2E773FB6BCF5}" type="slidenum">
              <a:rPr lang="en-US" smtClean="0"/>
              <a:t>14</a:t>
            </a:fld>
            <a:endParaRPr lang="en-US" dirty="0"/>
          </a:p>
        </p:txBody>
      </p:sp>
    </p:spTree>
    <p:extLst>
      <p:ext uri="{BB962C8B-B14F-4D97-AF65-F5344CB8AC3E}">
        <p14:creationId xmlns:p14="http://schemas.microsoft.com/office/powerpoint/2010/main" val="3800229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70" indent="-173370">
              <a:buFont typeface="Symbol" panose="05050102010706020507" pitchFamily="18" charset="2"/>
              <a:buChar char="Þ"/>
            </a:pPr>
            <a:r>
              <a:rPr lang="en-US" dirty="0"/>
              <a:t>Federal Register notice, Section C.1., Introduction</a:t>
            </a:r>
          </a:p>
          <a:p>
            <a:pPr marL="173370" indent="-173370">
              <a:buFont typeface="Symbol" panose="05050102010706020507" pitchFamily="18" charset="2"/>
              <a:buChar char="Þ"/>
            </a:pPr>
            <a:endParaRPr lang="en-US" dirty="0"/>
          </a:p>
          <a:p>
            <a:r>
              <a:rPr lang="en-US" dirty="0"/>
              <a:t>…AcqDemo’s compensation philosophy insures equitable pay for the duties of the position, recognizes individual competency achievements, and rewards contribution to mission. To assist in this endeavor, AcqDemo provides a number of interventions and policies for special situations such as pay setting for new hires, reinstatement eligibles, and non-AcqDemo Federal civilian employees voluntarily accepting an AcqDemo position; promotions; buy-ins on voluntary permanent lateral transfers, reassignments, and realignments into AcqDemo; changes to lower career path, broadband level, and/or basic pay; supervisory and team leader cash differentials; accelerated compensation for developmental positions; and a contribution-based  compensation system that aligns employees’ pay to their contributions to the organization’s mission and to the scope, difficulty, and value of their positions.</a:t>
            </a:r>
          </a:p>
          <a:p>
            <a:br>
              <a:rPr lang="en-US" dirty="0"/>
            </a:br>
            <a:endParaRPr lang="en-US" dirty="0"/>
          </a:p>
        </p:txBody>
      </p:sp>
      <p:sp>
        <p:nvSpPr>
          <p:cNvPr id="4" name="Slide Number Placeholder 3"/>
          <p:cNvSpPr>
            <a:spLocks noGrp="1"/>
          </p:cNvSpPr>
          <p:nvPr>
            <p:ph type="sldNum" sz="quarter" idx="10"/>
          </p:nvPr>
        </p:nvSpPr>
        <p:spPr/>
        <p:txBody>
          <a:bodyPr/>
          <a:lstStyle/>
          <a:p>
            <a:fld id="{F14F21D2-3A13-43D3-97F1-2E773FB6BCF5}" type="slidenum">
              <a:rPr lang="en-US" smtClean="0"/>
              <a:t>15</a:t>
            </a:fld>
            <a:endParaRPr lang="en-US" dirty="0"/>
          </a:p>
        </p:txBody>
      </p:sp>
    </p:spTree>
    <p:extLst>
      <p:ext uri="{BB962C8B-B14F-4D97-AF65-F5344CB8AC3E}">
        <p14:creationId xmlns:p14="http://schemas.microsoft.com/office/powerpoint/2010/main" val="3925133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70" indent="-173370">
              <a:buFont typeface="Symbol" panose="05050102010706020507" pitchFamily="18" charset="2"/>
              <a:buChar char="Þ"/>
            </a:pPr>
            <a:r>
              <a:rPr lang="en-US" dirty="0"/>
              <a:t>Participating organizations will have to develop a formal compensation strategy with the November 9, 2017 Federal Register notice re-write.</a:t>
            </a:r>
          </a:p>
          <a:p>
            <a:pPr marL="173370" indent="-173370">
              <a:buFont typeface="Symbol" panose="05050102010706020507" pitchFamily="18" charset="2"/>
              <a:buChar char="Þ"/>
            </a:pPr>
            <a:endParaRPr lang="en-US" dirty="0"/>
          </a:p>
          <a:p>
            <a:pPr marL="0" indent="0">
              <a:buFont typeface="Symbol" panose="05050102010706020507" pitchFamily="18" charset="2"/>
              <a:buNone/>
            </a:pPr>
            <a:r>
              <a:rPr lang="en-US" b="1" dirty="0">
                <a:solidFill>
                  <a:srgbClr val="C00000"/>
                </a:solidFill>
              </a:rPr>
              <a:t>Business Rules Decision—</a:t>
            </a:r>
          </a:p>
          <a:p>
            <a:pPr marL="0" indent="0">
              <a:buFont typeface="Symbol" panose="05050102010706020507" pitchFamily="18" charset="2"/>
              <a:buNone/>
            </a:pPr>
            <a:r>
              <a:rPr lang="en-US" b="1" dirty="0">
                <a:solidFill>
                  <a:srgbClr val="C00000"/>
                </a:solidFill>
              </a:rPr>
              <a:t>Who will be responsible for this strategy and when will it be completed?</a:t>
            </a:r>
          </a:p>
        </p:txBody>
      </p:sp>
      <p:sp>
        <p:nvSpPr>
          <p:cNvPr id="4" name="Slide Number Placeholder 3"/>
          <p:cNvSpPr>
            <a:spLocks noGrp="1"/>
          </p:cNvSpPr>
          <p:nvPr>
            <p:ph type="sldNum" sz="quarter" idx="10"/>
          </p:nvPr>
        </p:nvSpPr>
        <p:spPr/>
        <p:txBody>
          <a:bodyPr/>
          <a:lstStyle/>
          <a:p>
            <a:fld id="{F14F21D2-3A13-43D3-97F1-2E773FB6BCF5}" type="slidenum">
              <a:rPr lang="en-US" smtClean="0"/>
              <a:t>16</a:t>
            </a:fld>
            <a:endParaRPr lang="en-US" dirty="0"/>
          </a:p>
        </p:txBody>
      </p:sp>
    </p:spTree>
    <p:extLst>
      <p:ext uri="{BB962C8B-B14F-4D97-AF65-F5344CB8AC3E}">
        <p14:creationId xmlns:p14="http://schemas.microsoft.com/office/powerpoint/2010/main" val="21981706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Operating Guide, Chapter 5, section 5.2</a:t>
            </a:r>
          </a:p>
          <a:p>
            <a:endParaRPr lang="en-US" sz="1200" b="1"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5.2 Introduction </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This chapter supplements the pay administration provisions provided in 82 FR 52104, Section II.C. The Civilian Acquisition Workforce Personnel Demonstration Project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provides managers, at the lowest practical level, the authority, control and flexibility required to support the mission.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inspires the use of a compensation strategy that utilizes all available and appropriate compensation tools to attract and retain an agile, highly-skilled, professional acquisition workforce and the supporting personnel assigned to work with that workforce. Organizations executing the DoD acquisition mission need talent with very specific skills, knowledge, and certifications. To be successful in this mission also demands a commitment to providing the warfighter with state-of-the-art effective and reliable weapon systems that yield equally effective and predictable results. </a:t>
            </a:r>
            <a:r>
              <a:rPr lang="en-US" sz="1200" b="0" i="0" u="none" strike="noStrike" kern="1200" baseline="0" dirty="0" err="1">
                <a:solidFill>
                  <a:schemeClr val="tx1"/>
                </a:solidFill>
                <a:latin typeface="+mn-lt"/>
                <a:ea typeface="+mn-ea"/>
                <a:cs typeface="+mn-cs"/>
              </a:rPr>
              <a:t>AcqDemo's</a:t>
            </a:r>
            <a:r>
              <a:rPr lang="en-US" sz="1200" b="0" i="0" u="none" strike="noStrike" kern="1200" baseline="0" dirty="0">
                <a:solidFill>
                  <a:schemeClr val="tx1"/>
                </a:solidFill>
                <a:latin typeface="+mn-lt"/>
                <a:ea typeface="+mn-ea"/>
                <a:cs typeface="+mn-cs"/>
              </a:rPr>
              <a:t> compensation philosophy insures equitable pay for the duties of the position, recognizes individual competency achievements, and rewards contribution to mission. To assist in this endeavor,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provides a number of interventions and policies for special situations such as pay setting for new hires, reinstatement </a:t>
            </a:r>
            <a:r>
              <a:rPr lang="en-US" sz="1200" b="0" i="0" u="none" strike="noStrike" kern="1200" baseline="0" dirty="0" err="1">
                <a:solidFill>
                  <a:schemeClr val="tx1"/>
                </a:solidFill>
                <a:latin typeface="+mn-lt"/>
                <a:ea typeface="+mn-ea"/>
                <a:cs typeface="+mn-cs"/>
              </a:rPr>
              <a:t>eligibles</a:t>
            </a:r>
            <a:r>
              <a:rPr lang="en-US" sz="1200" b="0" i="0" u="none" strike="noStrike" kern="1200" baseline="0" dirty="0">
                <a:solidFill>
                  <a:schemeClr val="tx1"/>
                </a:solidFill>
                <a:latin typeface="+mn-lt"/>
                <a:ea typeface="+mn-ea"/>
                <a:cs typeface="+mn-cs"/>
              </a:rPr>
              <a:t>, and non-</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Federal civilian employees voluntarily accepting an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position; promotions; buy-ins on voluntary permanent lateral transfers, reassignments, and realignments into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changes to lower career path, broadband level, and/or basic pay; supervisory and team leader cash differentials; accelerated compensation for developmental positions; and a contribution-based compensation system that aligns employees’ pay to their contributions to the organization’s mission and to the scope, difficulty, and value of their positions.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DoD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Program Office is responsible for the issuance of policy and guidance on pay setting. Participating Organizations are encouraged, through their Personnel Policy Boards to issue internal guidance and/or criteria to further define their compensation policy and processes based upon fiscal conditions; qualifications and experience of selectees; market conditions; difficulty of position; organizational level of position within the position management structure; and funding levels for the Contribution-based Compensation and Appraisal System (CCAS). Copies of an organization’s internal pay setting guidance will be provided to the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Program Office.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Modifications to the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pay administration guidance, processes, and/or procedures may be made by the DoD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Program Manager as experience is gained, economic conditions change, results are analyzed, and conclusions are reached. Any supplemental policies, guidance, and procedures on pay setting (and modifications to those policies, guidance, and procedures) issued by the DoD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Program Office and Participating Organizations will adhere to the pay administration provisions and waivers in Federal Register Notice 82 FR 52104. </a:t>
            </a:r>
          </a:p>
          <a:p>
            <a:r>
              <a:rPr lang="en-US" sz="1200" b="0" i="0" u="none" strike="noStrike" kern="1200" baseline="0" dirty="0">
                <a:solidFill>
                  <a:schemeClr val="tx1"/>
                </a:solidFill>
                <a:latin typeface="+mn-lt"/>
                <a:ea typeface="+mn-ea"/>
                <a:cs typeface="+mn-cs"/>
              </a:rPr>
              <a:t>This chapter publishes guidance for pay setting under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for individual new hires and employees entering into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after the initial conversion of an organization. Pay setting for conversion of an organization can be found in Chapter 2, Initial Conversion of Organizations Into and From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F14F21D2-3A13-43D3-97F1-2E773FB6BCF5}" type="slidenum">
              <a:rPr lang="en-US" smtClean="0"/>
              <a:t>17</a:t>
            </a:fld>
            <a:endParaRPr lang="en-US" dirty="0"/>
          </a:p>
        </p:txBody>
      </p:sp>
    </p:spTree>
    <p:extLst>
      <p:ext uri="{BB962C8B-B14F-4D97-AF65-F5344CB8AC3E}">
        <p14:creationId xmlns:p14="http://schemas.microsoft.com/office/powerpoint/2010/main" val="2152040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641">
              <a:defRPr/>
            </a:pPr>
            <a:r>
              <a:rPr lang="en-US" dirty="0"/>
              <a:t>Based on the premise not all work performed within a broadband can or should be valued at the highest salary in the broadband, some method of managing pay within the broadbands that enable mission achievement while maintaining a basic tenant of federal service – equal pay for work of substantially equal value – is necessary. Control points, stop-and-consider points and salary maximums are possible strategies to manage pay within a broadband. You may devise yet another methodology…</a:t>
            </a:r>
          </a:p>
          <a:p>
            <a:pPr defTabSz="924641">
              <a:defRPr/>
            </a:pPr>
            <a:endParaRPr lang="en-US" dirty="0"/>
          </a:p>
          <a:p>
            <a:pPr defTabSz="924641">
              <a:defRPr/>
            </a:pPr>
            <a:r>
              <a:rPr lang="en-US" dirty="0"/>
              <a:t>To ensure positions are valued equitably across the organization and to determine appropriate compensation controls, the establishment of an organizational position management structure is needed. This is essentially a list of positions presented by their relative value within the organization. They will generally have an established salary range with entry, mid- and senior salaries identified.</a:t>
            </a:r>
          </a:p>
        </p:txBody>
      </p:sp>
      <p:sp>
        <p:nvSpPr>
          <p:cNvPr id="4" name="Slide Number Placeholder 3"/>
          <p:cNvSpPr>
            <a:spLocks noGrp="1"/>
          </p:cNvSpPr>
          <p:nvPr>
            <p:ph type="sldNum" sz="quarter" idx="10"/>
          </p:nvPr>
        </p:nvSpPr>
        <p:spPr/>
        <p:txBody>
          <a:bodyPr/>
          <a:lstStyle/>
          <a:p>
            <a:fld id="{F14F21D2-3A13-43D3-97F1-2E773FB6BCF5}" type="slidenum">
              <a:rPr lang="en-US" smtClean="0"/>
              <a:t>18</a:t>
            </a:fld>
            <a:endParaRPr lang="en-US" dirty="0"/>
          </a:p>
        </p:txBody>
      </p:sp>
    </p:spTree>
    <p:extLst>
      <p:ext uri="{BB962C8B-B14F-4D97-AF65-F5344CB8AC3E}">
        <p14:creationId xmlns:p14="http://schemas.microsoft.com/office/powerpoint/2010/main" val="2224387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p:spPr>
        <p:txBody>
          <a:bodyPr/>
          <a:lstStyle/>
          <a:p>
            <a:pPr>
              <a:spcBef>
                <a:spcPct val="0"/>
              </a:spcBef>
            </a:pPr>
            <a:r>
              <a:rPr lang="en-US" sz="1100" dirty="0"/>
              <a:t>This chart provides a visual of the AcqDemo career paths, broadband levels and their associated basic pay ranges, along with the GS equivalents for reference.  </a:t>
            </a:r>
          </a:p>
          <a:p>
            <a:pPr>
              <a:spcBef>
                <a:spcPct val="0"/>
              </a:spcBef>
            </a:pPr>
            <a:endParaRPr lang="en-US" sz="1100" dirty="0"/>
          </a:p>
          <a:p>
            <a:pPr>
              <a:spcBef>
                <a:spcPct val="0"/>
              </a:spcBef>
            </a:pPr>
            <a:r>
              <a:rPr lang="en-US" sz="1100" dirty="0"/>
              <a:t>These broadbands have been especially designed for the acquisition community – noting that the journeyman level 12/13 for the Business and Technical Management Professional career path has been separated into its own broadband level, Level III.</a:t>
            </a:r>
          </a:p>
          <a:p>
            <a:pPr>
              <a:spcBef>
                <a:spcPct val="0"/>
              </a:spcBef>
            </a:pPr>
            <a:endParaRPr lang="en-US" sz="1100" dirty="0"/>
          </a:p>
          <a:p>
            <a:pPr>
              <a:spcBef>
                <a:spcPct val="0"/>
              </a:spcBef>
            </a:pPr>
            <a:r>
              <a:rPr lang="en-US" sz="1100" dirty="0"/>
              <a:t>The AcqDemo broadband basic pay ranges match directly with the GS pay scale.</a:t>
            </a:r>
          </a:p>
        </p:txBody>
      </p:sp>
      <p:sp>
        <p:nvSpPr>
          <p:cNvPr id="111620"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F33C796B-3C6E-4E26-B6ED-C961EF1395D9}" type="slidenum">
              <a:rPr lang="en-US" b="0" smtClean="0">
                <a:latin typeface="Arial" pitchFamily="34" charset="0"/>
              </a:rPr>
              <a:pPr eaLnBrk="1" hangingPunct="1">
                <a:defRPr/>
              </a:pPr>
              <a:t>19</a:t>
            </a:fld>
            <a:endParaRPr lang="en-US" b="0">
              <a:latin typeface="Arial" pitchFamily="34" charset="0"/>
            </a:endParaRPr>
          </a:p>
        </p:txBody>
      </p:sp>
    </p:spTree>
    <p:extLst>
      <p:ext uri="{BB962C8B-B14F-4D97-AF65-F5344CB8AC3E}">
        <p14:creationId xmlns:p14="http://schemas.microsoft.com/office/powerpoint/2010/main" val="2861788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4F21D2-3A13-43D3-97F1-2E773FB6BCF5}" type="slidenum">
              <a:rPr lang="en-US" smtClean="0"/>
              <a:t>2</a:t>
            </a:fld>
            <a:endParaRPr lang="en-US" dirty="0"/>
          </a:p>
        </p:txBody>
      </p:sp>
    </p:spTree>
    <p:extLst>
      <p:ext uri="{BB962C8B-B14F-4D97-AF65-F5344CB8AC3E}">
        <p14:creationId xmlns:p14="http://schemas.microsoft.com/office/powerpoint/2010/main" val="4009455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C5E153-EF9B-429B-ADB0-B85272FD47FF}" type="slidenum">
              <a:rPr lang="en-US" smtClean="0"/>
              <a:pPr/>
              <a:t>20</a:t>
            </a:fld>
            <a:endParaRPr lang="en-US"/>
          </a:p>
        </p:txBody>
      </p:sp>
    </p:spTree>
    <p:extLst>
      <p:ext uri="{BB962C8B-B14F-4D97-AF65-F5344CB8AC3E}">
        <p14:creationId xmlns:p14="http://schemas.microsoft.com/office/powerpoint/2010/main" val="30159375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641">
              <a:defRPr/>
            </a:pPr>
            <a:r>
              <a:rPr lang="en-US" sz="1100" dirty="0"/>
              <a:t>Business rules decisions for each flexibility will need to be made.</a:t>
            </a:r>
          </a:p>
        </p:txBody>
      </p:sp>
      <p:sp>
        <p:nvSpPr>
          <p:cNvPr id="4" name="Slide Number Placeholder 3"/>
          <p:cNvSpPr>
            <a:spLocks noGrp="1"/>
          </p:cNvSpPr>
          <p:nvPr>
            <p:ph type="sldNum" sz="quarter" idx="10"/>
          </p:nvPr>
        </p:nvSpPr>
        <p:spPr/>
        <p:txBody>
          <a:bodyPr/>
          <a:lstStyle/>
          <a:p>
            <a:fld id="{F14F21D2-3A13-43D3-97F1-2E773FB6BCF5}" type="slidenum">
              <a:rPr lang="en-US" smtClean="0"/>
              <a:t>21</a:t>
            </a:fld>
            <a:endParaRPr lang="en-US" dirty="0"/>
          </a:p>
        </p:txBody>
      </p:sp>
    </p:spTree>
    <p:extLst>
      <p:ext uri="{BB962C8B-B14F-4D97-AF65-F5344CB8AC3E}">
        <p14:creationId xmlns:p14="http://schemas.microsoft.com/office/powerpoint/2010/main" val="50489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AcqDemo HPR allows an organization to set pay for an AcqDemo employee at a rate above the rate that would be established using normal AcqDemo rules, based on a higher rate of basic pay the employee received previously in another Federal job. </a:t>
            </a:r>
          </a:p>
          <a:p>
            <a:endParaRPr lang="en-US" dirty="0"/>
          </a:p>
          <a:p>
            <a:r>
              <a:rPr lang="en-US" dirty="0"/>
              <a:t>The AcqDemo HPR may be used for reemployment, transfer, reassignment, promotion, demotion, change in type of appointment, termination of a critical position pay authority under </a:t>
            </a:r>
            <a:r>
              <a:rPr lang="en-US" dirty="0">
                <a:hlinkClick r:id="rId3"/>
              </a:rPr>
              <a:t>5 CFR part 535</a:t>
            </a:r>
            <a:r>
              <a:rPr lang="en-US" dirty="0"/>
              <a:t>, movement from a non-GS pay system, or termination of grade or pay retention under </a:t>
            </a:r>
            <a:r>
              <a:rPr lang="en-US" dirty="0">
                <a:hlinkClick r:id="rId4"/>
              </a:rPr>
              <a:t>5 CFR part 536.</a:t>
            </a:r>
            <a:r>
              <a:rPr lang="en-US" dirty="0">
                <a:effectLst/>
              </a:rPr>
              <a:t> </a:t>
            </a:r>
            <a:endParaRPr lang="en-US" dirty="0"/>
          </a:p>
          <a:p>
            <a:endParaRPr lang="en-US" dirty="0"/>
          </a:p>
          <a:p>
            <a:r>
              <a:rPr lang="en-US" dirty="0"/>
              <a:t>Use of AcqDemo HPR will be at the discretion of the Head of the Participating Organization and subject to policies established by the organization’s senior leaders and/or Personnel Policy Board.</a:t>
            </a:r>
          </a:p>
          <a:p>
            <a:endParaRPr lang="en-US" dirty="0"/>
          </a:p>
          <a:p>
            <a:r>
              <a:rPr lang="en-US" dirty="0"/>
              <a:t>Careful consideration must be exercised when choosing to apply the </a:t>
            </a:r>
            <a:r>
              <a:rPr lang="en-US" dirty="0" err="1"/>
              <a:t>AcqDemo</a:t>
            </a:r>
            <a:r>
              <a:rPr lang="en-US" dirty="0"/>
              <a:t> HPR rule to ensure the integrity of the organization’s position management structure and maintain equity among positions performing like work. Using a highest previous rate may also set unrealistic contribution expectations for the position since the expected overall contribution score (EOCS) is based on current basic pay. </a:t>
            </a:r>
          </a:p>
          <a:p>
            <a:endParaRPr lang="en-US" dirty="0"/>
          </a:p>
          <a:p>
            <a:r>
              <a:rPr lang="en-US" dirty="0"/>
              <a:t>Our organizational policy for this is XXX</a:t>
            </a:r>
          </a:p>
          <a:p>
            <a:endParaRPr lang="en-US" dirty="0"/>
          </a:p>
          <a:p>
            <a:pPr marL="173370" indent="-173370">
              <a:buFont typeface="Symbol" panose="05050102010706020507" pitchFamily="18" charset="2"/>
              <a:buChar char="Þ"/>
            </a:pPr>
            <a:r>
              <a:rPr lang="en-US" dirty="0"/>
              <a:t>Federal Register notice, Section II.C.13., “Highest Previous Rate”</a:t>
            </a:r>
          </a:p>
          <a:p>
            <a:pPr marL="173370" indent="-173370">
              <a:buFont typeface="Symbol" panose="05050102010706020507" pitchFamily="18" charset="2"/>
              <a:buChar char="Þ"/>
            </a:pPr>
            <a:endParaRPr lang="en-US" dirty="0"/>
          </a:p>
          <a:p>
            <a:pPr marL="231160" indent="-231160">
              <a:buAutoNum type="arabicPeriod" startAt="13"/>
            </a:pPr>
            <a:r>
              <a:rPr lang="en-US" dirty="0"/>
              <a:t>Highest Previous Rate</a:t>
            </a:r>
          </a:p>
          <a:p>
            <a:endParaRPr lang="en-US" dirty="0"/>
          </a:p>
          <a:p>
            <a:r>
              <a:rPr lang="en-US" dirty="0"/>
              <a:t>AcqDemo HPR may be considered in setting pay in placement actions authorized under rules that are consistent with those found in 5 CFR 531.221 through 531.223 as described in AcqDemo internal policy and guidance. Use of AcqDemo HPR will be at the discretion of the Head of the Participating Organization and subject to policies established by the organization’s senior leaders and/or Personnel Policy Board. AcqDemo HPR allows a Participating  Organization to set pay for an AcqDemo employee at a rate above the rate that would be established using normal AcqDemo rules, based on a higher rate of basic pay the employee received previously in another Federal job. The AcqDemo HPR may be used for reemployment, transfer, reassignment, promotion, demotion, change in type of appointment, termination of a critical position pay authority under 5 CFR part 535, movement from a non-GS pay system, or termination of grade or pay retention under 5 CFR part 536.</a:t>
            </a:r>
          </a:p>
        </p:txBody>
      </p:sp>
      <p:sp>
        <p:nvSpPr>
          <p:cNvPr id="4" name="Slide Number Placeholder 3"/>
          <p:cNvSpPr>
            <a:spLocks noGrp="1"/>
          </p:cNvSpPr>
          <p:nvPr>
            <p:ph type="sldNum" sz="quarter" idx="10"/>
          </p:nvPr>
        </p:nvSpPr>
        <p:spPr/>
        <p:txBody>
          <a:bodyPr/>
          <a:lstStyle/>
          <a:p>
            <a:fld id="{F14F21D2-3A13-43D3-97F1-2E773FB6BCF5}" type="slidenum">
              <a:rPr lang="en-US" smtClean="0"/>
              <a:t>22</a:t>
            </a:fld>
            <a:endParaRPr lang="en-US" dirty="0"/>
          </a:p>
        </p:txBody>
      </p:sp>
    </p:spTree>
    <p:extLst>
      <p:ext uri="{BB962C8B-B14F-4D97-AF65-F5344CB8AC3E}">
        <p14:creationId xmlns:p14="http://schemas.microsoft.com/office/powerpoint/2010/main" val="4132046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many organizations, going from a non-supervisory role to a supervisory role occurred in GS as a change from a GS-12 to a GS-13.  As both of those positions in the NH Career Path are NH-III positions, there was no opportunity to monetarily incentivize an employee with a base pay increase at the time of position change, only at the time of CCAS payout each January. This new features now allows for an increase in pay at the time of position change.</a:t>
            </a:r>
          </a:p>
          <a:p>
            <a:endParaRPr lang="en-US" dirty="0"/>
          </a:p>
          <a:p>
            <a:r>
              <a:rPr lang="en-US" dirty="0"/>
              <a:t>A cash differential is not paid from pay pool funds and is NOT included as part of basic pay for entitlement calculations (e.g., retirement and Thrift Savings Plan); and is subject to the total aggregate limitation on pay. Because it is not part of basic pay, supervisors or team leaders who are at the maximum basic pay for their respective broadband level may still receive a supervisory cash differential. </a:t>
            </a:r>
          </a:p>
          <a:p>
            <a:endParaRPr lang="en-US" dirty="0"/>
          </a:p>
          <a:p>
            <a:r>
              <a:rPr lang="en-US" dirty="0"/>
              <a:t>It is paid on a pay period basis with a specified not to exceed date of one year or less; reviewed every year at the same time as the CCAS annual assessment and may be terminated or reduced as dictated by fiscal limitations, changes in assignment or scope of work, and/or an employee’s removal from the supervisory or team leader position regardless of cause. Termination or reduction of a cash differential is not an adverse action and is not subject to appeal or grievance. </a:t>
            </a:r>
          </a:p>
          <a:p>
            <a:endParaRPr lang="en-US" dirty="0"/>
          </a:p>
          <a:p>
            <a:r>
              <a:rPr lang="en-US" dirty="0"/>
              <a:t>A signed statement by an employee receiving a cash differential acknowledging all of the stipulations will be required.     </a:t>
            </a:r>
          </a:p>
          <a:p>
            <a:endParaRPr lang="en-US" dirty="0"/>
          </a:p>
          <a:p>
            <a:r>
              <a:rPr lang="en-US" dirty="0"/>
              <a:t>Payment criteria to be considered in determining the amount of the cash differential will be outlined in internal implementing issuances and will contain considerations such as the needs of the organization to attract, retain, and motivate high-quality supervisors and team leaders; budgetary constraints; years and quality of related experience and current level of compensation; length of the assignment and difficulty of the supervisory or team leader duties; organizational level of the position; and impact on the organization.</a:t>
            </a:r>
          </a:p>
          <a:p>
            <a:endParaRPr lang="en-US" dirty="0"/>
          </a:p>
          <a:p>
            <a:r>
              <a:rPr lang="en-US" dirty="0"/>
              <a:t>The cash differentials are not automatic by virtue of holding a supervisory or team leader position. They will be used selectively, not routinely, to compensate only those supervisors and/or team leaders who fully meet the criteria. The contribution of supervisors and team leaders to the mission of their organization will be assessed separately under the CCAS.</a:t>
            </a:r>
          </a:p>
        </p:txBody>
      </p:sp>
      <p:sp>
        <p:nvSpPr>
          <p:cNvPr id="4" name="Slide Number Placeholder 3"/>
          <p:cNvSpPr>
            <a:spLocks noGrp="1"/>
          </p:cNvSpPr>
          <p:nvPr>
            <p:ph type="sldNum" sz="quarter" idx="10"/>
          </p:nvPr>
        </p:nvSpPr>
        <p:spPr/>
        <p:txBody>
          <a:bodyPr/>
          <a:lstStyle/>
          <a:p>
            <a:fld id="{F14F21D2-3A13-43D3-97F1-2E773FB6BCF5}" type="slidenum">
              <a:rPr lang="en-US" smtClean="0"/>
              <a:t>23</a:t>
            </a:fld>
            <a:endParaRPr lang="en-US" dirty="0"/>
          </a:p>
        </p:txBody>
      </p:sp>
    </p:spTree>
    <p:extLst>
      <p:ext uri="{BB962C8B-B14F-4D97-AF65-F5344CB8AC3E}">
        <p14:creationId xmlns:p14="http://schemas.microsoft.com/office/powerpoint/2010/main" val="15399028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641">
              <a:defRPr/>
            </a:pPr>
            <a:r>
              <a:rPr lang="en-US" dirty="0"/>
              <a:t>Often the term Career Ladder Position is used for these types of appointments.  Employees are guaranteed increases at the time certain milestones are met (often an anniversary date).  Previously they had to be excluded from AcqDemo as CCAS only pays out one time a year in January.</a:t>
            </a:r>
          </a:p>
          <a:p>
            <a:pPr defTabSz="924641">
              <a:defRPr/>
            </a:pPr>
            <a:endParaRPr lang="en-US" dirty="0"/>
          </a:p>
          <a:p>
            <a:pPr defTabSz="924641">
              <a:defRPr/>
            </a:pPr>
            <a:r>
              <a:rPr lang="en-US" dirty="0"/>
              <a:t>Standards by which ACDP increases will be provided and development criteria by which additional basic pay increases may be given will be established in combination with the CCAS and documented in internal business rules, policies, and procedures.  Our organizational policy is XXXXXX</a:t>
            </a:r>
          </a:p>
          <a:p>
            <a:pPr defTabSz="924641">
              <a:defRPr/>
            </a:pPr>
            <a:endParaRPr lang="en-US" dirty="0"/>
          </a:p>
          <a:p>
            <a:pPr defTabSz="924641">
              <a:defRPr/>
            </a:pPr>
            <a:r>
              <a:rPr lang="en-US" dirty="0"/>
              <a:t>The amount of the ACDP increase may not cause the employee’s basic pay to exceed the top of the employee’s broadband level, the target pay for the employee’s maximum broadband level, or compensation strategy set by internal business rules, policies, or procedures for both the position’s value and employee contributions. </a:t>
            </a:r>
          </a:p>
          <a:p>
            <a:pPr defTabSz="924641">
              <a:defRPr/>
            </a:pPr>
            <a:endParaRPr lang="en-US" dirty="0"/>
          </a:p>
          <a:p>
            <a:pPr defTabSz="924641">
              <a:defRPr/>
            </a:pPr>
            <a:r>
              <a:rPr lang="en-US" dirty="0"/>
              <a:t>A general O&amp;M budget allocation or equivalent for civilian salaries, as appropriate, would be used to cover ACDP basic pay increases. If approved, Defense Acquisition Workforce Development Funds (DAWDF) may be an additional source of funds for ACDPs. </a:t>
            </a:r>
          </a:p>
          <a:p>
            <a:endParaRPr lang="en-US" dirty="0"/>
          </a:p>
          <a:p>
            <a:pPr marL="173370" indent="-173370">
              <a:buFont typeface="Symbol" panose="05050102010706020507" pitchFamily="18" charset="2"/>
              <a:buChar char="Þ"/>
            </a:pPr>
            <a:r>
              <a:rPr lang="en-US" dirty="0">
                <a:solidFill>
                  <a:srgbClr val="C00000"/>
                </a:solidFill>
                <a:highlight>
                  <a:srgbClr val="FFFF00"/>
                </a:highlight>
              </a:rPr>
              <a:t>Need Operating Guide reference here &lt;=</a:t>
            </a:r>
          </a:p>
          <a:p>
            <a:pPr marL="0" indent="0">
              <a:buFont typeface="Symbol" panose="05050102010706020507" pitchFamily="18" charset="2"/>
              <a:buNone/>
            </a:pPr>
            <a:endParaRPr lang="en-US" sz="1800" dirty="0"/>
          </a:p>
        </p:txBody>
      </p:sp>
      <p:sp>
        <p:nvSpPr>
          <p:cNvPr id="4" name="Slide Number Placeholder 3"/>
          <p:cNvSpPr>
            <a:spLocks noGrp="1"/>
          </p:cNvSpPr>
          <p:nvPr>
            <p:ph type="sldNum" sz="quarter" idx="10"/>
          </p:nvPr>
        </p:nvSpPr>
        <p:spPr/>
        <p:txBody>
          <a:bodyPr/>
          <a:lstStyle/>
          <a:p>
            <a:fld id="{F14F21D2-3A13-43D3-97F1-2E773FB6BCF5}" type="slidenum">
              <a:rPr lang="en-US" smtClean="0"/>
              <a:t>24</a:t>
            </a:fld>
            <a:endParaRPr lang="en-US" dirty="0"/>
          </a:p>
        </p:txBody>
      </p:sp>
    </p:spTree>
    <p:extLst>
      <p:ext uri="{BB962C8B-B14F-4D97-AF65-F5344CB8AC3E}">
        <p14:creationId xmlns:p14="http://schemas.microsoft.com/office/powerpoint/2010/main" val="26189535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641">
              <a:defRPr/>
            </a:pPr>
            <a:r>
              <a:rPr lang="en-US" dirty="0"/>
              <a:t>Often the term Career Ladder Position is used for these types of appointments.  Employees are guaranteed increases at the time certain milestones are met (often an anniversary date).  Previously they had to be excluded from AcqDemo as CCAS only pays out one time a year in January.</a:t>
            </a:r>
          </a:p>
          <a:p>
            <a:pPr defTabSz="924641">
              <a:defRPr/>
            </a:pPr>
            <a:endParaRPr lang="en-US" dirty="0"/>
          </a:p>
          <a:p>
            <a:pPr defTabSz="924641">
              <a:defRPr/>
            </a:pPr>
            <a:r>
              <a:rPr lang="en-US" dirty="0"/>
              <a:t>Standards by which ACDP increases will be provided and development criteria by which additional basic pay increases may be given will be established in combination with the CCAS and documented in internal business rules, policies, and procedures.  </a:t>
            </a:r>
          </a:p>
          <a:p>
            <a:pPr defTabSz="924641">
              <a:defRPr/>
            </a:pPr>
            <a:r>
              <a:rPr lang="en-US" dirty="0"/>
              <a:t>The amount of the ACDP increase may not cause the employee’s basic pay to exceed the top of the employee’s broadband level, the target pay for the employee’s maximum broadband level, or compensation strategy set by internal business rules, policies, or procedures for both the position’s value and employee contributions. </a:t>
            </a:r>
          </a:p>
          <a:p>
            <a:pPr defTabSz="924641">
              <a:defRPr/>
            </a:pPr>
            <a:endParaRPr lang="en-US" dirty="0"/>
          </a:p>
          <a:p>
            <a:pPr defTabSz="924641">
              <a:defRPr/>
            </a:pPr>
            <a:r>
              <a:rPr lang="en-US" dirty="0"/>
              <a:t>A general O&amp;M budget allocation or equivalent for civilian salaries, as appropriate, would be used to cover ACDP basic pay increases. If approved, Defense Acquisition Workforce Development Funds (DAWDF) may be an additional source of funds for ACDPs. </a:t>
            </a:r>
          </a:p>
          <a:p>
            <a:endParaRPr lang="en-US" dirty="0"/>
          </a:p>
          <a:p>
            <a:pPr marL="173370" indent="-173370">
              <a:buFont typeface="Symbol" panose="05050102010706020507" pitchFamily="18" charset="2"/>
              <a:buChar char="Þ"/>
            </a:pPr>
            <a:r>
              <a:rPr lang="en-US" dirty="0">
                <a:solidFill>
                  <a:srgbClr val="C00000"/>
                </a:solidFill>
                <a:highlight>
                  <a:srgbClr val="FFFF00"/>
                </a:highlight>
              </a:rPr>
              <a:t>Need Operating Guide reference here &lt;=</a:t>
            </a:r>
            <a:endParaRPr lang="en-US" sz="1800" dirty="0">
              <a:solidFill>
                <a:srgbClr val="C00000"/>
              </a:solidFill>
              <a:highlight>
                <a:srgbClr val="FFFF00"/>
              </a:highlight>
            </a:endParaRPr>
          </a:p>
        </p:txBody>
      </p:sp>
      <p:sp>
        <p:nvSpPr>
          <p:cNvPr id="4" name="Slide Number Placeholder 3"/>
          <p:cNvSpPr>
            <a:spLocks noGrp="1"/>
          </p:cNvSpPr>
          <p:nvPr>
            <p:ph type="sldNum" sz="quarter" idx="10"/>
          </p:nvPr>
        </p:nvSpPr>
        <p:spPr/>
        <p:txBody>
          <a:bodyPr/>
          <a:lstStyle/>
          <a:p>
            <a:fld id="{F14F21D2-3A13-43D3-97F1-2E773FB6BCF5}" type="slidenum">
              <a:rPr lang="en-US" smtClean="0"/>
              <a:t>25</a:t>
            </a:fld>
            <a:endParaRPr lang="en-US" dirty="0"/>
          </a:p>
        </p:txBody>
      </p:sp>
    </p:spTree>
    <p:extLst>
      <p:ext uri="{BB962C8B-B14F-4D97-AF65-F5344CB8AC3E}">
        <p14:creationId xmlns:p14="http://schemas.microsoft.com/office/powerpoint/2010/main" val="3886195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Our component position on withholding the GPI is ?????.</a:t>
            </a:r>
          </a:p>
          <a:p>
            <a:endParaRPr lang="en-US" sz="1100" dirty="0"/>
          </a:p>
          <a:p>
            <a:r>
              <a:rPr lang="en-US" sz="1100" dirty="0" err="1"/>
              <a:t>AcqDemo</a:t>
            </a:r>
            <a:r>
              <a:rPr lang="en-US" sz="1100" dirty="0"/>
              <a:t> Operating Guide, Chapter 5, section 5.10.2.3</a:t>
            </a:r>
          </a:p>
          <a:p>
            <a:endParaRPr lang="en-US" sz="1100" dirty="0"/>
          </a:p>
          <a:p>
            <a:r>
              <a:rPr lang="en-US" sz="1100" b="0" i="0" u="none" strike="noStrike" kern="1200" baseline="0" dirty="0">
                <a:solidFill>
                  <a:schemeClr val="tx1"/>
                </a:solidFill>
                <a:latin typeface="+mn-lt"/>
                <a:ea typeface="+mn-ea"/>
                <a:cs typeface="+mn-cs"/>
              </a:rPr>
              <a:t>Pay retention provisions provide that an employee on pay retention whose most recent annual or interim (contribution based action) assessment is Level 1- Unacceptable may have the 50 percent of the amount of the increase in maximum rate of basic pay payable for the broadband level of the employee’s position reduced denied or given in full</a:t>
            </a:r>
            <a:r>
              <a:rPr lang="en-US" sz="1100" b="0" i="1" u="none" strike="noStrike" kern="1200" baseline="0" dirty="0">
                <a:solidFill>
                  <a:schemeClr val="tx1"/>
                </a:solidFill>
                <a:latin typeface="+mn-lt"/>
                <a:ea typeface="+mn-ea"/>
                <a:cs typeface="+mn-cs"/>
              </a:rPr>
              <a:t>. </a:t>
            </a:r>
            <a:endParaRPr lang="en-US" sz="1100" dirty="0"/>
          </a:p>
          <a:p>
            <a:endParaRPr lang="en-US" dirty="0"/>
          </a:p>
        </p:txBody>
      </p:sp>
      <p:sp>
        <p:nvSpPr>
          <p:cNvPr id="4" name="Slide Number Placeholder 3"/>
          <p:cNvSpPr>
            <a:spLocks noGrp="1"/>
          </p:cNvSpPr>
          <p:nvPr>
            <p:ph type="sldNum" sz="quarter" idx="10"/>
          </p:nvPr>
        </p:nvSpPr>
        <p:spPr/>
        <p:txBody>
          <a:bodyPr/>
          <a:lstStyle/>
          <a:p>
            <a:fld id="{F14F21D2-3A13-43D3-97F1-2E773FB6BCF5}" type="slidenum">
              <a:rPr lang="en-US" smtClean="0"/>
              <a:t>26</a:t>
            </a:fld>
            <a:endParaRPr lang="en-US" dirty="0"/>
          </a:p>
        </p:txBody>
      </p:sp>
    </p:spTree>
    <p:extLst>
      <p:ext uri="{BB962C8B-B14F-4D97-AF65-F5344CB8AC3E}">
        <p14:creationId xmlns:p14="http://schemas.microsoft.com/office/powerpoint/2010/main" val="18246021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provide additional flexibility in motivating and rewarding individuals and groups, some portion of the performance award budget will be reserved for special acts and other categories as they occur. Awards may include, but are not limited to, special acts, patents, invention awards, suggestions, and on-the-spot. The funds available to be used for traditional title 5 U.S.C. awards are separately allocated within the constraints of the organization’s budget in the CCAS funding pools (minimum of 10% of CA award money must be set aside for cash awards given throughout the CCAS appraisal cycle).</a:t>
            </a:r>
          </a:p>
        </p:txBody>
      </p:sp>
      <p:sp>
        <p:nvSpPr>
          <p:cNvPr id="4" name="Slide Number Placeholder 3"/>
          <p:cNvSpPr>
            <a:spLocks noGrp="1"/>
          </p:cNvSpPr>
          <p:nvPr>
            <p:ph type="sldNum" sz="quarter" idx="10"/>
          </p:nvPr>
        </p:nvSpPr>
        <p:spPr/>
        <p:txBody>
          <a:bodyPr/>
          <a:lstStyle/>
          <a:p>
            <a:fld id="{F14F21D2-3A13-43D3-97F1-2E773FB6BCF5}" type="slidenum">
              <a:rPr lang="en-US" smtClean="0"/>
              <a:t>27</a:t>
            </a:fld>
            <a:endParaRPr lang="en-US" dirty="0"/>
          </a:p>
        </p:txBody>
      </p:sp>
    </p:spTree>
    <p:extLst>
      <p:ext uri="{BB962C8B-B14F-4D97-AF65-F5344CB8AC3E}">
        <p14:creationId xmlns:p14="http://schemas.microsoft.com/office/powerpoint/2010/main" val="30953130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C5E153-EF9B-429B-ADB0-B85272FD47FF}" type="slidenum">
              <a:rPr lang="en-US" smtClean="0"/>
              <a:pPr/>
              <a:t>28</a:t>
            </a:fld>
            <a:endParaRPr lang="en-US"/>
          </a:p>
        </p:txBody>
      </p:sp>
    </p:spTree>
    <p:extLst>
      <p:ext uri="{BB962C8B-B14F-4D97-AF65-F5344CB8AC3E}">
        <p14:creationId xmlns:p14="http://schemas.microsoft.com/office/powerpoint/2010/main" val="448096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next subject area is CCAS.</a:t>
            </a:r>
          </a:p>
        </p:txBody>
      </p:sp>
      <p:sp>
        <p:nvSpPr>
          <p:cNvPr id="4" name="Slide Number Placeholder 3"/>
          <p:cNvSpPr>
            <a:spLocks noGrp="1"/>
          </p:cNvSpPr>
          <p:nvPr>
            <p:ph type="sldNum" sz="quarter" idx="10"/>
          </p:nvPr>
        </p:nvSpPr>
        <p:spPr/>
        <p:txBody>
          <a:bodyPr/>
          <a:lstStyle/>
          <a:p>
            <a:fld id="{F14F21D2-3A13-43D3-97F1-2E773FB6BCF5}" type="slidenum">
              <a:rPr lang="en-US" smtClean="0"/>
              <a:t>29</a:t>
            </a:fld>
            <a:endParaRPr lang="en-US" dirty="0"/>
          </a:p>
        </p:txBody>
      </p:sp>
    </p:spTree>
    <p:extLst>
      <p:ext uri="{BB962C8B-B14F-4D97-AF65-F5344CB8AC3E}">
        <p14:creationId xmlns:p14="http://schemas.microsoft.com/office/powerpoint/2010/main" val="2249260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4F21D2-3A13-43D3-97F1-2E773FB6BCF5}" type="slidenum">
              <a:rPr lang="en-US" smtClean="0"/>
              <a:t>3</a:t>
            </a:fld>
            <a:endParaRPr lang="en-US" dirty="0"/>
          </a:p>
        </p:txBody>
      </p:sp>
    </p:spTree>
    <p:extLst>
      <p:ext uri="{BB962C8B-B14F-4D97-AF65-F5344CB8AC3E}">
        <p14:creationId xmlns:p14="http://schemas.microsoft.com/office/powerpoint/2010/main" val="24823243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ChangeArrowheads="1" noTextEdit="1"/>
          </p:cNvSpPr>
          <p:nvPr>
            <p:ph type="sldImg"/>
          </p:nvPr>
        </p:nvSpPr>
        <p:spPr>
          <a:ln/>
        </p:spPr>
      </p:sp>
      <p:sp>
        <p:nvSpPr>
          <p:cNvPr id="94210" name="Rectangle 3"/>
          <p:cNvSpPr>
            <a:spLocks noGrp="1" noChangeArrowheads="1"/>
          </p:cNvSpPr>
          <p:nvPr>
            <p:ph type="body" idx="1"/>
          </p:nvPr>
        </p:nvSpPr>
        <p:spPr>
          <a:noFill/>
          <a:ln/>
        </p:spPr>
        <p:txBody>
          <a:bodyPr/>
          <a:lstStyle/>
          <a:p>
            <a:r>
              <a:rPr lang="en-US" dirty="0">
                <a:latin typeface="Arial" charset="0"/>
              </a:rPr>
              <a:t>Ok, perhaps our most important terminology differences in this module…we’ll look at the AcqDemo features closely in a minute.</a:t>
            </a:r>
          </a:p>
          <a:p>
            <a:endParaRPr lang="en-US" dirty="0">
              <a:latin typeface="Arial" charset="0"/>
            </a:endParaRPr>
          </a:p>
          <a:p>
            <a:r>
              <a:rPr lang="en-US" dirty="0">
                <a:latin typeface="Arial" charset="0"/>
              </a:rPr>
              <a:t>First and foremost what is this difference between performance based designs and contribution based designs?</a:t>
            </a:r>
          </a:p>
          <a:p>
            <a:endParaRPr lang="en-US" dirty="0">
              <a:latin typeface="Arial" charset="0"/>
            </a:endParaRPr>
          </a:p>
          <a:p>
            <a:r>
              <a:rPr lang="en-US" dirty="0">
                <a:latin typeface="Arial" charset="0"/>
              </a:rPr>
              <a:t>Performance</a:t>
            </a:r>
          </a:p>
          <a:p>
            <a:pPr marL="171450" indent="-171450">
              <a:buClr>
                <a:schemeClr val="tx1"/>
              </a:buClr>
              <a:buFont typeface="Arial" panose="020B0604020202020204" pitchFamily="34" charset="0"/>
              <a:buChar char="•"/>
            </a:pPr>
            <a:r>
              <a:rPr lang="en-US" dirty="0">
                <a:latin typeface="Arial" charset="0"/>
              </a:rPr>
              <a:t> Focus is on how well you performed objectives</a:t>
            </a:r>
          </a:p>
          <a:p>
            <a:pPr marL="171450" indent="-171450">
              <a:buClr>
                <a:schemeClr val="tx1"/>
              </a:buClr>
              <a:buFont typeface="Arial" panose="020B0604020202020204" pitchFamily="34" charset="0"/>
              <a:buChar char="•"/>
            </a:pPr>
            <a:r>
              <a:rPr lang="en-US" dirty="0">
                <a:latin typeface="Arial" charset="0"/>
              </a:rPr>
              <a:t> Ideal for well-defined more stable production environments</a:t>
            </a:r>
          </a:p>
          <a:p>
            <a:pPr marL="171450" indent="-171450">
              <a:buClr>
                <a:schemeClr val="tx1"/>
              </a:buClr>
              <a:buFont typeface="Arial" panose="020B0604020202020204" pitchFamily="34" charset="0"/>
              <a:buChar char="•"/>
            </a:pPr>
            <a:r>
              <a:rPr lang="en-US" dirty="0">
                <a:latin typeface="Arial" charset="0"/>
              </a:rPr>
              <a:t> Without proper controls, compensation is granted each year and inappropriate salary creep can result.</a:t>
            </a:r>
          </a:p>
          <a:p>
            <a:pPr>
              <a:buClr>
                <a:srgbClr val="27027D"/>
              </a:buClr>
              <a:buFont typeface="Wingdings" pitchFamily="2" charset="2"/>
              <a:buNone/>
            </a:pPr>
            <a:endParaRPr lang="en-US" dirty="0">
              <a:latin typeface="Arial" charset="0"/>
            </a:endParaRPr>
          </a:p>
          <a:p>
            <a:r>
              <a:rPr lang="en-US" dirty="0">
                <a:latin typeface="Arial" charset="0"/>
              </a:rPr>
              <a:t>Contribution</a:t>
            </a:r>
          </a:p>
          <a:p>
            <a:pPr marL="171450" indent="-171450">
              <a:buClr>
                <a:schemeClr val="tx1"/>
              </a:buClr>
              <a:buFont typeface="Arial" panose="020B0604020202020204" pitchFamily="34" charset="0"/>
              <a:buChar char="•"/>
            </a:pPr>
            <a:r>
              <a:rPr lang="en-US" dirty="0">
                <a:latin typeface="Arial" charset="0"/>
              </a:rPr>
              <a:t> Focus is on impact or benefit of results</a:t>
            </a:r>
          </a:p>
          <a:p>
            <a:pPr marL="171450" indent="-171450">
              <a:buClr>
                <a:schemeClr val="tx1"/>
              </a:buClr>
              <a:buFont typeface="Arial" panose="020B0604020202020204" pitchFamily="34" charset="0"/>
              <a:buChar char="•"/>
            </a:pPr>
            <a:r>
              <a:rPr lang="en-US" dirty="0">
                <a:latin typeface="Arial" charset="0"/>
              </a:rPr>
              <a:t> Better suited for environments where roles are less defined more fluid knowledge work-oriented environments</a:t>
            </a:r>
          </a:p>
          <a:p>
            <a:pPr marL="171450" indent="-171450">
              <a:buClr>
                <a:schemeClr val="tx1"/>
              </a:buClr>
              <a:buFont typeface="Arial" panose="020B0604020202020204" pitchFamily="34" charset="0"/>
              <a:buChar char="•"/>
            </a:pPr>
            <a:r>
              <a:rPr lang="en-US" dirty="0">
                <a:latin typeface="Arial" charset="0"/>
              </a:rPr>
              <a:t> Numeric and graphic depiction of employee placement within broadband helps to better guide compensation decisions</a:t>
            </a:r>
          </a:p>
          <a:p>
            <a:endParaRPr lang="en-US" dirty="0">
              <a:latin typeface="Arial" charset="0"/>
            </a:endParaRPr>
          </a:p>
          <a:p>
            <a:r>
              <a:rPr lang="en-US" dirty="0">
                <a:latin typeface="Arial" charset="0"/>
              </a:rPr>
              <a:t>Instead of 5 rating levels, AcqDemo uses a range of scoring which permits better distinction of level of contribution.</a:t>
            </a:r>
          </a:p>
          <a:p>
            <a:endParaRPr lang="en-US" dirty="0">
              <a:latin typeface="Arial" charset="0"/>
            </a:endParaRPr>
          </a:p>
          <a:p>
            <a:r>
              <a:rPr lang="en-US" dirty="0">
                <a:latin typeface="Arial" charset="0"/>
              </a:rPr>
              <a:t>The funding elements are similar in what they represent but are applied differently in how they are paid out.  </a:t>
            </a:r>
          </a:p>
        </p:txBody>
      </p:sp>
    </p:spTree>
    <p:extLst>
      <p:ext uri="{BB962C8B-B14F-4D97-AF65-F5344CB8AC3E}">
        <p14:creationId xmlns:p14="http://schemas.microsoft.com/office/powerpoint/2010/main" val="38194515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FA21DDC-EA38-4C1E-9CF8-9A1EF67C368A}" type="slidenum">
              <a:rPr lang="en-US" smtClean="0"/>
              <a:pPr>
                <a:defRPr/>
              </a:pPr>
              <a:t>32</a:t>
            </a:fld>
            <a:endParaRPr lang="en-US"/>
          </a:p>
        </p:txBody>
      </p:sp>
    </p:spTree>
    <p:extLst>
      <p:ext uri="{BB962C8B-B14F-4D97-AF65-F5344CB8AC3E}">
        <p14:creationId xmlns:p14="http://schemas.microsoft.com/office/powerpoint/2010/main" val="13252594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p:cNvSpPr>
          <p:nvPr>
            <p:ph type="sldImg"/>
          </p:nvPr>
        </p:nvSpPr>
        <p:spPr>
          <a:ln/>
        </p:spPr>
      </p:sp>
      <p:sp>
        <p:nvSpPr>
          <p:cNvPr id="100354" name="Notes Placeholder 2"/>
          <p:cNvSpPr>
            <a:spLocks noGrp="1"/>
          </p:cNvSpPr>
          <p:nvPr>
            <p:ph type="body" idx="1"/>
          </p:nvPr>
        </p:nvSpPr>
        <p:spPr>
          <a:noFill/>
          <a:ln/>
        </p:spPr>
        <p:txBody>
          <a:bodyPr/>
          <a:lstStyle/>
          <a:p>
            <a:r>
              <a:rPr lang="en-US" dirty="0">
                <a:latin typeface="Arial" charset="0"/>
              </a:rPr>
              <a:t>Like any other performance management system, planning the rating cycle work assignments and expectations of them is the key first step…</a:t>
            </a:r>
          </a:p>
          <a:p>
            <a:endParaRPr lang="en-US"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FF0000"/>
                </a:solidFill>
              </a:rPr>
              <a:t>Business Rules Decisions – </a:t>
            </a:r>
            <a:br>
              <a:rPr lang="en-US" sz="1100" b="1" dirty="0">
                <a:solidFill>
                  <a:srgbClr val="FF0000"/>
                </a:solidFill>
              </a:rPr>
            </a:br>
            <a:r>
              <a:rPr lang="en-US" sz="1100" b="1" dirty="0">
                <a:solidFill>
                  <a:srgbClr val="FF0000"/>
                </a:solidFill>
              </a:rPr>
              <a:t>Will there be any Mandatory Objectives?  </a:t>
            </a:r>
            <a:br>
              <a:rPr lang="en-US" sz="1100" b="1" dirty="0">
                <a:solidFill>
                  <a:srgbClr val="FF0000"/>
                </a:solidFill>
              </a:rPr>
            </a:br>
            <a:r>
              <a:rPr lang="en-US" sz="1100" b="1" dirty="0">
                <a:solidFill>
                  <a:srgbClr val="FF0000"/>
                </a:solidFill>
              </a:rPr>
              <a:t>Will there be a standard, or at least recommended, format for objectives/contribution statements?</a:t>
            </a:r>
            <a:br>
              <a:rPr lang="en-US" sz="1100" b="1" dirty="0">
                <a:solidFill>
                  <a:srgbClr val="FF0000"/>
                </a:solidFill>
              </a:rPr>
            </a:br>
            <a:r>
              <a:rPr lang="en-US" sz="1100" b="1" dirty="0">
                <a:solidFill>
                  <a:srgbClr val="FF0000"/>
                </a:solidFill>
              </a:rPr>
              <a:t>Do they require higher level review/approval?</a:t>
            </a:r>
          </a:p>
          <a:p>
            <a:endParaRPr lang="en-US" dirty="0">
              <a:latin typeface="Arial" charset="0"/>
            </a:endParaRPr>
          </a:p>
        </p:txBody>
      </p:sp>
      <p:sp>
        <p:nvSpPr>
          <p:cNvPr id="4" name="Slide Number Placeholder 3"/>
          <p:cNvSpPr>
            <a:spLocks noGrp="1"/>
          </p:cNvSpPr>
          <p:nvPr>
            <p:ph type="sldNum" sz="quarter" idx="5"/>
          </p:nvPr>
        </p:nvSpPr>
        <p:spPr/>
        <p:txBody>
          <a:bodyPr/>
          <a:lstStyle/>
          <a:p>
            <a:pPr>
              <a:defRPr/>
            </a:pPr>
            <a:fld id="{7CDD428A-65E6-4CE2-8C5E-70FFBA2E25A0}" type="slidenum">
              <a:rPr lang="en-US" smtClean="0"/>
              <a:pPr>
                <a:defRPr/>
              </a:pPr>
              <a:t>33</a:t>
            </a:fld>
            <a:endParaRPr lang="en-US"/>
          </a:p>
        </p:txBody>
      </p:sp>
    </p:spTree>
    <p:extLst>
      <p:ext uri="{BB962C8B-B14F-4D97-AF65-F5344CB8AC3E}">
        <p14:creationId xmlns:p14="http://schemas.microsoft.com/office/powerpoint/2010/main" val="1297875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ln/>
        </p:spPr>
        <p:txBody>
          <a:bodyPr/>
          <a:lstStyle/>
          <a:p>
            <a:pPr>
              <a:spcBef>
                <a:spcPct val="0"/>
              </a:spcBef>
              <a:defRPr/>
            </a:pPr>
            <a:r>
              <a:rPr lang="en-US" sz="1100" dirty="0">
                <a:solidFill>
                  <a:srgbClr val="0070C0"/>
                </a:solidFill>
              </a:rPr>
              <a:t>This is where “Joe” plots on the score range chart.  Ask each employee to plot themselves on this chart after class to help better understand the level and category to which they should write their Contribution Plans.</a:t>
            </a:r>
          </a:p>
          <a:p>
            <a:pPr>
              <a:spcBef>
                <a:spcPct val="0"/>
              </a:spcBef>
              <a:defRPr/>
            </a:pPr>
            <a:endParaRPr lang="en-US" sz="1100" dirty="0">
              <a:solidFill>
                <a:srgbClr val="0070C0"/>
              </a:solidFill>
            </a:endParaRPr>
          </a:p>
          <a:p>
            <a:pPr marL="239783" indent="-239783">
              <a:spcBef>
                <a:spcPct val="0"/>
              </a:spcBef>
              <a:buFontTx/>
              <a:buAutoNum type="arabicPeriod"/>
              <a:defRPr/>
            </a:pPr>
            <a:r>
              <a:rPr lang="en-US" sz="1100" dirty="0">
                <a:solidFill>
                  <a:srgbClr val="0070C0"/>
                </a:solidFill>
              </a:rPr>
              <a:t>Categorical and Numerical scores are shown.  Be sure to point out both.</a:t>
            </a:r>
          </a:p>
          <a:p>
            <a:pPr marL="239783" indent="-239783">
              <a:spcBef>
                <a:spcPct val="0"/>
              </a:spcBef>
              <a:buFontTx/>
              <a:buAutoNum type="arabicPeriod"/>
              <a:defRPr/>
            </a:pPr>
            <a:r>
              <a:rPr lang="en-US" sz="1100" dirty="0">
                <a:solidFill>
                  <a:srgbClr val="0070C0"/>
                </a:solidFill>
              </a:rPr>
              <a:t>Notice how the higher levels in the broadband have higher score expectations – this is because higher levels have higher basic pay potential due to more complex, difficult work with a broader scope.</a:t>
            </a:r>
          </a:p>
          <a:p>
            <a:pPr marL="239783" indent="-239783">
              <a:spcBef>
                <a:spcPct val="0"/>
              </a:spcBef>
              <a:buFontTx/>
              <a:buAutoNum type="arabicPeriod"/>
              <a:defRPr/>
            </a:pPr>
            <a:r>
              <a:rPr lang="en-US" sz="1100" dirty="0">
                <a:solidFill>
                  <a:srgbClr val="0070C0"/>
                </a:solidFill>
              </a:rPr>
              <a:t>The very high is </a:t>
            </a:r>
            <a:r>
              <a:rPr lang="en-US" dirty="0"/>
              <a:t>available to recognize an employee for exemplary contributions and overall quality of performance the results of which are substantially beyond what was expected and warrant a score exceeding the top score for the highest broadband level in the employee’s career path</a:t>
            </a:r>
            <a:endParaRPr lang="en-US" sz="1100" dirty="0">
              <a:solidFill>
                <a:srgbClr val="0070C0"/>
              </a:solidFill>
            </a:endParaRPr>
          </a:p>
          <a:p>
            <a:pPr defTabSz="924641" eaLnBrk="0" fontAlgn="base" hangingPunct="0">
              <a:spcBef>
                <a:spcPct val="0"/>
              </a:spcBef>
              <a:spcAft>
                <a:spcPct val="0"/>
              </a:spcAft>
              <a:defRPr/>
            </a:pPr>
            <a:r>
              <a:rPr lang="en-US" sz="1100" dirty="0">
                <a:solidFill>
                  <a:srgbClr val="0070C0"/>
                </a:solidFill>
              </a:rPr>
              <a:t>4.   </a:t>
            </a:r>
            <a:r>
              <a:rPr lang="en-US" sz="1100" dirty="0">
                <a:latin typeface="Arial" charset="0"/>
              </a:rPr>
              <a:t>Note additional categories for Broadband 2 employees.</a:t>
            </a:r>
          </a:p>
          <a:p>
            <a:pPr>
              <a:spcBef>
                <a:spcPct val="0"/>
              </a:spcBef>
              <a:defRPr/>
            </a:pPr>
            <a:endParaRPr lang="en-US" sz="1100" dirty="0">
              <a:solidFill>
                <a:srgbClr val="0070C0"/>
              </a:solidFill>
            </a:endParaRPr>
          </a:p>
        </p:txBody>
      </p:sp>
      <p:sp>
        <p:nvSpPr>
          <p:cNvPr id="144388"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099D8152-661B-49CE-A61D-37D9DD1533F3}" type="slidenum">
              <a:rPr lang="en-US" b="0" smtClean="0">
                <a:latin typeface="Arial" pitchFamily="34" charset="0"/>
              </a:rPr>
              <a:pPr eaLnBrk="1" hangingPunct="1">
                <a:defRPr/>
              </a:pPr>
              <a:t>34</a:t>
            </a:fld>
            <a:endParaRPr lang="en-US" b="0">
              <a:latin typeface="Arial" pitchFamily="34" charset="0"/>
            </a:endParaRPr>
          </a:p>
        </p:txBody>
      </p:sp>
    </p:spTree>
    <p:extLst>
      <p:ext uri="{BB962C8B-B14F-4D97-AF65-F5344CB8AC3E}">
        <p14:creationId xmlns:p14="http://schemas.microsoft.com/office/powerpoint/2010/main" val="7602012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a:ln/>
        </p:spPr>
      </p:sp>
      <p:sp>
        <p:nvSpPr>
          <p:cNvPr id="53250" name="Notes Placeholder 2"/>
          <p:cNvSpPr>
            <a:spLocks noGrp="1"/>
          </p:cNvSpPr>
          <p:nvPr>
            <p:ph type="body" idx="1"/>
          </p:nvPr>
        </p:nvSpPr>
        <p:spPr>
          <a:noFill/>
          <a:ln/>
        </p:spPr>
        <p:txBody>
          <a:bodyPr/>
          <a:lstStyle/>
          <a:p>
            <a:r>
              <a:rPr lang="en-US" altLang="en-US" sz="1100" dirty="0"/>
              <a:t>Each Factor has Descriptors and Discriminators for classifying duties and responsibilities.</a:t>
            </a:r>
          </a:p>
          <a:p>
            <a:endParaRPr lang="en-US" altLang="en-US" sz="1100" dirty="0"/>
          </a:p>
          <a:p>
            <a:r>
              <a:rPr lang="en-US" altLang="en-US" sz="1100" dirty="0"/>
              <a:t>Career Path, Factors, Descriptors, and Discriminators constitute grading criteria for determining appropriate broadband level.</a:t>
            </a:r>
          </a:p>
          <a:p>
            <a:pPr eaLnBrk="1" hangingPunct="1"/>
            <a:endParaRPr lang="en-US" sz="1100" dirty="0">
              <a:latin typeface="Arial" charset="0"/>
            </a:endParaRPr>
          </a:p>
          <a:p>
            <a:pPr eaLnBrk="1" hangingPunct="1"/>
            <a:r>
              <a:rPr lang="en-US" sz="1100" dirty="0">
                <a:latin typeface="Arial" charset="0"/>
              </a:rPr>
              <a:t>Here’s an example of the Leadership/Supervision.  Note the differences in responsibility level between NH-II and NH-III.  All of these factors taken together guide the classification authority in making a determination.</a:t>
            </a:r>
          </a:p>
        </p:txBody>
      </p:sp>
      <p:sp>
        <p:nvSpPr>
          <p:cNvPr id="113668"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8BACE7C3-757F-46BB-B37F-8F95114F49D4}" type="slidenum">
              <a:rPr lang="en-US" b="0" smtClean="0">
                <a:latin typeface="Arial" pitchFamily="34" charset="0"/>
              </a:rPr>
              <a:pPr eaLnBrk="1" hangingPunct="1">
                <a:defRPr/>
              </a:pPr>
              <a:t>35</a:t>
            </a:fld>
            <a:endParaRPr lang="en-US" b="0">
              <a:latin typeface="Arial" pitchFamily="34" charset="0"/>
            </a:endParaRPr>
          </a:p>
        </p:txBody>
      </p:sp>
    </p:spTree>
    <p:extLst>
      <p:ext uri="{BB962C8B-B14F-4D97-AF65-F5344CB8AC3E}">
        <p14:creationId xmlns:p14="http://schemas.microsoft.com/office/powerpoint/2010/main" val="23703439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p:spPr>
        <p:txBody>
          <a:bodyPr/>
          <a:lstStyle/>
          <a:p>
            <a:pPr>
              <a:spcBef>
                <a:spcPct val="0"/>
              </a:spcBef>
            </a:pPr>
            <a:r>
              <a:rPr lang="en-US" sz="1200" dirty="0">
                <a:latin typeface="+mn-lt"/>
              </a:rPr>
              <a:t>Logic not rule. </a:t>
            </a:r>
          </a:p>
          <a:p>
            <a:pPr>
              <a:spcBef>
                <a:spcPct val="0"/>
              </a:spcBef>
            </a:pPr>
            <a:endParaRPr lang="en-US" sz="1200" dirty="0">
              <a:latin typeface="+mn-lt"/>
            </a:endParaRPr>
          </a:p>
          <a:p>
            <a:pPr>
              <a:spcBef>
                <a:spcPct val="0"/>
              </a:spcBef>
            </a:pPr>
            <a:r>
              <a:rPr lang="en-US" sz="1200" dirty="0">
                <a:latin typeface="+mn-lt"/>
              </a:rPr>
              <a:t>Factor assessments are to be based on a consideration of the overall intent of the descriptors and not focused on any one element thereof. It is conceivable an employee might not have had an opportunity to contribute in certain elements but the contributions made were, indeed, significant to the organization’s mission. A High may be appropriate because of the significance of the impact regardless of the fact contributions in the other descriptors were met at other than High levels. Keep in mind, assessing contribution against the factor level descriptors and discriminators requires subjective judgment and no “scientific method” will generally apply. This approach is meant to provide a starting point only. It is important, however, that your thought process applies similarly to all your employees to ensure fairness.</a:t>
            </a:r>
          </a:p>
        </p:txBody>
      </p:sp>
      <p:sp>
        <p:nvSpPr>
          <p:cNvPr id="111620"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94167" indent="-305448" eaLnBrk="0" hangingPunct="0">
              <a:defRPr sz="1200" b="1">
                <a:solidFill>
                  <a:schemeClr val="tx1"/>
                </a:solidFill>
                <a:latin typeface="Tahoma" pitchFamily="34" charset="0"/>
              </a:defRPr>
            </a:lvl2pPr>
            <a:lvl3pPr marL="1221796" indent="-244359" eaLnBrk="0" hangingPunct="0">
              <a:defRPr sz="1200" b="1">
                <a:solidFill>
                  <a:schemeClr val="tx1"/>
                </a:solidFill>
                <a:latin typeface="Tahoma" pitchFamily="34" charset="0"/>
              </a:defRPr>
            </a:lvl3pPr>
            <a:lvl4pPr marL="1710514" indent="-244359" eaLnBrk="0" hangingPunct="0">
              <a:defRPr sz="1200" b="1">
                <a:solidFill>
                  <a:schemeClr val="tx1"/>
                </a:solidFill>
                <a:latin typeface="Tahoma" pitchFamily="34" charset="0"/>
              </a:defRPr>
            </a:lvl4pPr>
            <a:lvl5pPr marL="2199232" indent="-244359" eaLnBrk="0" hangingPunct="0">
              <a:defRPr sz="1200" b="1">
                <a:solidFill>
                  <a:schemeClr val="tx1"/>
                </a:solidFill>
                <a:latin typeface="Tahoma" pitchFamily="34" charset="0"/>
              </a:defRPr>
            </a:lvl5pPr>
            <a:lvl6pPr marL="2687951" indent="-244359" eaLnBrk="0" fontAlgn="base" hangingPunct="0">
              <a:spcBef>
                <a:spcPct val="0"/>
              </a:spcBef>
              <a:spcAft>
                <a:spcPct val="0"/>
              </a:spcAft>
              <a:defRPr sz="1200" b="1">
                <a:solidFill>
                  <a:schemeClr val="tx1"/>
                </a:solidFill>
                <a:latin typeface="Tahoma" pitchFamily="34" charset="0"/>
              </a:defRPr>
            </a:lvl6pPr>
            <a:lvl7pPr marL="3176669" indent="-244359" eaLnBrk="0" fontAlgn="base" hangingPunct="0">
              <a:spcBef>
                <a:spcPct val="0"/>
              </a:spcBef>
              <a:spcAft>
                <a:spcPct val="0"/>
              </a:spcAft>
              <a:defRPr sz="1200" b="1">
                <a:solidFill>
                  <a:schemeClr val="tx1"/>
                </a:solidFill>
                <a:latin typeface="Tahoma" pitchFamily="34" charset="0"/>
              </a:defRPr>
            </a:lvl7pPr>
            <a:lvl8pPr marL="3665388" indent="-244359" eaLnBrk="0" fontAlgn="base" hangingPunct="0">
              <a:spcBef>
                <a:spcPct val="0"/>
              </a:spcBef>
              <a:spcAft>
                <a:spcPct val="0"/>
              </a:spcAft>
              <a:defRPr sz="1200" b="1">
                <a:solidFill>
                  <a:schemeClr val="tx1"/>
                </a:solidFill>
                <a:latin typeface="Tahoma" pitchFamily="34" charset="0"/>
              </a:defRPr>
            </a:lvl8pPr>
            <a:lvl9pPr marL="4154105" indent="-244359" eaLnBrk="0" fontAlgn="base" hangingPunct="0">
              <a:spcBef>
                <a:spcPct val="0"/>
              </a:spcBef>
              <a:spcAft>
                <a:spcPct val="0"/>
              </a:spcAft>
              <a:defRPr sz="1200" b="1">
                <a:solidFill>
                  <a:schemeClr val="tx1"/>
                </a:solidFill>
                <a:latin typeface="Tahoma" pitchFamily="34" charset="0"/>
              </a:defRPr>
            </a:lvl9pPr>
          </a:lstStyle>
          <a:p>
            <a:pPr eaLnBrk="1" hangingPunct="1">
              <a:defRPr/>
            </a:pPr>
            <a:fld id="{F33C796B-3C6E-4E26-B6ED-C961EF1395D9}" type="slidenum">
              <a:rPr lang="en-US" b="0" smtClean="0">
                <a:latin typeface="Arial" pitchFamily="34" charset="0"/>
              </a:rPr>
              <a:pPr eaLnBrk="1" hangingPunct="1">
                <a:defRPr/>
              </a:pPr>
              <a:t>36</a:t>
            </a:fld>
            <a:endParaRPr lang="en-US" b="0">
              <a:latin typeface="Arial" pitchFamily="34" charset="0"/>
            </a:endParaRPr>
          </a:p>
        </p:txBody>
      </p:sp>
    </p:spTree>
    <p:extLst>
      <p:ext uri="{BB962C8B-B14F-4D97-AF65-F5344CB8AC3E}">
        <p14:creationId xmlns:p14="http://schemas.microsoft.com/office/powerpoint/2010/main" val="8824500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solidFill>
                  <a:schemeClr val="tx1"/>
                </a:solidFill>
              </a:rPr>
              <a:t>Neither the regulation nor the </a:t>
            </a:r>
            <a:r>
              <a:rPr lang="en-US" sz="1100" dirty="0" err="1">
                <a:solidFill>
                  <a:schemeClr val="tx1"/>
                </a:solidFill>
              </a:rPr>
              <a:t>AcqDemo</a:t>
            </a:r>
            <a:r>
              <a:rPr lang="en-US" sz="1100" dirty="0">
                <a:solidFill>
                  <a:schemeClr val="tx1"/>
                </a:solidFill>
              </a:rPr>
              <a:t> Operating Guide requires an employee to prepare and submit an annual self-assessment. The Participating Organization, however, may choose to make employee self-assessments mandatory. </a:t>
            </a:r>
          </a:p>
          <a:p>
            <a:endParaRPr lang="en-US" sz="1100" dirty="0">
              <a:solidFill>
                <a:schemeClr val="tx1"/>
              </a:solidFill>
            </a:endParaRPr>
          </a:p>
          <a:p>
            <a:r>
              <a:rPr lang="en-US" sz="1100" dirty="0">
                <a:solidFill>
                  <a:schemeClr val="tx1"/>
                </a:solidFill>
              </a:rPr>
              <a:t>Employee self-assessments should be submitted during the month of September to give their supervisors sufficient time to prepare the supervisor assessment prior to the commencement of sub pay pool panel meetings.</a:t>
            </a:r>
          </a:p>
          <a:p>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C00000"/>
                </a:solidFill>
              </a:rPr>
              <a:t>Business Rule Decision—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C00000"/>
                </a:solidFill>
              </a:rPr>
              <a:t>Will you make employee self-assessments mandatory?</a:t>
            </a:r>
            <a:endParaRPr lang="en-US" sz="1100" dirty="0">
              <a:solidFill>
                <a:srgbClr val="C00000"/>
              </a:solidFill>
            </a:endParaRPr>
          </a:p>
        </p:txBody>
      </p:sp>
      <p:sp>
        <p:nvSpPr>
          <p:cNvPr id="4" name="Slide Number Placeholder 3"/>
          <p:cNvSpPr>
            <a:spLocks noGrp="1"/>
          </p:cNvSpPr>
          <p:nvPr>
            <p:ph type="sldNum" sz="quarter" idx="10"/>
          </p:nvPr>
        </p:nvSpPr>
        <p:spPr/>
        <p:txBody>
          <a:bodyPr/>
          <a:lstStyle/>
          <a:p>
            <a:fld id="{F14F21D2-3A13-43D3-97F1-2E773FB6BCF5}" type="slidenum">
              <a:rPr lang="en-US" smtClean="0"/>
              <a:t>37</a:t>
            </a:fld>
            <a:endParaRPr lang="en-US" dirty="0"/>
          </a:p>
        </p:txBody>
      </p:sp>
    </p:spTree>
    <p:extLst>
      <p:ext uri="{BB962C8B-B14F-4D97-AF65-F5344CB8AC3E}">
        <p14:creationId xmlns:p14="http://schemas.microsoft.com/office/powerpoint/2010/main" val="15093905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184275" y="698500"/>
            <a:ext cx="4651375" cy="3489325"/>
          </a:xfrm>
          <a:ln/>
        </p:spPr>
      </p:sp>
      <p:sp>
        <p:nvSpPr>
          <p:cNvPr id="130051" name="Notes Placeholder 2"/>
          <p:cNvSpPr>
            <a:spLocks noGrp="1"/>
          </p:cNvSpPr>
          <p:nvPr>
            <p:ph type="body" idx="1"/>
          </p:nvPr>
        </p:nvSpPr>
        <p:spPr>
          <a:noFill/>
          <a:ln/>
        </p:spPr>
        <p:txBody>
          <a:bodyPr/>
          <a:lstStyle/>
          <a:p>
            <a:pPr>
              <a:spcBef>
                <a:spcPct val="0"/>
              </a:spcBef>
            </a:pPr>
            <a:r>
              <a:rPr lang="en-US" sz="1100" dirty="0">
                <a:latin typeface="+mn-lt"/>
              </a:rPr>
              <a:t>At the end of the appraisal cycle, employees and supervisors will complete self and supervisory assessments.</a:t>
            </a:r>
          </a:p>
          <a:p>
            <a:pPr>
              <a:spcBef>
                <a:spcPct val="0"/>
              </a:spcBef>
            </a:pPr>
            <a:endParaRPr lang="en-US" sz="1100" dirty="0">
              <a:latin typeface="+mn-lt"/>
            </a:endParaRPr>
          </a:p>
          <a:p>
            <a:pPr defTabSz="915406">
              <a:spcBef>
                <a:spcPct val="0"/>
              </a:spcBef>
              <a:defRPr/>
            </a:pPr>
            <a:r>
              <a:rPr lang="en-US" sz="1100" dirty="0">
                <a:latin typeface="+mn-lt"/>
              </a:rPr>
              <a:t>The annual assessments are written to address contributions made throughout the year for each contribution factor.   This is an example of addressing the contribution factor, Job Achievement and/or Innovation. </a:t>
            </a:r>
          </a:p>
          <a:p>
            <a:pPr>
              <a:spcBef>
                <a:spcPct val="0"/>
              </a:spcBef>
            </a:pPr>
            <a:endParaRPr lang="en-US" sz="1100" dirty="0">
              <a:latin typeface="+mn-lt"/>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sz="1100" dirty="0">
                <a:latin typeface="+mn-lt"/>
              </a:rPr>
              <a:t>When writing contribution self assessments, emphasis is placed not on the “what” (activity) and “how” (level of performance) but the “why” (mission) and the “who” (customers)… impact and results.</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sz="1100" dirty="0">
              <a:latin typeface="+mn-lt"/>
            </a:endParaRPr>
          </a:p>
          <a:p>
            <a:pPr>
              <a:spcBef>
                <a:spcPct val="0"/>
              </a:spcBef>
            </a:pPr>
            <a:r>
              <a:rPr lang="en-US" sz="1100" dirty="0">
                <a:latin typeface="+mn-lt"/>
              </a:rPr>
              <a:t>This is a change in emphasis for self-assessments as some participants may be accustomed to writing about “whos” and “whats” of performance. Under </a:t>
            </a:r>
            <a:r>
              <a:rPr lang="en-US" sz="1100" dirty="0" err="1">
                <a:latin typeface="+mn-lt"/>
              </a:rPr>
              <a:t>AcqDemo</a:t>
            </a:r>
            <a:r>
              <a:rPr lang="en-US" sz="1100" dirty="0">
                <a:latin typeface="+mn-lt"/>
              </a:rPr>
              <a:t>, an employee’s performance is assessed </a:t>
            </a:r>
            <a:r>
              <a:rPr lang="en-US" sz="1100" i="1" dirty="0">
                <a:latin typeface="+mn-lt"/>
              </a:rPr>
              <a:t>in addition to</a:t>
            </a:r>
            <a:r>
              <a:rPr lang="en-US" sz="1100" i="0" dirty="0">
                <a:latin typeface="+mn-lt"/>
              </a:rPr>
              <a:t> assessing contribution. We will discuss </a:t>
            </a:r>
            <a:r>
              <a:rPr lang="en-US" sz="1100" i="0" dirty="0" err="1">
                <a:latin typeface="+mn-lt"/>
              </a:rPr>
              <a:t>AcqDemo’s</a:t>
            </a:r>
            <a:r>
              <a:rPr lang="en-US" sz="1100" i="0" dirty="0">
                <a:latin typeface="+mn-lt"/>
              </a:rPr>
              <a:t> “Quality of Performance” later in this section.</a:t>
            </a:r>
            <a:endParaRPr lang="en-US" sz="1100" dirty="0">
              <a:latin typeface="+mn-lt"/>
            </a:endParaRPr>
          </a:p>
          <a:p>
            <a:pPr>
              <a:spcBef>
                <a:spcPct val="0"/>
              </a:spcBef>
            </a:pPr>
            <a:endParaRPr lang="en-US" sz="1100" dirty="0">
              <a:latin typeface="+mn-lt"/>
            </a:endParaRPr>
          </a:p>
          <a:p>
            <a:pPr>
              <a:spcBef>
                <a:spcPct val="0"/>
              </a:spcBef>
            </a:pPr>
            <a:r>
              <a:rPr lang="en-US" sz="1100" dirty="0">
                <a:latin typeface="+mn-lt"/>
              </a:rPr>
              <a:t>Self-assessments are not mandatory under AcqDemo policy, however Participating Organizations may choose to require them for their organizations.  Regardless of whether or not an employee completes a self-assessment, supervisory assessments should be thorough enough to stand on their own during Pay Pool deliberations. (More on that in the CCAS-specific training.)</a:t>
            </a:r>
          </a:p>
          <a:p>
            <a:pPr>
              <a:spcBef>
                <a:spcPct val="0"/>
              </a:spcBef>
            </a:pPr>
            <a:endParaRPr lang="en-US" sz="1100" dirty="0">
              <a:latin typeface="+mn-lt"/>
            </a:endParaRPr>
          </a:p>
          <a:p>
            <a:pPr>
              <a:spcBef>
                <a:spcPct val="0"/>
              </a:spcBef>
            </a:pPr>
            <a:r>
              <a:rPr lang="en-US" sz="1100" dirty="0">
                <a:latin typeface="+mn-lt"/>
              </a:rPr>
              <a:t>See a couple of examples here….</a:t>
            </a:r>
          </a:p>
          <a:p>
            <a:pPr>
              <a:spcBef>
                <a:spcPct val="0"/>
              </a:spcBef>
            </a:pPr>
            <a:endParaRPr lang="en-US" sz="1100" dirty="0">
              <a:latin typeface="+mn-lt"/>
            </a:endParaRPr>
          </a:p>
          <a:p>
            <a:pPr>
              <a:spcBef>
                <a:spcPct val="0"/>
              </a:spcBef>
            </a:pPr>
            <a:r>
              <a:rPr lang="en-US" sz="1100" dirty="0">
                <a:latin typeface="+mn-lt"/>
              </a:rPr>
              <a:t>AcqDemo organizations may initially use a fillable word document for their contribution plans before copying/pasting into CAS2Net. This enables character/word counting and spell-checking prior to entering the assessments into CAS2Net.</a:t>
            </a:r>
          </a:p>
        </p:txBody>
      </p:sp>
      <p:sp>
        <p:nvSpPr>
          <p:cNvPr id="130052"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453F6-9817-465E-A0E6-8F306D79DDB9}" type="slidenum">
              <a:rPr kumimoji="0" lang="en-US" sz="18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800" b="0" i="0" u="none" strike="noStrike" kern="1200" cap="none" spc="0" normalizeH="0" baseline="0" noProof="0" dirty="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0090269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builds with talking points:</a:t>
            </a:r>
            <a:r>
              <a:rPr lang="en-US" baseline="0" dirty="0"/>
              <a:t>  First bullet, then Category, then people and their categorical matrix, then numerical range, and finally numerical matrix.</a:t>
            </a:r>
            <a:endParaRPr lang="en-US" dirty="0"/>
          </a:p>
        </p:txBody>
      </p:sp>
      <p:sp>
        <p:nvSpPr>
          <p:cNvPr id="4" name="Slide Number Placeholder 3"/>
          <p:cNvSpPr>
            <a:spLocks noGrp="1"/>
          </p:cNvSpPr>
          <p:nvPr>
            <p:ph type="sldNum" sz="quarter" idx="10"/>
          </p:nvPr>
        </p:nvSpPr>
        <p:spPr/>
        <p:txBody>
          <a:bodyPr/>
          <a:lstStyle/>
          <a:p>
            <a:pPr>
              <a:defRPr/>
            </a:pPr>
            <a:fld id="{7D0AC822-E996-494F-B85C-5FA9987735D8}" type="slidenum">
              <a:rPr lang="en-US" smtClean="0"/>
              <a:pPr>
                <a:defRPr/>
              </a:pPr>
              <a:t>39</a:t>
            </a:fld>
            <a:endParaRPr lang="en-US"/>
          </a:p>
        </p:txBody>
      </p:sp>
    </p:spTree>
    <p:extLst>
      <p:ext uri="{BB962C8B-B14F-4D97-AF65-F5344CB8AC3E}">
        <p14:creationId xmlns:p14="http://schemas.microsoft.com/office/powerpoint/2010/main" val="26381024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C7CFF674-E6BA-44E0-8B17-1A0F8D89230A}" type="slidenum">
              <a:rPr lang="en-US" b="0" smtClean="0">
                <a:latin typeface="Times" pitchFamily="18" charset="0"/>
              </a:rPr>
              <a:pPr eaLnBrk="1" hangingPunct="1">
                <a:defRPr/>
              </a:pPr>
              <a:t>40</a:t>
            </a:fld>
            <a:endParaRPr lang="en-US" b="0">
              <a:latin typeface="Times" pitchFamily="18" charset="0"/>
            </a:endParaRPr>
          </a:p>
        </p:txBody>
      </p:sp>
      <p:sp>
        <p:nvSpPr>
          <p:cNvPr id="133122" name="Rectangle 2"/>
          <p:cNvSpPr>
            <a:spLocks noGrp="1" noRot="1" noChangeAspect="1" noChangeArrowheads="1" noTextEdit="1"/>
          </p:cNvSpPr>
          <p:nvPr>
            <p:ph type="sldImg"/>
          </p:nvPr>
        </p:nvSpPr>
        <p:spPr>
          <a:xfrm>
            <a:off x="1282700" y="725488"/>
            <a:ext cx="4848225" cy="3636962"/>
          </a:xfrm>
          <a:ln/>
        </p:spPr>
      </p:sp>
      <p:sp>
        <p:nvSpPr>
          <p:cNvPr id="133123" name="Rectangle 3"/>
          <p:cNvSpPr>
            <a:spLocks noGrp="1" noChangeArrowheads="1"/>
          </p:cNvSpPr>
          <p:nvPr>
            <p:ph type="body" idx="1"/>
          </p:nvPr>
        </p:nvSpPr>
        <p:spPr>
          <a:noFill/>
          <a:ln/>
        </p:spPr>
        <p:txBody>
          <a:bodyPr/>
          <a:lstStyle/>
          <a:p>
            <a:pPr eaLnBrk="1" hangingPunct="1"/>
            <a:r>
              <a:rPr lang="en-US" dirty="0">
                <a:latin typeface="+mn-lt"/>
              </a:rPr>
              <a:t>These factor scores will ultimately be approved by the pay pool manager and averaged to create the Overall Contribution Score (OCS).  So Joe’s factor scores become an overall score of 78….remember, his expected score is 75.</a:t>
            </a:r>
          </a:p>
        </p:txBody>
      </p:sp>
    </p:spTree>
    <p:extLst>
      <p:ext uri="{BB962C8B-B14F-4D97-AF65-F5344CB8AC3E}">
        <p14:creationId xmlns:p14="http://schemas.microsoft.com/office/powerpoint/2010/main" val="3798599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=&gt; For more detail, please refer to Federal Register notice dated XXXXXXXXX, Part A, Background</a:t>
            </a:r>
          </a:p>
        </p:txBody>
      </p:sp>
      <p:sp>
        <p:nvSpPr>
          <p:cNvPr id="4" name="Slide Number Placeholder 3"/>
          <p:cNvSpPr>
            <a:spLocks noGrp="1"/>
          </p:cNvSpPr>
          <p:nvPr>
            <p:ph type="sldNum" sz="quarter" idx="10"/>
          </p:nvPr>
        </p:nvSpPr>
        <p:spPr/>
        <p:txBody>
          <a:bodyPr/>
          <a:lstStyle/>
          <a:p>
            <a:fld id="{F14F21D2-3A13-43D3-97F1-2E773FB6BCF5}" type="slidenum">
              <a:rPr lang="en-US" smtClean="0"/>
              <a:t>4</a:t>
            </a:fld>
            <a:endParaRPr lang="en-US" dirty="0"/>
          </a:p>
        </p:txBody>
      </p:sp>
    </p:spTree>
    <p:extLst>
      <p:ext uri="{BB962C8B-B14F-4D97-AF65-F5344CB8AC3E}">
        <p14:creationId xmlns:p14="http://schemas.microsoft.com/office/powerpoint/2010/main" val="24405107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350" lvl="2" indent="0">
              <a:buNone/>
            </a:pPr>
            <a:r>
              <a:rPr lang="en-US" sz="1200" dirty="0"/>
              <a:t>Very high scores continue to be available to recognize an employee for exemplary contributions and overall quality of performance the results of which are substantially beyond what was expected and warrant a score exceeding the top score for the highest broadband level in the employee’s career path. </a:t>
            </a:r>
          </a:p>
          <a:p>
            <a:pPr marL="6350" lvl="2" indent="0">
              <a:buNone/>
            </a:pPr>
            <a:endParaRPr lang="en-US" sz="1200" dirty="0"/>
          </a:p>
          <a:p>
            <a:pPr marL="6350" lvl="2" indent="0">
              <a:buNone/>
            </a:pPr>
            <a:r>
              <a:rPr lang="en-US" sz="1200" dirty="0"/>
              <a:t>Very high scores for factors may only be assigned to employees holding a position in NH IV, NJ IV, or NK III career paths.</a:t>
            </a:r>
          </a:p>
          <a:p>
            <a:pPr marL="6350" lvl="2" indent="0">
              <a:buNone/>
            </a:pPr>
            <a:endParaRPr lang="en-US" sz="1200" dirty="0"/>
          </a:p>
          <a:p>
            <a:pPr marL="6350" lvl="2" indent="0">
              <a:buNone/>
            </a:pPr>
            <a:r>
              <a:rPr lang="en-US" sz="1200" dirty="0"/>
              <a:t>=&gt; Factor Level Descriptor for Very High Score has been added to Appendix G, “Classification Level and Appraisal Factors.”</a:t>
            </a:r>
          </a:p>
          <a:p>
            <a:pPr marL="6350" lvl="2" indent="0">
              <a:buNone/>
            </a:pPr>
            <a:endParaRPr lang="en-US" sz="1200" dirty="0"/>
          </a:p>
          <a:p>
            <a:pPr marL="6350" lvl="2" indent="0">
              <a:buNone/>
            </a:pPr>
            <a:r>
              <a:rPr lang="en-US" sz="1200" b="1" dirty="0">
                <a:solidFill>
                  <a:srgbClr val="C00000"/>
                </a:solidFill>
              </a:rPr>
              <a:t>Business Rules Decisions – </a:t>
            </a:r>
          </a:p>
          <a:p>
            <a:pPr marL="6350" lvl="2" indent="0">
              <a:buNone/>
            </a:pPr>
            <a:r>
              <a:rPr lang="en-US" sz="1200" b="1" dirty="0">
                <a:solidFill>
                  <a:srgbClr val="C00000"/>
                </a:solidFill>
              </a:rPr>
              <a:t>Will Very High Scores be used?</a:t>
            </a:r>
          </a:p>
          <a:p>
            <a:pPr marL="6350" lvl="2" indent="0">
              <a:buNone/>
            </a:pPr>
            <a:r>
              <a:rPr lang="en-US" sz="1200" b="1" dirty="0">
                <a:solidFill>
                  <a:srgbClr val="C00000"/>
                </a:solidFill>
              </a:rPr>
              <a:t>What documentation will be required in the event they are used?</a:t>
            </a:r>
          </a:p>
          <a:p>
            <a:pPr marL="6350" lvl="2" indent="0">
              <a:buNone/>
            </a:pPr>
            <a:endParaRPr lang="en-US" sz="1200" dirty="0"/>
          </a:p>
          <a:p>
            <a:pPr marL="349250" lvl="2" indent="-342900">
              <a:buFont typeface="Symbol" panose="05050102010706020507" pitchFamily="18" charset="2"/>
              <a:buChar char="Þ"/>
            </a:pPr>
            <a:r>
              <a:rPr lang="en-US" sz="1200" dirty="0" err="1"/>
              <a:t>AcqDemo</a:t>
            </a:r>
            <a:r>
              <a:rPr lang="en-US" sz="1200" dirty="0"/>
              <a:t> Operating Guide, Chapter 6, section 6.22.1</a:t>
            </a:r>
          </a:p>
          <a:p>
            <a:pPr marL="349250" lvl="2" indent="-342900">
              <a:buFont typeface="Symbol" panose="05050102010706020507" pitchFamily="18" charset="2"/>
              <a:buChar char="Þ"/>
            </a:pPr>
            <a:endParaRPr lang="en-US" sz="1200" dirty="0"/>
          </a:p>
          <a:p>
            <a:pPr marL="347472" lvl="2" indent="0">
              <a:buFont typeface="Symbol" panose="05050102010706020507" pitchFamily="18" charset="2"/>
              <a:buNone/>
            </a:pPr>
            <a:r>
              <a:rPr lang="en-US" sz="1200" b="0" i="0" u="none" strike="noStrike" kern="1200" baseline="0" dirty="0">
                <a:solidFill>
                  <a:schemeClr val="tx1"/>
                </a:solidFill>
                <a:latin typeface="+mn-lt"/>
                <a:ea typeface="+mn-ea"/>
                <a:cs typeface="+mn-cs"/>
              </a:rPr>
              <a:t>Very high scores are available to recognize an employee for exemplary contributions; the results of which are substantially beyond what was expected and warrant a score exceeding the top score for the highest broadband level in the employee’s career path. Very high scores for factors may only be assigned to employees holding a position in Level IV of the Business Management and Technical Management Professional Career Path, Level IV of the Technical Management Support Career Path, or Level III of the Administrative Support Career Path. </a:t>
            </a:r>
            <a:endParaRPr lang="en-US" sz="1200" dirty="0"/>
          </a:p>
          <a:p>
            <a:pPr marL="349250" lvl="2" indent="-342900">
              <a:buFont typeface="Symbol" panose="05050102010706020507" pitchFamily="18" charset="2"/>
              <a:buChar char="Þ"/>
            </a:pPr>
            <a:endParaRPr lang="en-US" sz="1200" dirty="0"/>
          </a:p>
          <a:p>
            <a:pPr marL="349250" lvl="2" indent="-342900">
              <a:buFont typeface="Symbol" panose="05050102010706020507" pitchFamily="18" charset="2"/>
              <a:buChar char="Þ"/>
            </a:pPr>
            <a:r>
              <a:rPr lang="en-US" sz="1200" dirty="0"/>
              <a:t>Federal Register notice, Section II.D.2.f.(1), “Compensation Equity”</a:t>
            </a:r>
          </a:p>
          <a:p>
            <a:pPr marL="349250" lvl="2" indent="-342900">
              <a:buFont typeface="Symbol" panose="05050102010706020507" pitchFamily="18" charset="2"/>
              <a:buChar char="Þ"/>
            </a:pPr>
            <a:endParaRPr lang="en-US" sz="1200" dirty="0"/>
          </a:p>
          <a:p>
            <a:pPr marL="347472" lvl="2" indent="0">
              <a:buFont typeface="Symbol" panose="05050102010706020507" pitchFamily="18" charset="2"/>
              <a:buNone/>
            </a:pPr>
            <a:r>
              <a:rPr lang="en-US" sz="1200" kern="1200" dirty="0">
                <a:solidFill>
                  <a:schemeClr val="tx1"/>
                </a:solidFill>
                <a:effectLst/>
                <a:latin typeface="+mn-lt"/>
                <a:ea typeface="+mn-ea"/>
                <a:cs typeface="+mn-cs"/>
              </a:rPr>
              <a:t>…Very high scores are available to recognize an employee for exemplary contributions and overall quality of performance the results of which are substantially beyond what  was expected and warrant a score exceeding the top score for the highest broadband  level  in  the  employee’s career path. Very high scores for factors may only be assigned to employees holding a position in Level IV of the Business and Technical Management Professional Career Path, Level IV of the Technical Management Support Career Path, or Level III of the Administrative Support Career Path.</a:t>
            </a:r>
            <a:endParaRPr lang="en-US" sz="1200" dirty="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4F21D2-3A13-43D3-97F1-2E773FB6BCF5}" type="slidenum">
              <a:rPr lang="en-US" smtClean="0"/>
              <a:t>41</a:t>
            </a:fld>
            <a:endParaRPr lang="en-US" dirty="0"/>
          </a:p>
        </p:txBody>
      </p:sp>
    </p:spTree>
    <p:extLst>
      <p:ext uri="{BB962C8B-B14F-4D97-AF65-F5344CB8AC3E}">
        <p14:creationId xmlns:p14="http://schemas.microsoft.com/office/powerpoint/2010/main" val="2950339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C5E153-EF9B-429B-ADB0-B85272FD47FF}" type="slidenum">
              <a:rPr lang="en-US" smtClean="0"/>
              <a:pPr/>
              <a:t>42</a:t>
            </a:fld>
            <a:endParaRPr lang="en-US"/>
          </a:p>
        </p:txBody>
      </p:sp>
    </p:spTree>
    <p:extLst>
      <p:ext uri="{BB962C8B-B14F-4D97-AF65-F5344CB8AC3E}">
        <p14:creationId xmlns:p14="http://schemas.microsoft.com/office/powerpoint/2010/main" val="37615212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noTextEdit="1"/>
          </p:cNvSpPr>
          <p:nvPr>
            <p:ph type="sldImg"/>
          </p:nvPr>
        </p:nvSpPr>
        <p:spPr>
          <a:ln/>
        </p:spPr>
      </p:sp>
      <p:sp>
        <p:nvSpPr>
          <p:cNvPr id="139266" name="Notes Placeholder 2"/>
          <p:cNvSpPr>
            <a:spLocks noGrp="1"/>
          </p:cNvSpPr>
          <p:nvPr>
            <p:ph type="body" idx="1"/>
          </p:nvPr>
        </p:nvSpPr>
        <p:spPr>
          <a:noFill/>
          <a:ln/>
        </p:spPr>
        <p:txBody>
          <a:bodyPr/>
          <a:lstStyle/>
          <a:p>
            <a:r>
              <a:rPr lang="en-US" dirty="0">
                <a:latin typeface="Arial" charset="0"/>
              </a:rPr>
              <a:t>Next, the pay pool funding…there are three funding elements of </a:t>
            </a:r>
            <a:r>
              <a:rPr lang="en-US" dirty="0" err="1">
                <a:latin typeface="Arial" charset="0"/>
              </a:rPr>
              <a:t>AcqDemo</a:t>
            </a:r>
            <a:r>
              <a:rPr lang="en-US" dirty="0">
                <a:latin typeface="Arial" charset="0"/>
              </a:rPr>
              <a:t>….</a:t>
            </a:r>
          </a:p>
          <a:p>
            <a:endParaRPr lang="en-US" dirty="0">
              <a:latin typeface="Arial" charset="0"/>
            </a:endParaRPr>
          </a:p>
          <a:p>
            <a:r>
              <a:rPr lang="en-US" dirty="0">
                <a:latin typeface="Arial" charset="0"/>
              </a:rPr>
              <a:t>The </a:t>
            </a:r>
            <a:r>
              <a:rPr lang="en-US" dirty="0" err="1">
                <a:latin typeface="Arial" charset="0"/>
              </a:rPr>
              <a:t>AcqDemo</a:t>
            </a:r>
            <a:r>
              <a:rPr lang="en-US" dirty="0">
                <a:latin typeface="Arial" charset="0"/>
              </a:rPr>
              <a:t> Program Office will publish a Pay Pool management advisory prior to each year’s CCAS closeout. There may be limitations set for CRI and CA budgets depending on DoD and OPM guidance.</a:t>
            </a:r>
          </a:p>
          <a:p>
            <a:endParaRPr lang="en-US" dirty="0">
              <a:latin typeface="Arial" charset="0"/>
            </a:endParaRPr>
          </a:p>
          <a:p>
            <a:r>
              <a:rPr lang="en-US" dirty="0">
                <a:latin typeface="Arial" charset="0"/>
              </a:rPr>
              <a:t>Note:  Adjusted basic pay includes locality</a:t>
            </a:r>
          </a:p>
          <a:p>
            <a:endParaRPr lang="en-US"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C00000"/>
                </a:solidFill>
              </a:rPr>
              <a:t>Business Rule Decisions – </a:t>
            </a:r>
            <a:br>
              <a:rPr lang="en-US" sz="1200" b="1" dirty="0">
                <a:solidFill>
                  <a:srgbClr val="C00000"/>
                </a:solidFill>
              </a:rPr>
            </a:br>
            <a:r>
              <a:rPr lang="en-US" sz="1200" b="1" dirty="0">
                <a:solidFill>
                  <a:srgbClr val="C00000"/>
                </a:solidFill>
              </a:rPr>
              <a:t>What will the funding percentages for each element be? </a:t>
            </a:r>
            <a:endParaRPr lang="en-US" sz="1200" dirty="0">
              <a:solidFill>
                <a:srgbClr val="C00000"/>
              </a:solidFill>
            </a:endParaRPr>
          </a:p>
        </p:txBody>
      </p:sp>
      <p:sp>
        <p:nvSpPr>
          <p:cNvPr id="157700" name="Slide Number Placeholder 3"/>
          <p:cNvSpPr>
            <a:spLocks noGrp="1"/>
          </p:cNvSpPr>
          <p:nvPr>
            <p:ph type="sldNum" sz="quarter" idx="5"/>
          </p:nvPr>
        </p:nvSpPr>
        <p:spPr>
          <a:extLst/>
        </p:spPr>
        <p:txBody>
          <a:bodyPr/>
          <a:lstStyle>
            <a:lvl1pPr defTabSz="957466" eaLnBrk="0" hangingPunct="0">
              <a:defRPr sz="1200" b="1">
                <a:solidFill>
                  <a:schemeClr val="tx1"/>
                </a:solidFill>
                <a:latin typeface="Tahoma" pitchFamily="34" charset="0"/>
              </a:defRPr>
            </a:lvl1pPr>
            <a:lvl2pPr marL="779293" indent="-299728" defTabSz="957466" eaLnBrk="0" hangingPunct="0">
              <a:defRPr sz="1200" b="1">
                <a:solidFill>
                  <a:schemeClr val="tx1"/>
                </a:solidFill>
                <a:latin typeface="Tahoma" pitchFamily="34" charset="0"/>
              </a:defRPr>
            </a:lvl2pPr>
            <a:lvl3pPr marL="1198913" indent="-239783" defTabSz="957466" eaLnBrk="0" hangingPunct="0">
              <a:defRPr sz="1200" b="1">
                <a:solidFill>
                  <a:schemeClr val="tx1"/>
                </a:solidFill>
                <a:latin typeface="Tahoma" pitchFamily="34" charset="0"/>
              </a:defRPr>
            </a:lvl3pPr>
            <a:lvl4pPr marL="1678478" indent="-239783" defTabSz="957466" eaLnBrk="0" hangingPunct="0">
              <a:defRPr sz="1200" b="1">
                <a:solidFill>
                  <a:schemeClr val="tx1"/>
                </a:solidFill>
                <a:latin typeface="Tahoma" pitchFamily="34" charset="0"/>
              </a:defRPr>
            </a:lvl4pPr>
            <a:lvl5pPr marL="2158043" indent="-239783" defTabSz="957466" eaLnBrk="0" hangingPunct="0">
              <a:defRPr sz="1200" b="1">
                <a:solidFill>
                  <a:schemeClr val="tx1"/>
                </a:solidFill>
                <a:latin typeface="Tahoma" pitchFamily="34" charset="0"/>
              </a:defRPr>
            </a:lvl5pPr>
            <a:lvl6pPr marL="2637609" indent="-239783" defTabSz="957466" eaLnBrk="0" fontAlgn="base" hangingPunct="0">
              <a:spcBef>
                <a:spcPct val="0"/>
              </a:spcBef>
              <a:spcAft>
                <a:spcPct val="0"/>
              </a:spcAft>
              <a:defRPr sz="1200" b="1">
                <a:solidFill>
                  <a:schemeClr val="tx1"/>
                </a:solidFill>
                <a:latin typeface="Tahoma" pitchFamily="34" charset="0"/>
              </a:defRPr>
            </a:lvl6pPr>
            <a:lvl7pPr marL="3117174" indent="-239783" defTabSz="957466" eaLnBrk="0" fontAlgn="base" hangingPunct="0">
              <a:spcBef>
                <a:spcPct val="0"/>
              </a:spcBef>
              <a:spcAft>
                <a:spcPct val="0"/>
              </a:spcAft>
              <a:defRPr sz="1200" b="1">
                <a:solidFill>
                  <a:schemeClr val="tx1"/>
                </a:solidFill>
                <a:latin typeface="Tahoma" pitchFamily="34" charset="0"/>
              </a:defRPr>
            </a:lvl7pPr>
            <a:lvl8pPr marL="3596739" indent="-239783" defTabSz="957466" eaLnBrk="0" fontAlgn="base" hangingPunct="0">
              <a:spcBef>
                <a:spcPct val="0"/>
              </a:spcBef>
              <a:spcAft>
                <a:spcPct val="0"/>
              </a:spcAft>
              <a:defRPr sz="1200" b="1">
                <a:solidFill>
                  <a:schemeClr val="tx1"/>
                </a:solidFill>
                <a:latin typeface="Tahoma" pitchFamily="34" charset="0"/>
              </a:defRPr>
            </a:lvl8pPr>
            <a:lvl9pPr marL="4076304" indent="-239783" defTabSz="957466" eaLnBrk="0" fontAlgn="base" hangingPunct="0">
              <a:spcBef>
                <a:spcPct val="0"/>
              </a:spcBef>
              <a:spcAft>
                <a:spcPct val="0"/>
              </a:spcAft>
              <a:defRPr sz="1200" b="1">
                <a:solidFill>
                  <a:schemeClr val="tx1"/>
                </a:solidFill>
                <a:latin typeface="Tahoma" pitchFamily="34" charset="0"/>
              </a:defRPr>
            </a:lvl9pPr>
          </a:lstStyle>
          <a:p>
            <a:pPr eaLnBrk="1" hangingPunct="1">
              <a:defRPr/>
            </a:pPr>
            <a:fld id="{DE9B660B-B954-45CA-8C10-0F8497E43EAC}" type="slidenum">
              <a:rPr lang="en-US" b="0" smtClean="0">
                <a:latin typeface="Arial" pitchFamily="34" charset="0"/>
              </a:rPr>
              <a:pPr eaLnBrk="1" hangingPunct="1">
                <a:defRPr/>
              </a:pPr>
              <a:t>43</a:t>
            </a:fld>
            <a:endParaRPr lang="en-US" b="0">
              <a:latin typeface="Arial" pitchFamily="34" charset="0"/>
            </a:endParaRPr>
          </a:p>
        </p:txBody>
      </p:sp>
    </p:spTree>
    <p:extLst>
      <p:ext uri="{BB962C8B-B14F-4D97-AF65-F5344CB8AC3E}">
        <p14:creationId xmlns:p14="http://schemas.microsoft.com/office/powerpoint/2010/main" val="168557475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noTextEdit="1"/>
          </p:cNvSpPr>
          <p:nvPr>
            <p:ph type="sldImg"/>
          </p:nvPr>
        </p:nvSpPr>
        <p:spPr>
          <a:ln/>
        </p:spPr>
      </p:sp>
      <p:sp>
        <p:nvSpPr>
          <p:cNvPr id="139266" name="Notes Placeholder 2"/>
          <p:cNvSpPr>
            <a:spLocks noGrp="1"/>
          </p:cNvSpPr>
          <p:nvPr>
            <p:ph type="body" idx="1"/>
          </p:nvPr>
        </p:nvSpPr>
        <p:spPr>
          <a:noFill/>
          <a:ln/>
        </p:spPr>
        <p:txBody>
          <a:bodyPr/>
          <a:lstStyle/>
          <a:p>
            <a:r>
              <a:rPr lang="en-US" dirty="0">
                <a:latin typeface="+mn-lt"/>
              </a:rPr>
              <a:t>If this option is authorized, it should be noted the amount withheld from the pay pool funds will reduce the overall budget and, therefore, total payouts to all pay pool members. </a:t>
            </a:r>
          </a:p>
          <a:p>
            <a:endParaRPr lang="en-US" dirty="0">
              <a:latin typeface="+mn-lt"/>
            </a:endParaRPr>
          </a:p>
          <a:p>
            <a:r>
              <a:rPr lang="en-US" dirty="0">
                <a:latin typeface="+mn-lt"/>
              </a:rPr>
              <a:t>It is recommended the CMS be allowed to run its algorithms so the results of the ratings can be reviewed first. If certain situations warrant the use of additional (or modified) CRI/CA dollar amounts, then it may be useful to exercise this discretionary set-aside option provided equity in the recognition of contributions is maintained and the distribution of discretionary amounts maintains the integrity of the organization’s compensation strategy and position management structure.</a:t>
            </a:r>
          </a:p>
          <a:p>
            <a:endParaRPr lang="en-US"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C00000"/>
                </a:solidFill>
              </a:rPr>
              <a:t>Business Rule Decisions – </a:t>
            </a:r>
            <a:br>
              <a:rPr lang="en-US" sz="1200" b="1" dirty="0">
                <a:solidFill>
                  <a:srgbClr val="C00000"/>
                </a:solidFill>
              </a:rPr>
            </a:br>
            <a:r>
              <a:rPr lang="en-US" sz="1200" b="1" dirty="0">
                <a:solidFill>
                  <a:srgbClr val="C00000"/>
                </a:solidFill>
              </a:rPr>
              <a:t>Will pay pool managers be authorized to use the discretionary set-aside option?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C00000"/>
                </a:solidFill>
              </a:rPr>
              <a:t>Will there be a maximum percentage allowed?</a:t>
            </a:r>
            <a:endParaRPr lang="en-US" sz="1200" dirty="0">
              <a:solidFill>
                <a:srgbClr val="C00000"/>
              </a:solidFill>
            </a:endParaRPr>
          </a:p>
        </p:txBody>
      </p:sp>
      <p:sp>
        <p:nvSpPr>
          <p:cNvPr id="157700" name="Slide Number Placeholder 3"/>
          <p:cNvSpPr>
            <a:spLocks noGrp="1"/>
          </p:cNvSpPr>
          <p:nvPr>
            <p:ph type="sldNum" sz="quarter" idx="5"/>
          </p:nvPr>
        </p:nvSpPr>
        <p:spPr>
          <a:extLst/>
        </p:spPr>
        <p:txBody>
          <a:bodyPr/>
          <a:lstStyle>
            <a:lvl1pPr defTabSz="957466" eaLnBrk="0" hangingPunct="0">
              <a:defRPr sz="1200" b="1">
                <a:solidFill>
                  <a:schemeClr val="tx1"/>
                </a:solidFill>
                <a:latin typeface="Tahoma" pitchFamily="34" charset="0"/>
              </a:defRPr>
            </a:lvl1pPr>
            <a:lvl2pPr marL="779293" indent="-299728" defTabSz="957466" eaLnBrk="0" hangingPunct="0">
              <a:defRPr sz="1200" b="1">
                <a:solidFill>
                  <a:schemeClr val="tx1"/>
                </a:solidFill>
                <a:latin typeface="Tahoma" pitchFamily="34" charset="0"/>
              </a:defRPr>
            </a:lvl2pPr>
            <a:lvl3pPr marL="1198913" indent="-239783" defTabSz="957466" eaLnBrk="0" hangingPunct="0">
              <a:defRPr sz="1200" b="1">
                <a:solidFill>
                  <a:schemeClr val="tx1"/>
                </a:solidFill>
                <a:latin typeface="Tahoma" pitchFamily="34" charset="0"/>
              </a:defRPr>
            </a:lvl3pPr>
            <a:lvl4pPr marL="1678478" indent="-239783" defTabSz="957466" eaLnBrk="0" hangingPunct="0">
              <a:defRPr sz="1200" b="1">
                <a:solidFill>
                  <a:schemeClr val="tx1"/>
                </a:solidFill>
                <a:latin typeface="Tahoma" pitchFamily="34" charset="0"/>
              </a:defRPr>
            </a:lvl4pPr>
            <a:lvl5pPr marL="2158043" indent="-239783" defTabSz="957466" eaLnBrk="0" hangingPunct="0">
              <a:defRPr sz="1200" b="1">
                <a:solidFill>
                  <a:schemeClr val="tx1"/>
                </a:solidFill>
                <a:latin typeface="Tahoma" pitchFamily="34" charset="0"/>
              </a:defRPr>
            </a:lvl5pPr>
            <a:lvl6pPr marL="2637609" indent="-239783" defTabSz="957466" eaLnBrk="0" fontAlgn="base" hangingPunct="0">
              <a:spcBef>
                <a:spcPct val="0"/>
              </a:spcBef>
              <a:spcAft>
                <a:spcPct val="0"/>
              </a:spcAft>
              <a:defRPr sz="1200" b="1">
                <a:solidFill>
                  <a:schemeClr val="tx1"/>
                </a:solidFill>
                <a:latin typeface="Tahoma" pitchFamily="34" charset="0"/>
              </a:defRPr>
            </a:lvl6pPr>
            <a:lvl7pPr marL="3117174" indent="-239783" defTabSz="957466" eaLnBrk="0" fontAlgn="base" hangingPunct="0">
              <a:spcBef>
                <a:spcPct val="0"/>
              </a:spcBef>
              <a:spcAft>
                <a:spcPct val="0"/>
              </a:spcAft>
              <a:defRPr sz="1200" b="1">
                <a:solidFill>
                  <a:schemeClr val="tx1"/>
                </a:solidFill>
                <a:latin typeface="Tahoma" pitchFamily="34" charset="0"/>
              </a:defRPr>
            </a:lvl7pPr>
            <a:lvl8pPr marL="3596739" indent="-239783" defTabSz="957466" eaLnBrk="0" fontAlgn="base" hangingPunct="0">
              <a:spcBef>
                <a:spcPct val="0"/>
              </a:spcBef>
              <a:spcAft>
                <a:spcPct val="0"/>
              </a:spcAft>
              <a:defRPr sz="1200" b="1">
                <a:solidFill>
                  <a:schemeClr val="tx1"/>
                </a:solidFill>
                <a:latin typeface="Tahoma" pitchFamily="34" charset="0"/>
              </a:defRPr>
            </a:lvl8pPr>
            <a:lvl9pPr marL="4076304" indent="-239783" defTabSz="957466" eaLnBrk="0" fontAlgn="base" hangingPunct="0">
              <a:spcBef>
                <a:spcPct val="0"/>
              </a:spcBef>
              <a:spcAft>
                <a:spcPct val="0"/>
              </a:spcAft>
              <a:defRPr sz="1200" b="1">
                <a:solidFill>
                  <a:schemeClr val="tx1"/>
                </a:solidFill>
                <a:latin typeface="Tahoma" pitchFamily="34" charset="0"/>
              </a:defRPr>
            </a:lvl9pPr>
          </a:lstStyle>
          <a:p>
            <a:pPr eaLnBrk="1" hangingPunct="1">
              <a:defRPr/>
            </a:pPr>
            <a:fld id="{DE9B660B-B954-45CA-8C10-0F8497E43EAC}" type="slidenum">
              <a:rPr lang="en-US" b="0" smtClean="0">
                <a:latin typeface="Arial" pitchFamily="34" charset="0"/>
              </a:rPr>
              <a:pPr eaLnBrk="1" hangingPunct="1">
                <a:defRPr/>
              </a:pPr>
              <a:t>44</a:t>
            </a:fld>
            <a:endParaRPr lang="en-US" b="0">
              <a:latin typeface="Arial" pitchFamily="34" charset="0"/>
            </a:endParaRPr>
          </a:p>
        </p:txBody>
      </p:sp>
    </p:spTree>
    <p:extLst>
      <p:ext uri="{BB962C8B-B14F-4D97-AF65-F5344CB8AC3E}">
        <p14:creationId xmlns:p14="http://schemas.microsoft.com/office/powerpoint/2010/main" val="9992217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Slide Image Placeholder 1"/>
          <p:cNvSpPr>
            <a:spLocks noGrp="1" noRot="1" noChangeAspect="1" noTextEdit="1"/>
          </p:cNvSpPr>
          <p:nvPr>
            <p:ph type="sldImg"/>
          </p:nvPr>
        </p:nvSpPr>
        <p:spPr>
          <a:ln/>
        </p:spPr>
      </p:sp>
      <p:sp>
        <p:nvSpPr>
          <p:cNvPr id="137218" name="Notes Placeholder 2"/>
          <p:cNvSpPr>
            <a:spLocks noGrp="1"/>
          </p:cNvSpPr>
          <p:nvPr>
            <p:ph type="body" idx="1"/>
          </p:nvPr>
        </p:nvSpPr>
        <p:spPr>
          <a:noFill/>
          <a:ln/>
        </p:spPr>
        <p:txBody>
          <a:bodyPr/>
          <a:lstStyle/>
          <a:p>
            <a:r>
              <a:rPr lang="en-US" b="1" dirty="0">
                <a:solidFill>
                  <a:srgbClr val="C00000"/>
                </a:solidFill>
                <a:latin typeface="+mn-lt"/>
              </a:rPr>
              <a:t>Business Rules Decisions – </a:t>
            </a:r>
          </a:p>
          <a:p>
            <a:r>
              <a:rPr lang="en-US" b="1" dirty="0">
                <a:solidFill>
                  <a:srgbClr val="C00000"/>
                </a:solidFill>
                <a:latin typeface="+mn-lt"/>
              </a:rPr>
              <a:t>How will you manage the GPI for employees in the Overcompensation Region?</a:t>
            </a:r>
            <a:endParaRPr lang="en-US" b="0" dirty="0">
              <a:solidFill>
                <a:schemeClr val="tx1"/>
              </a:solidFill>
              <a:latin typeface="+mn-lt"/>
            </a:endParaRPr>
          </a:p>
          <a:p>
            <a:endParaRPr lang="en-US" b="0" dirty="0">
              <a:solidFill>
                <a:schemeClr val="tx1"/>
              </a:solidFill>
              <a:latin typeface="+mn-lt"/>
            </a:endParaRPr>
          </a:p>
          <a:p>
            <a:r>
              <a:rPr lang="en-US" b="0" dirty="0">
                <a:solidFill>
                  <a:schemeClr val="tx1"/>
                </a:solidFill>
                <a:latin typeface="+mn-lt"/>
              </a:rPr>
              <a:t>Any GPI withheld or denied will roll over into the CRI fund and be redistributed to other members of the pay pool.</a:t>
            </a:r>
            <a:endParaRPr lang="en-US" b="1" dirty="0">
              <a:solidFill>
                <a:srgbClr val="C00000"/>
              </a:solidFill>
              <a:latin typeface="+mn-lt"/>
            </a:endParaRPr>
          </a:p>
        </p:txBody>
      </p:sp>
      <p:sp>
        <p:nvSpPr>
          <p:cNvPr id="156676"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A855A097-74A4-4E47-8AAE-4E0950126EE6}" type="slidenum">
              <a:rPr lang="en-US" b="0" smtClean="0">
                <a:latin typeface="Arial" pitchFamily="34" charset="0"/>
              </a:rPr>
              <a:pPr eaLnBrk="1" hangingPunct="1">
                <a:defRPr/>
              </a:pPr>
              <a:t>45</a:t>
            </a:fld>
            <a:endParaRPr lang="en-US" b="0">
              <a:latin typeface="Arial" pitchFamily="34" charset="0"/>
            </a:endParaRPr>
          </a:p>
        </p:txBody>
      </p:sp>
    </p:spTree>
    <p:extLst>
      <p:ext uri="{BB962C8B-B14F-4D97-AF65-F5344CB8AC3E}">
        <p14:creationId xmlns:p14="http://schemas.microsoft.com/office/powerpoint/2010/main" val="27019858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merely an example…this slide represents how rail choices can be different for CRI and CA</a:t>
            </a:r>
            <a:endParaRPr lang="en-US" dirty="0"/>
          </a:p>
        </p:txBody>
      </p:sp>
      <p:sp>
        <p:nvSpPr>
          <p:cNvPr id="4" name="Slide Number Placeholder 3"/>
          <p:cNvSpPr>
            <a:spLocks noGrp="1"/>
          </p:cNvSpPr>
          <p:nvPr>
            <p:ph type="sldNum" sz="quarter" idx="10"/>
          </p:nvPr>
        </p:nvSpPr>
        <p:spPr/>
        <p:txBody>
          <a:bodyPr/>
          <a:lstStyle/>
          <a:p>
            <a:pPr>
              <a:defRPr/>
            </a:pPr>
            <a:fld id="{7D0AC822-E996-494F-B85C-5FA9987735D8}" type="slidenum">
              <a:rPr lang="en-US" smtClean="0"/>
              <a:pPr>
                <a:defRPr/>
              </a:pPr>
              <a:t>46</a:t>
            </a:fld>
            <a:endParaRPr lang="en-US"/>
          </a:p>
        </p:txBody>
      </p:sp>
    </p:spTree>
    <p:extLst>
      <p:ext uri="{BB962C8B-B14F-4D97-AF65-F5344CB8AC3E}">
        <p14:creationId xmlns:p14="http://schemas.microsoft.com/office/powerpoint/2010/main" val="22384682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strategy is effective if most employees are in the Undercompensated Region and the compensation strategy is to bring all undercompensated employees into the Normal Pay Range faster in order to achieve pay equity  across the pay pool population. Distributing CRI only to undercompensated employees allows larger pay increases to those in the undercompensated region while not increasing any other employee salaries. </a:t>
            </a:r>
          </a:p>
        </p:txBody>
      </p:sp>
      <p:sp>
        <p:nvSpPr>
          <p:cNvPr id="4" name="Slide Number Placeholder 3"/>
          <p:cNvSpPr>
            <a:spLocks noGrp="1"/>
          </p:cNvSpPr>
          <p:nvPr>
            <p:ph type="sldNum" sz="quarter" idx="10"/>
          </p:nvPr>
        </p:nvSpPr>
        <p:spPr/>
        <p:txBody>
          <a:bodyPr/>
          <a:lstStyle/>
          <a:p>
            <a:pPr>
              <a:defRPr/>
            </a:pPr>
            <a:fld id="{7D0AC822-E996-494F-B85C-5FA9987735D8}" type="slidenum">
              <a:rPr lang="en-US" smtClean="0"/>
              <a:pPr>
                <a:defRPr/>
              </a:pPr>
              <a:t>47</a:t>
            </a:fld>
            <a:endParaRPr lang="en-US"/>
          </a:p>
        </p:txBody>
      </p:sp>
    </p:spTree>
    <p:extLst>
      <p:ext uri="{BB962C8B-B14F-4D97-AF65-F5344CB8AC3E}">
        <p14:creationId xmlns:p14="http://schemas.microsoft.com/office/powerpoint/2010/main" val="23543033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Target pay set at the Standard Pay Line increases basic pay for all those employees whose pay and OCS places them in the Normal Pay Range below the Standard Pay Line and in the Undercompensated Region. If the Standard Pay Line is also set for CA, only employees plotting below the standard pay line will be eligible for CA as well. Employees whose basic pay and OCS places them in the Normal Pay Range above the Standard Pay Line but below the upper will not be eligible to receive CRI even though their pay is technically considered “appropriate” compensation.</a:t>
            </a:r>
          </a:p>
          <a:p>
            <a:endParaRPr lang="en-US" dirty="0"/>
          </a:p>
          <a:p>
            <a:r>
              <a:rPr lang="en-US" dirty="0"/>
              <a:t>This strategy will result in smaller CRI increases for those who plot below the Standard Pay Line than the increases to those below the lower rail when the target pay is set at the lower rail. This population will be larger than the population at or below the lower rail and, thus, payouts will be more modest in order to move more of the employee population closer to or within the Normal Pay Range (but below the Standard Pay Line). Employees in the Undercompensated Region will still receive larger CRI amounts than those closer to the Standard Pay Line but smaller than their CRIs when the lower rail is used as the target pay. This strategy also prevents basic pay increases to those employees within the Normal Pay Range but above the Standard Pay Line (i.e., appropriately compensated). If CRI carryover is allowed, these employees will receive what would be a basic pay increase as part of their lump sum contribution award (CA). </a:t>
            </a:r>
          </a:p>
        </p:txBody>
      </p:sp>
      <p:sp>
        <p:nvSpPr>
          <p:cNvPr id="4" name="Slide Number Placeholder 3"/>
          <p:cNvSpPr>
            <a:spLocks noGrp="1"/>
          </p:cNvSpPr>
          <p:nvPr>
            <p:ph type="sldNum" sz="quarter" idx="10"/>
          </p:nvPr>
        </p:nvSpPr>
        <p:spPr/>
        <p:txBody>
          <a:bodyPr/>
          <a:lstStyle/>
          <a:p>
            <a:pPr>
              <a:defRPr/>
            </a:pPr>
            <a:fld id="{7D0AC822-E996-494F-B85C-5FA9987735D8}" type="slidenum">
              <a:rPr lang="en-US" smtClean="0"/>
              <a:pPr>
                <a:defRPr/>
              </a:pPr>
              <a:t>48</a:t>
            </a:fld>
            <a:endParaRPr lang="en-US"/>
          </a:p>
        </p:txBody>
      </p:sp>
    </p:spTree>
    <p:extLst>
      <p:ext uri="{BB962C8B-B14F-4D97-AF65-F5344CB8AC3E}">
        <p14:creationId xmlns:p14="http://schemas.microsoft.com/office/powerpoint/2010/main" val="318064016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Target pay set at the upper rail allows pay increases to all employees in the Normal Pay Range and Undercompensated Region. This strategy results in salary increases to all employees in these two regions. It is effective for ensuring fairness to all </a:t>
            </a:r>
            <a:r>
              <a:rPr lang="en-US" b="1" i="1" dirty="0"/>
              <a:t>BUT</a:t>
            </a:r>
            <a:r>
              <a:rPr lang="en-US" dirty="0"/>
              <a:t> requires a solid compensation strategy and established position management structure to maintain equity; otherwise all employee salaries will float to the top of their broadbands creating pay compression and little room for advancement and growth.</a:t>
            </a:r>
          </a:p>
        </p:txBody>
      </p:sp>
      <p:sp>
        <p:nvSpPr>
          <p:cNvPr id="4" name="Slide Number Placeholder 3"/>
          <p:cNvSpPr>
            <a:spLocks noGrp="1"/>
          </p:cNvSpPr>
          <p:nvPr>
            <p:ph type="sldNum" sz="quarter" idx="10"/>
          </p:nvPr>
        </p:nvSpPr>
        <p:spPr/>
        <p:txBody>
          <a:bodyPr/>
          <a:lstStyle/>
          <a:p>
            <a:pPr>
              <a:defRPr/>
            </a:pPr>
            <a:fld id="{7D0AC822-E996-494F-B85C-5FA9987735D8}" type="slidenum">
              <a:rPr lang="en-US" smtClean="0"/>
              <a:pPr>
                <a:defRPr/>
              </a:pPr>
              <a:t>49</a:t>
            </a:fld>
            <a:endParaRPr lang="en-US"/>
          </a:p>
        </p:txBody>
      </p:sp>
    </p:spTree>
    <p:extLst>
      <p:ext uri="{BB962C8B-B14F-4D97-AF65-F5344CB8AC3E}">
        <p14:creationId xmlns:p14="http://schemas.microsoft.com/office/powerpoint/2010/main" val="283762782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b="1" dirty="0">
                <a:solidFill>
                  <a:srgbClr val="C00000"/>
                </a:solidFill>
              </a:rPr>
              <a:t>Business Rule Decision – </a:t>
            </a:r>
            <a:br>
              <a:rPr lang="en-US" b="1" dirty="0">
                <a:solidFill>
                  <a:srgbClr val="C00000"/>
                </a:solidFill>
              </a:rPr>
            </a:br>
            <a:r>
              <a:rPr lang="en-US" b="1" dirty="0">
                <a:solidFill>
                  <a:srgbClr val="C00000"/>
                </a:solidFill>
              </a:rPr>
              <a:t>Will this be used, and if so how?</a:t>
            </a:r>
            <a:endParaRPr lang="en-US" dirty="0">
              <a:solidFill>
                <a:srgbClr val="C00000"/>
              </a:solidFill>
            </a:endParaRPr>
          </a:p>
          <a:p>
            <a:pPr marL="173370" indent="-173370">
              <a:buFont typeface="Symbol" panose="05050102010706020507" pitchFamily="18" charset="2"/>
              <a:buChar char="Þ"/>
            </a:pPr>
            <a:endParaRPr lang="en-US" dirty="0"/>
          </a:p>
          <a:p>
            <a:pPr marL="173370" indent="-173370">
              <a:buFont typeface="Symbol" panose="05050102010706020507" pitchFamily="18" charset="2"/>
              <a:buChar char="Þ"/>
            </a:pPr>
            <a:r>
              <a:rPr lang="en-US" dirty="0"/>
              <a:t>Federal Register notice, Section II.D.4.a., “Compensation Categories”</a:t>
            </a:r>
          </a:p>
          <a:p>
            <a:pPr marL="173370" indent="-173370">
              <a:buFont typeface="Symbol" panose="05050102010706020507" pitchFamily="18" charset="2"/>
              <a:buChar char="Þ"/>
            </a:pPr>
            <a:endParaRPr lang="en-US" dirty="0"/>
          </a:p>
          <a:p>
            <a:r>
              <a:rPr lang="en-US" dirty="0"/>
              <a:t>…Depending on the category into which an employee’s marker falls, he/she may be eligible for one to three forms of additional compensation. The pay pool panel has the option of awarding the employee up to and including the full General Pay Increase (as authorized by law or the President), a CRI (an increase in basic pay and/or a </a:t>
            </a:r>
            <a:r>
              <a:rPr lang="en-US" b="1" i="1" dirty="0"/>
              <a:t>CRI carryover lump sum payment for the CRI basic pay amount that exceeds a control point in or the maximum basic pay of an employee’s broadband level</a:t>
            </a:r>
            <a:r>
              <a:rPr lang="en-US" dirty="0"/>
              <a:t>) and/or a contribution award (a  lump-sum payment that does not affect basic pay)</a:t>
            </a:r>
          </a:p>
        </p:txBody>
      </p:sp>
      <p:sp>
        <p:nvSpPr>
          <p:cNvPr id="4" name="Slide Number Placeholder 3"/>
          <p:cNvSpPr>
            <a:spLocks noGrp="1"/>
          </p:cNvSpPr>
          <p:nvPr>
            <p:ph type="sldNum" sz="quarter" idx="10"/>
          </p:nvPr>
        </p:nvSpPr>
        <p:spPr/>
        <p:txBody>
          <a:bodyPr/>
          <a:lstStyle/>
          <a:p>
            <a:fld id="{F14F21D2-3A13-43D3-97F1-2E773FB6BCF5}" type="slidenum">
              <a:rPr lang="en-US" smtClean="0"/>
              <a:t>50</a:t>
            </a:fld>
            <a:endParaRPr lang="en-US" dirty="0"/>
          </a:p>
        </p:txBody>
      </p:sp>
    </p:spTree>
    <p:extLst>
      <p:ext uri="{BB962C8B-B14F-4D97-AF65-F5344CB8AC3E}">
        <p14:creationId xmlns:p14="http://schemas.microsoft.com/office/powerpoint/2010/main" val="406641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r>
              <a:rPr lang="en-US" dirty="0">
                <a:latin typeface="Arial" charset="0"/>
              </a:rPr>
              <a:t>Here we have the key terminology differences between the classification structure of GS and AcqDemo.  </a:t>
            </a:r>
          </a:p>
          <a:p>
            <a:endParaRPr lang="en-US" dirty="0">
              <a:latin typeface="Arial" charset="0"/>
            </a:endParaRPr>
          </a:p>
          <a:p>
            <a:r>
              <a:rPr lang="en-US" dirty="0">
                <a:latin typeface="Arial" charset="0"/>
              </a:rPr>
              <a:t>In GS, similar series were grouped together in a career group, e.g. Accounting &amp; Budget Group (0500), Business &amp; Industry Group (1100), etc., and then pay set under the GS or other pay schedules for different possibilities.  Under AcqDemo, occupational series are grouped more by the role they play…business professional, technical management support and administrative support.  Our pay schedules have a one to one relationship with each of these career paths, NH to management, NJ to technical support and NK to admin support.  AcqDemo pay schedules do not provide for a different supervisory pay schedule, though the program does have a supervisor/team lead cash differential feature.</a:t>
            </a:r>
          </a:p>
          <a:p>
            <a:endParaRPr lang="en-US" dirty="0">
              <a:latin typeface="Arial" charset="0"/>
            </a:endParaRPr>
          </a:p>
          <a:p>
            <a:r>
              <a:rPr lang="en-US" dirty="0">
                <a:latin typeface="Arial" charset="0"/>
              </a:rPr>
              <a:t>AcqDemo career paths contain 3-4 broadband levels.</a:t>
            </a:r>
          </a:p>
          <a:p>
            <a:endParaRPr lang="en-US" dirty="0">
              <a:latin typeface="Arial" charset="0"/>
            </a:endParaRPr>
          </a:p>
          <a:p>
            <a:r>
              <a:rPr lang="en-US" dirty="0">
                <a:latin typeface="Arial" charset="0"/>
              </a:rPr>
              <a:t>Finally, your job description in </a:t>
            </a:r>
            <a:r>
              <a:rPr lang="en-US" dirty="0" err="1">
                <a:latin typeface="Arial" charset="0"/>
              </a:rPr>
              <a:t>AcqDemo</a:t>
            </a:r>
            <a:r>
              <a:rPr lang="en-US" dirty="0">
                <a:latin typeface="Arial" charset="0"/>
              </a:rPr>
              <a:t> is called a Position Requirements Document.</a:t>
            </a:r>
          </a:p>
          <a:p>
            <a:endParaRPr lang="en-US" dirty="0">
              <a:latin typeface="Arial" charset="0"/>
            </a:endParaRPr>
          </a:p>
          <a:p>
            <a:r>
              <a:rPr lang="en-US" dirty="0">
                <a:latin typeface="Arial" charset="0"/>
              </a:rPr>
              <a:t>This chart shows a crosswalk of classification terminology from GS to AcqDemo.  The architecture of AcqDemo is simplified and designed specific to the acquisition workforce.</a:t>
            </a:r>
          </a:p>
        </p:txBody>
      </p:sp>
      <p:sp>
        <p:nvSpPr>
          <p:cNvPr id="110596"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B3DA6DDA-C7A5-41CE-BF57-E157B814EE4A}" type="slidenum">
              <a:rPr lang="en-US" b="0" smtClean="0">
                <a:latin typeface="Arial" pitchFamily="34" charset="0"/>
              </a:rPr>
              <a:pPr eaLnBrk="1" hangingPunct="1">
                <a:defRPr/>
              </a:pPr>
              <a:t>5</a:t>
            </a:fld>
            <a:endParaRPr lang="en-US" b="0">
              <a:latin typeface="Arial" pitchFamily="34" charset="0"/>
            </a:endParaRPr>
          </a:p>
        </p:txBody>
      </p:sp>
    </p:spTree>
    <p:extLst>
      <p:ext uri="{BB962C8B-B14F-4D97-AF65-F5344CB8AC3E}">
        <p14:creationId xmlns:p14="http://schemas.microsoft.com/office/powerpoint/2010/main" val="43459870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C5E153-EF9B-429B-ADB0-B85272FD47FF}" type="slidenum">
              <a:rPr lang="en-US" smtClean="0"/>
              <a:pPr/>
              <a:t>51</a:t>
            </a:fld>
            <a:endParaRPr lang="en-US"/>
          </a:p>
        </p:txBody>
      </p:sp>
    </p:spTree>
    <p:extLst>
      <p:ext uri="{BB962C8B-B14F-4D97-AF65-F5344CB8AC3E}">
        <p14:creationId xmlns:p14="http://schemas.microsoft.com/office/powerpoint/2010/main" val="336282905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U.S.C. §1597(f) requires the determination of which DoD employees shall be separated from employment in a reduction in force to be made primarily on the basis of performance.</a:t>
            </a:r>
          </a:p>
          <a:p>
            <a:endParaRPr lang="en-US" dirty="0"/>
          </a:p>
          <a:p>
            <a:pPr defTabSz="924641">
              <a:defRPr/>
            </a:pPr>
            <a:r>
              <a:rPr lang="en-US" dirty="0"/>
              <a:t>The performance level to be assigned to each contribution factor should reflect an employee’s characteristic level of performance during the appraisal cycle as compared to the CCAS factor descriptors and discriminators, expected contribution criteria, an employee’s contribution plan, and the impact of the quality of the contributions on the organization.</a:t>
            </a:r>
          </a:p>
          <a:p>
            <a:pPr defTabSz="924641">
              <a:defRPr/>
            </a:pPr>
            <a:endParaRPr lang="en-US" dirty="0"/>
          </a:p>
          <a:p>
            <a:pPr defTabSz="924641">
              <a:defRPr/>
            </a:pPr>
            <a:r>
              <a:rPr lang="en-US" dirty="0"/>
              <a:t>A Participating Organization may supplement the generic criteria with additional standards that identify milestones, production, due dates, or other measurable aspects of success contributing to the accomplishment of the goals and objectives necessary to meet an organization’s mission and are achievable during the appraisal cycle. </a:t>
            </a:r>
          </a:p>
          <a:p>
            <a:endParaRPr lang="en-US" dirty="0"/>
          </a:p>
          <a:p>
            <a:r>
              <a:rPr lang="en-US" b="1" dirty="0">
                <a:solidFill>
                  <a:srgbClr val="C00000"/>
                </a:solidFill>
              </a:rPr>
              <a:t>Business Rules Decision—</a:t>
            </a:r>
          </a:p>
          <a:p>
            <a:r>
              <a:rPr lang="en-US" b="1" dirty="0">
                <a:solidFill>
                  <a:srgbClr val="C00000"/>
                </a:solidFill>
              </a:rPr>
              <a:t>Will the Participating Organization supplement the basic level definitions?</a:t>
            </a:r>
          </a:p>
          <a:p>
            <a:r>
              <a:rPr lang="en-US" b="1" dirty="0">
                <a:solidFill>
                  <a:srgbClr val="C00000"/>
                </a:solidFill>
              </a:rPr>
              <a:t>Will you structure contribution planning to include performance objectives in the contribution plan?</a:t>
            </a:r>
          </a:p>
          <a:p>
            <a:r>
              <a:rPr lang="en-US" b="1" dirty="0">
                <a:solidFill>
                  <a:srgbClr val="C00000"/>
                </a:solidFill>
              </a:rPr>
              <a:t>What documentation will you require for Fully Successful, Outstanding and Unacceptable?</a:t>
            </a:r>
            <a:endParaRPr lang="en-US" b="0" dirty="0">
              <a:solidFill>
                <a:srgbClr val="C00000"/>
              </a:solidFill>
            </a:endParaRPr>
          </a:p>
          <a:p>
            <a:endParaRPr lang="en-US" b="0" dirty="0">
              <a:solidFill>
                <a:srgbClr val="C00000"/>
              </a:solidFill>
            </a:endParaRPr>
          </a:p>
          <a:p>
            <a:r>
              <a:rPr lang="en-US" b="0" dirty="0">
                <a:solidFill>
                  <a:srgbClr val="C00000"/>
                </a:solidFill>
              </a:rPr>
              <a:t>Since this is the official rating of record and, therefore, appealable to the Merit Systems Protection Board, supportable documentation is essential.</a:t>
            </a:r>
            <a:endParaRPr lang="en-US" b="1" dirty="0">
              <a:solidFill>
                <a:srgbClr val="C00000"/>
              </a:solidFill>
            </a:endParaRPr>
          </a:p>
          <a:p>
            <a:endParaRPr lang="en-US" dirty="0"/>
          </a:p>
          <a:p>
            <a:pPr marL="173370" indent="-173370">
              <a:buFont typeface="Symbol" panose="05050102010706020507" pitchFamily="18" charset="2"/>
              <a:buChar char="Þ"/>
            </a:pPr>
            <a:r>
              <a:rPr lang="en-US" dirty="0" err="1"/>
              <a:t>AcqDemo</a:t>
            </a:r>
            <a:r>
              <a:rPr lang="en-US" dirty="0"/>
              <a:t> Operating Guide Chapter 6, section 6.9</a:t>
            </a:r>
          </a:p>
          <a:p>
            <a:pPr marL="173370" indent="-173370">
              <a:buFont typeface="Symbol" panose="05050102010706020507" pitchFamily="18" charset="2"/>
              <a:buChar char="Þ"/>
            </a:pPr>
            <a:endParaRPr lang="en-US" dirty="0"/>
          </a:p>
          <a:p>
            <a:pPr marL="173736" indent="0">
              <a:buFont typeface="Symbol" panose="05050102010706020507" pitchFamily="18" charset="2"/>
              <a:buNone/>
            </a:pPr>
            <a:r>
              <a:rPr lang="en-US" sz="1200" b="0" i="0" u="none" strike="noStrike" kern="1200" baseline="0" dirty="0">
                <a:solidFill>
                  <a:schemeClr val="tx1"/>
                </a:solidFill>
                <a:latin typeface="+mn-lt"/>
                <a:ea typeface="+mn-ea"/>
                <a:cs typeface="+mn-cs"/>
              </a:rPr>
              <a:t>Title 10 United States Code (U.S.C.) §1597(f) requires the determination of which DoD employees shall be separated from employment in a reduction in force to be made primarily on the basis of performance. In order to comply with 10 U.S.C. §1597(f), CCAS has been modified to embrace the quality of performance an employee demonstrates in achieving his/her expected contribution results through an assessment of performance under each of the three contribution factors. Three performance appraisal quality levels (PAQLs) (pronounced as </a:t>
            </a:r>
            <a:r>
              <a:rPr lang="en-US" sz="1200" b="0" i="1" u="none" strike="noStrike" kern="1200" baseline="0" dirty="0" err="1">
                <a:solidFill>
                  <a:schemeClr val="tx1"/>
                </a:solidFill>
                <a:latin typeface="+mn-lt"/>
                <a:ea typeface="+mn-ea"/>
                <a:cs typeface="+mn-cs"/>
              </a:rPr>
              <a:t>payquil</a:t>
            </a:r>
            <a:r>
              <a:rPr lang="en-US" sz="1200" b="0" i="0" u="none" strike="noStrike" kern="1200" baseline="0" dirty="0">
                <a:solidFill>
                  <a:schemeClr val="tx1"/>
                </a:solidFill>
                <a:latin typeface="+mn-lt"/>
                <a:ea typeface="+mn-ea"/>
                <a:cs typeface="+mn-cs"/>
              </a:rPr>
              <a:t>) are provided as shown in </a:t>
            </a:r>
            <a:r>
              <a:rPr lang="en-US" sz="1200" b="1" i="0" u="none" strike="noStrike" kern="1200" baseline="0" dirty="0">
                <a:solidFill>
                  <a:schemeClr val="tx1"/>
                </a:solidFill>
                <a:latin typeface="+mn-lt"/>
                <a:ea typeface="+mn-ea"/>
                <a:cs typeface="+mn-cs"/>
              </a:rPr>
              <a:t>Table 5 </a:t>
            </a:r>
            <a:r>
              <a:rPr lang="en-US" sz="1200" b="0" i="0" u="none" strike="noStrike" kern="1200" baseline="0" dirty="0">
                <a:solidFill>
                  <a:schemeClr val="tx1"/>
                </a:solidFill>
                <a:latin typeface="+mn-lt"/>
                <a:ea typeface="+mn-ea"/>
                <a:cs typeface="+mn-cs"/>
              </a:rPr>
              <a:t>below together with generic quality criteria. </a:t>
            </a:r>
          </a:p>
          <a:p>
            <a:pPr marL="173736" indent="-173370">
              <a:buFont typeface="Symbol" panose="05050102010706020507" pitchFamily="18" charset="2"/>
              <a:buChar char="Þ"/>
            </a:pPr>
            <a:endParaRPr lang="en-US" sz="1200" b="0" i="0" u="none" strike="noStrike" kern="1200" baseline="0" dirty="0">
              <a:solidFill>
                <a:schemeClr val="tx1"/>
              </a:solidFill>
              <a:latin typeface="+mn-lt"/>
              <a:ea typeface="+mn-ea"/>
              <a:cs typeface="+mn-cs"/>
            </a:endParaRPr>
          </a:p>
          <a:p>
            <a:pPr marL="173736"/>
            <a:r>
              <a:rPr lang="en-US" sz="1200" b="0" i="0" u="none" strike="noStrike" kern="1200" baseline="0" dirty="0">
                <a:solidFill>
                  <a:schemeClr val="tx1"/>
                </a:solidFill>
                <a:latin typeface="+mn-lt"/>
                <a:ea typeface="+mn-ea"/>
                <a:cs typeface="+mn-cs"/>
              </a:rPr>
              <a:t>A participating organization may supplement the PQAL criteria … in local business rules with additional standards that identify milestones, production, due dates, or other measurable aspects of success contributing to the accomplishment of the goals and objectives necessary to meet an organization’s mission and are achievable during the appraisal cycle. </a:t>
            </a:r>
          </a:p>
          <a:p>
            <a:pPr marL="173736"/>
            <a:endParaRPr lang="en-US" sz="1200" b="0" i="0" u="none" strike="noStrike" kern="1200" baseline="0" dirty="0">
              <a:solidFill>
                <a:schemeClr val="tx1"/>
              </a:solidFill>
              <a:latin typeface="+mn-lt"/>
              <a:ea typeface="+mn-ea"/>
              <a:cs typeface="+mn-cs"/>
            </a:endParaRPr>
          </a:p>
          <a:p>
            <a:pPr marL="173736"/>
            <a:r>
              <a:rPr lang="en-US" sz="1200" b="0" i="0" u="none" strike="noStrike" kern="1200" baseline="0" dirty="0">
                <a:solidFill>
                  <a:schemeClr val="tx1"/>
                </a:solidFill>
                <a:latin typeface="+mn-lt"/>
                <a:ea typeface="+mn-ea"/>
                <a:cs typeface="+mn-cs"/>
              </a:rPr>
              <a:t>The performance appraisal quality level to be assigned to each contribution factor should reflect an employee’s level of performance during the appraisal cycle as compared to the CCAS factor expected contribution criteria, descriptors and discriminators, an employee’s contribution plan, and the impact of the quality of the contributions on the organization. </a:t>
            </a:r>
          </a:p>
          <a:p>
            <a:pPr marL="173736"/>
            <a:endParaRPr lang="en-US" sz="1200" b="0" i="0" u="none" strike="noStrike" kern="1200" baseline="0" dirty="0">
              <a:solidFill>
                <a:schemeClr val="tx1"/>
              </a:solidFill>
              <a:latin typeface="+mn-lt"/>
              <a:ea typeface="+mn-ea"/>
              <a:cs typeface="+mn-cs"/>
            </a:endParaRPr>
          </a:p>
          <a:p>
            <a:pPr marL="173736"/>
            <a:r>
              <a:rPr lang="en-US" sz="1200" b="0" i="0" u="none" strike="noStrike" kern="1200" baseline="0" dirty="0">
                <a:solidFill>
                  <a:schemeClr val="tx1"/>
                </a:solidFill>
                <a:latin typeface="+mn-lt"/>
                <a:ea typeface="+mn-ea"/>
                <a:cs typeface="+mn-cs"/>
              </a:rPr>
              <a:t>The three performance appraisal levels are averaged to calculate the annual rating of record. The resulting quotient will be rounded to the nearest tenth of a decimal point. If the hundredths and thousandths places of the decimal reflect forty-nine or less, they are dropped and the tenths place does not change. If the hundredths and thousandths places of the decimal is fifty or more, they are dropped and the tenths place is increased by “.1”. The final average will then reflect the employee’s overall performance rating of record during the appraisal cycle based on the rating criteria… . </a:t>
            </a:r>
          </a:p>
          <a:p>
            <a:endParaRPr lang="en-US" sz="1200" b="0" i="0" u="none" strike="noStrike" kern="1200" baseline="0" dirty="0">
              <a:solidFill>
                <a:schemeClr val="tx1"/>
              </a:solidFill>
              <a:latin typeface="+mn-lt"/>
              <a:ea typeface="+mn-ea"/>
              <a:cs typeface="+mn-cs"/>
            </a:endParaRPr>
          </a:p>
          <a:p>
            <a:pPr marL="171450" indent="-171450">
              <a:buFont typeface="Symbol" panose="05050102010706020507" pitchFamily="18" charset="2"/>
              <a:buChar char="Þ"/>
            </a:pPr>
            <a:r>
              <a:rPr lang="en-US" dirty="0"/>
              <a:t>Federal Register notice, Section II.D.2.f.(2), “Quality of Performance”</a:t>
            </a:r>
          </a:p>
          <a:p>
            <a:pPr marL="173370" indent="-173370">
              <a:buFont typeface="Symbol" panose="05050102010706020507" pitchFamily="18" charset="2"/>
              <a:buChar char="Þ"/>
            </a:pPr>
            <a:endParaRPr lang="en-US" dirty="0"/>
          </a:p>
          <a:p>
            <a:pPr marL="231160" indent="-231160">
              <a:buAutoNum type="arabicParenBoth" startAt="2"/>
            </a:pPr>
            <a:r>
              <a:rPr lang="en-US" dirty="0"/>
              <a:t>Quality of Performance</a:t>
            </a:r>
          </a:p>
          <a:p>
            <a:pPr marL="0" indent="0">
              <a:buNone/>
            </a:pPr>
            <a:endParaRPr lang="en-US" sz="1800" dirty="0"/>
          </a:p>
          <a:p>
            <a:r>
              <a:rPr lang="en-US" sz="1200" b="0" dirty="0"/>
              <a:t>      (a)  Appraisal </a:t>
            </a:r>
            <a:r>
              <a:rPr lang="en-US" sz="1200" dirty="0"/>
              <a:t>Criteria. 10 U.S.C. 1597(f) requires the determination of which DoD employees shall be  separated from employment in a reduction in force to be made primarily on the basis of performance. In order to comply with 10 </a:t>
            </a:r>
            <a:r>
              <a:rPr lang="en-US" dirty="0"/>
              <a:t>U.S.C. 1597(f), the CCAS has been modified to embrace the quality of performance an employee demonstrates in achieving his/her expected contribution results through an assessment of performance under each of the three contribution factors. Three performance appraisal levels are provided as shown in Table 3 below together with generic quality criteria. The performance level to be assigned to each contribution factor should reflect an employee’s characteristic level of performance during the appraisal cycle as compared to the CCAS factor descriptors and discriminators, expected contribution criteria, an employee’s contribution plan, and the impact of the quality of the contributions on the organization. A Participating Organization may supplement the generic criteria with additional standards that identify milestones, production, due dates, or other measurable aspects of success contributing to the accomplishment of the goals and objectives necessary to meet an organization’s mission and are achievable during the appraisal cycle.</a:t>
            </a:r>
            <a:endParaRPr lang="en-US" sz="1000" dirty="0"/>
          </a:p>
          <a:p>
            <a:endParaRPr lang="en-US" sz="1000" dirty="0"/>
          </a:p>
          <a:p>
            <a:pPr indent="231160"/>
            <a:r>
              <a:rPr lang="en-US" sz="1000" dirty="0"/>
              <a:t>(b)  </a:t>
            </a:r>
            <a:r>
              <a:rPr lang="en-US" dirty="0"/>
              <a:t>Performance Appraisal Process. The quality of performance appraisal is conducted in conjunction with the contribution scoring process. As the rating official considers such items as  the employee’s self-assessment, clients’ feedback, and personal observations in preparation for assigning preliminary CCAS  categorical  scores,  he/she  will also assess the quality of the employee’s performance in achieving his/her contribution results under each of the</a:t>
            </a:r>
            <a:r>
              <a:rPr lang="en-US" sz="1800" dirty="0"/>
              <a:t> </a:t>
            </a:r>
            <a:r>
              <a:rPr lang="en-US" dirty="0"/>
              <a:t>three contribution  factors.  A preliminary performance appraisal level of either Level 5—Outstanding, Level 3—Fully Successful, or Level 1— Unacceptable from Table 3 will be assigned by the rating official to each of the three contribution factors. The three performance appraisal levels are averaged to calculate the annual rating  of record. The resulting quotient will be rounded to the nearest tenth of a  decimal point. If the hundredths and thousandths places of the decimal reflect forty-nine or less, they are dropped and the tenths place does not change. If the hundredths and thousandths places of the decimal is fifty or more, they are dropped and the tenths place is increased by ‘‘.1’’. The final average will then reflect the employee’s overall job performance during the appraisal cycle based on the rating criteria outlined in Table  4.</a:t>
            </a:r>
            <a:endParaRPr lang="en-US" sz="2000" dirty="0"/>
          </a:p>
        </p:txBody>
      </p:sp>
      <p:sp>
        <p:nvSpPr>
          <p:cNvPr id="4" name="Slide Number Placeholder 3"/>
          <p:cNvSpPr>
            <a:spLocks noGrp="1"/>
          </p:cNvSpPr>
          <p:nvPr>
            <p:ph type="sldNum" sz="quarter" idx="10"/>
          </p:nvPr>
        </p:nvSpPr>
        <p:spPr/>
        <p:txBody>
          <a:bodyPr/>
          <a:lstStyle/>
          <a:p>
            <a:fld id="{F14F21D2-3A13-43D3-97F1-2E773FB6BCF5}" type="slidenum">
              <a:rPr lang="en-US" smtClean="0"/>
              <a:t>52</a:t>
            </a:fld>
            <a:endParaRPr lang="en-US" dirty="0"/>
          </a:p>
        </p:txBody>
      </p:sp>
    </p:spTree>
    <p:extLst>
      <p:ext uri="{BB962C8B-B14F-4D97-AF65-F5344CB8AC3E}">
        <p14:creationId xmlns:p14="http://schemas.microsoft.com/office/powerpoint/2010/main" val="166371847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641">
              <a:defRPr/>
            </a:pPr>
            <a:r>
              <a:rPr lang="en-US" dirty="0"/>
              <a:t>As the rating official considers such items as the employee’s self-assessment, clients’ feedback, and personal observations in preparation for assigning preliminary CCAS categorical scores, he/she will also assess the quality of the employee’s performance in achieving his/her contribution results under each of the three contribution factors. A preliminary performance appraisal level of either Level 5 – Outstanding, Level 3 – Fully Successful, or Level 1 - Unacceptable from Table 3 will be assigned by the rating official to each of the three contribution factors. </a:t>
            </a:r>
          </a:p>
          <a:p>
            <a:pPr defTabSz="924641">
              <a:defRPr/>
            </a:pPr>
            <a:endParaRPr lang="en-US" dirty="0"/>
          </a:p>
          <a:p>
            <a:pPr defTabSz="924641">
              <a:defRPr/>
            </a:pPr>
            <a:r>
              <a:rPr lang="en-US" dirty="0"/>
              <a:t>The three performance appraisal levels are averaged to calculate the annual rating of record. The resulting quotient will be rounded to the nearest tenth of a decimal point. </a:t>
            </a:r>
          </a:p>
          <a:p>
            <a:endParaRPr lang="en-US" dirty="0"/>
          </a:p>
        </p:txBody>
      </p:sp>
      <p:sp>
        <p:nvSpPr>
          <p:cNvPr id="4" name="Slide Number Placeholder 3"/>
          <p:cNvSpPr>
            <a:spLocks noGrp="1"/>
          </p:cNvSpPr>
          <p:nvPr>
            <p:ph type="sldNum" sz="quarter" idx="10"/>
          </p:nvPr>
        </p:nvSpPr>
        <p:spPr/>
        <p:txBody>
          <a:bodyPr/>
          <a:lstStyle/>
          <a:p>
            <a:fld id="{F14F21D2-3A13-43D3-97F1-2E773FB6BCF5}" type="slidenum">
              <a:rPr lang="en-US" smtClean="0"/>
              <a:t>53</a:t>
            </a:fld>
            <a:endParaRPr lang="en-US" dirty="0"/>
          </a:p>
        </p:txBody>
      </p:sp>
    </p:spTree>
    <p:extLst>
      <p:ext uri="{BB962C8B-B14F-4D97-AF65-F5344CB8AC3E}">
        <p14:creationId xmlns:p14="http://schemas.microsoft.com/office/powerpoint/2010/main" val="13376097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641">
              <a:defRPr/>
            </a:pPr>
            <a:r>
              <a:rPr lang="en-US" dirty="0"/>
              <a:t>During the pay pool panel process, panel members will review the preliminary performance appraisal level justifications for the contribution factors and rating of record for all pay pool members for consistency and equity of application within the pay pool population before final approval. </a:t>
            </a:r>
          </a:p>
          <a:p>
            <a:pPr defTabSz="924641">
              <a:defRPr/>
            </a:pPr>
            <a:endParaRPr lang="en-US" dirty="0"/>
          </a:p>
          <a:p>
            <a:pPr defTabSz="924641">
              <a:defRPr/>
            </a:pPr>
            <a:r>
              <a:rPr lang="en-US" dirty="0"/>
              <a:t>The average raw score of the three appraisal levels and the approved annual rating of record will be recorded in the Defense Civilian Personnel Data System. </a:t>
            </a:r>
          </a:p>
          <a:p>
            <a:pPr defTabSz="924641">
              <a:defRPr/>
            </a:pPr>
            <a:endParaRPr lang="en-US" dirty="0"/>
          </a:p>
          <a:p>
            <a:pPr defTabSz="924641">
              <a:defRPr/>
            </a:pPr>
            <a:r>
              <a:rPr lang="en-US" dirty="0"/>
              <a:t>The annual rating of record will be recorded as a Level 5 - Outstanding, Level 3 - Fully Successful, or Level 1 - Unacceptable. </a:t>
            </a:r>
          </a:p>
          <a:p>
            <a:endParaRPr lang="en-US" dirty="0"/>
          </a:p>
        </p:txBody>
      </p:sp>
      <p:sp>
        <p:nvSpPr>
          <p:cNvPr id="4" name="Slide Number Placeholder 3"/>
          <p:cNvSpPr>
            <a:spLocks noGrp="1"/>
          </p:cNvSpPr>
          <p:nvPr>
            <p:ph type="sldNum" sz="quarter" idx="10"/>
          </p:nvPr>
        </p:nvSpPr>
        <p:spPr/>
        <p:txBody>
          <a:bodyPr/>
          <a:lstStyle/>
          <a:p>
            <a:fld id="{F14F21D2-3A13-43D3-97F1-2E773FB6BCF5}" type="slidenum">
              <a:rPr lang="en-US" smtClean="0"/>
              <a:t>54</a:t>
            </a:fld>
            <a:endParaRPr lang="en-US" dirty="0"/>
          </a:p>
        </p:txBody>
      </p:sp>
    </p:spTree>
    <p:extLst>
      <p:ext uri="{BB962C8B-B14F-4D97-AF65-F5344CB8AC3E}">
        <p14:creationId xmlns:p14="http://schemas.microsoft.com/office/powerpoint/2010/main" val="16030716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xfrm>
            <a:off x="1184275" y="698500"/>
            <a:ext cx="4651375" cy="3489325"/>
          </a:xfrm>
          <a:ln/>
        </p:spPr>
      </p:sp>
      <p:sp>
        <p:nvSpPr>
          <p:cNvPr id="129027" name="Notes Placeholder 2"/>
          <p:cNvSpPr>
            <a:spLocks noGrp="1"/>
          </p:cNvSpPr>
          <p:nvPr>
            <p:ph type="body" idx="1"/>
          </p:nvPr>
        </p:nvSpPr>
        <p:spPr>
          <a:ln/>
        </p:spPr>
        <p:txBody>
          <a:bodyPr/>
          <a:lstStyle/>
          <a:p>
            <a:pPr marL="228851" indent="-228851">
              <a:defRPr/>
            </a:pPr>
            <a:r>
              <a:rPr lang="en-US" altLang="en-US" sz="1100" dirty="0">
                <a:latin typeface="+mn-lt"/>
              </a:rPr>
              <a:t>HR Professionals must document and report grievances.</a:t>
            </a:r>
          </a:p>
          <a:p>
            <a:pPr marL="228851" indent="-228851">
              <a:buFontTx/>
              <a:buAutoNum type="arabicParenBoth"/>
              <a:defRPr/>
            </a:pPr>
            <a:endParaRPr lang="en-US" altLang="en-US" sz="1100" dirty="0">
              <a:latin typeface="+mn-lt"/>
            </a:endParaRPr>
          </a:p>
          <a:p>
            <a:pPr marL="228851" indent="-228851">
              <a:buFontTx/>
              <a:buAutoNum type="arabicParenBoth"/>
              <a:defRPr/>
            </a:pPr>
            <a:r>
              <a:rPr lang="en-US" altLang="en-US" sz="1100" dirty="0">
                <a:latin typeface="+mn-lt"/>
              </a:rPr>
              <a:t>Within 15 calendar days of receiving CCAS Part I (the Overall Contribution Score and Salary/Award payout) t</a:t>
            </a:r>
            <a:r>
              <a:rPr lang="en-US" sz="1100" dirty="0">
                <a:latin typeface="+mn-lt"/>
              </a:rPr>
              <a:t>he employee will submit the grievance first to the rating official.</a:t>
            </a:r>
          </a:p>
          <a:p>
            <a:pPr marL="228851" indent="-228851">
              <a:buFontTx/>
              <a:buAutoNum type="arabicParenBoth"/>
              <a:defRPr/>
            </a:pPr>
            <a:r>
              <a:rPr lang="en-US" sz="1100" dirty="0">
                <a:latin typeface="+mn-lt"/>
              </a:rPr>
              <a:t>Within 10 calendar days of date of grievance, the supervisor will submit a recommendation to the pay pool panel. </a:t>
            </a:r>
            <a:endParaRPr lang="en-US" altLang="en-US" sz="1100" dirty="0">
              <a:latin typeface="+mn-lt"/>
            </a:endParaRPr>
          </a:p>
          <a:p>
            <a:pPr>
              <a:defRPr/>
            </a:pPr>
            <a:r>
              <a:rPr lang="en-US" altLang="en-US" sz="1100" dirty="0">
                <a:latin typeface="+mn-lt"/>
              </a:rPr>
              <a:t>(3) The pay pool panel accepts the rating official's recommendation or reaches an independent decision within 30 days of date of grievance and provides the employee a written decision.</a:t>
            </a:r>
          </a:p>
          <a:p>
            <a:pPr>
              <a:defRPr/>
            </a:pPr>
            <a:r>
              <a:rPr lang="en-US" altLang="en-US" sz="1100" dirty="0">
                <a:latin typeface="+mn-lt"/>
              </a:rPr>
              <a:t>(4) If an employee is dissatisfied with the pay pool panel's decision, within 15 calendar days of receipt of the pay pool’s written decision, he or she may submit a request for reconsideration with the pay pool manager’s next higher official.  </a:t>
            </a:r>
          </a:p>
          <a:p>
            <a:pPr>
              <a:defRPr/>
            </a:pPr>
            <a:r>
              <a:rPr lang="en-US" altLang="en-US" sz="1100" dirty="0">
                <a:latin typeface="+mn-lt"/>
              </a:rPr>
              <a:t>(5) Within 60 calendar days of date of request for reconsideration, that official renders a final written and binding decision on the grievance.</a:t>
            </a:r>
          </a:p>
          <a:p>
            <a:pPr>
              <a:defRPr/>
            </a:pPr>
            <a:endParaRPr lang="en-US" altLang="en-US" sz="1100" dirty="0">
              <a:latin typeface="+mn-lt"/>
            </a:endParaRPr>
          </a:p>
          <a:p>
            <a:pPr>
              <a:defRPr/>
            </a:pPr>
            <a:r>
              <a:rPr lang="en-US" altLang="en-US" sz="1100" b="1" dirty="0">
                <a:solidFill>
                  <a:srgbClr val="C00000"/>
                </a:solidFill>
                <a:latin typeface="+mn-lt"/>
              </a:rPr>
              <a:t>Business Rules Decision—</a:t>
            </a:r>
          </a:p>
          <a:p>
            <a:pPr>
              <a:defRPr/>
            </a:pPr>
            <a:r>
              <a:rPr lang="en-US" altLang="en-US" sz="1100" b="1" dirty="0">
                <a:solidFill>
                  <a:srgbClr val="C00000"/>
                </a:solidFill>
                <a:latin typeface="+mn-lt"/>
              </a:rPr>
              <a:t>How will the pay pool panel manage CCAS grievances?</a:t>
            </a:r>
          </a:p>
          <a:p>
            <a:pPr>
              <a:defRPr/>
            </a:pPr>
            <a:r>
              <a:rPr lang="en-US" altLang="en-US" sz="1100" b="1" dirty="0">
                <a:solidFill>
                  <a:srgbClr val="C00000"/>
                </a:solidFill>
                <a:latin typeface="+mn-lt"/>
              </a:rPr>
              <a:t>Who are the responsible parties for each step of the process?</a:t>
            </a:r>
          </a:p>
        </p:txBody>
      </p:sp>
      <p:sp>
        <p:nvSpPr>
          <p:cNvPr id="135172" name="Slide Number Placeholder 3"/>
          <p:cNvSpPr>
            <a:spLocks noGrp="1"/>
          </p:cNvSpPr>
          <p:nvPr>
            <p:ph type="sldNum" sz="quarter" idx="5"/>
          </p:nvPr>
        </p:nvSpPr>
        <p:spPr/>
        <p:txBody>
          <a:bodyPr/>
          <a:lstStyle/>
          <a:p>
            <a:pPr>
              <a:defRPr/>
            </a:pPr>
            <a:fld id="{39EA40E6-7AA3-4243-BC2F-6940252167EE}" type="slidenum">
              <a:rPr lang="en-US" smtClean="0"/>
              <a:pPr>
                <a:defRPr/>
              </a:pPr>
              <a:t>55</a:t>
            </a:fld>
            <a:endParaRPr lang="en-US" dirty="0"/>
          </a:p>
        </p:txBody>
      </p:sp>
    </p:spTree>
    <p:extLst>
      <p:ext uri="{BB962C8B-B14F-4D97-AF65-F5344CB8AC3E}">
        <p14:creationId xmlns:p14="http://schemas.microsoft.com/office/powerpoint/2010/main" val="1181649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C5E153-EF9B-429B-ADB0-B85272FD47FF}" type="slidenum">
              <a:rPr lang="en-US" smtClean="0"/>
              <a:pPr/>
              <a:t>56</a:t>
            </a:fld>
            <a:endParaRPr lang="en-US"/>
          </a:p>
        </p:txBody>
      </p:sp>
    </p:spTree>
    <p:extLst>
      <p:ext uri="{BB962C8B-B14F-4D97-AF65-F5344CB8AC3E}">
        <p14:creationId xmlns:p14="http://schemas.microsoft.com/office/powerpoint/2010/main" val="254829995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xfrm>
            <a:off x="1184275" y="698500"/>
            <a:ext cx="4651375" cy="3489325"/>
          </a:xfrm>
          <a:ln/>
        </p:spPr>
      </p:sp>
      <p:sp>
        <p:nvSpPr>
          <p:cNvPr id="129027" name="Notes Placeholder 2"/>
          <p:cNvSpPr>
            <a:spLocks noGrp="1"/>
          </p:cNvSpPr>
          <p:nvPr>
            <p:ph type="body" idx="1"/>
          </p:nvPr>
        </p:nvSpPr>
        <p:spPr>
          <a:ln/>
        </p:spPr>
        <p:txBody>
          <a:bodyPr/>
          <a:lstStyle/>
          <a:p>
            <a:pPr>
              <a:defRPr/>
            </a:pPr>
            <a:r>
              <a:rPr lang="en-US" altLang="en-US" sz="1100" b="1" dirty="0">
                <a:solidFill>
                  <a:srgbClr val="C00000"/>
                </a:solidFill>
                <a:latin typeface="+mn-lt"/>
              </a:rPr>
              <a:t>Business Rules Decisions—</a:t>
            </a:r>
          </a:p>
          <a:p>
            <a:pPr>
              <a:defRPr/>
            </a:pPr>
            <a:r>
              <a:rPr lang="en-US" altLang="en-US" sz="1100" b="1" dirty="0">
                <a:solidFill>
                  <a:srgbClr val="C00000"/>
                </a:solidFill>
                <a:latin typeface="+mn-lt"/>
              </a:rPr>
              <a:t>What information will be shared with the general population? At what level(s)?</a:t>
            </a:r>
          </a:p>
          <a:p>
            <a:pPr>
              <a:defRPr/>
            </a:pPr>
            <a:r>
              <a:rPr lang="en-US" altLang="en-US" sz="1100" b="1" dirty="0">
                <a:solidFill>
                  <a:srgbClr val="C00000"/>
                </a:solidFill>
                <a:latin typeface="+mn-lt"/>
              </a:rPr>
              <a:t>When and how will the aggregate results be delivered? What media will be utilized?</a:t>
            </a:r>
          </a:p>
          <a:p>
            <a:pPr>
              <a:defRPr/>
            </a:pPr>
            <a:r>
              <a:rPr lang="en-US" altLang="en-US" sz="1100" b="1" dirty="0">
                <a:solidFill>
                  <a:srgbClr val="C00000"/>
                </a:solidFill>
                <a:latin typeface="+mn-lt"/>
              </a:rPr>
              <a:t>Who will be responsible for assembling the data and analyses?</a:t>
            </a:r>
          </a:p>
          <a:p>
            <a:pPr>
              <a:defRPr/>
            </a:pPr>
            <a:endParaRPr lang="en-US" altLang="en-US" sz="1100" dirty="0">
              <a:latin typeface="+mn-lt"/>
            </a:endParaRPr>
          </a:p>
          <a:p>
            <a:pPr marL="0" indent="-228851">
              <a:defRPr/>
            </a:pPr>
            <a:r>
              <a:rPr lang="en-US" altLang="en-US" sz="1100" dirty="0">
                <a:latin typeface="+mn-lt"/>
              </a:rPr>
              <a:t>Feedback and communication is a key component of the CCAS process. Providing the workforce with aggregate results will help foster an overall understanding of what is meaningful for the organization’s successful performance and increases the level of understanding and transparency in the appraisal process. Pay pool data maintainers can provide the required data for the aggregate results and in organizations with multiple pay pools, the Superuser can provide multiple pay pool aggregate results.</a:t>
            </a:r>
          </a:p>
          <a:p>
            <a:pPr marL="0" indent="-228851">
              <a:defRPr/>
            </a:pPr>
            <a:endParaRPr lang="en-US" altLang="en-US" sz="1100" dirty="0">
              <a:latin typeface="+mn-lt"/>
            </a:endParaRPr>
          </a:p>
          <a:p>
            <a:pPr marL="0" indent="-228851">
              <a:buFont typeface="Symbol" panose="05050102010706020507" pitchFamily="18" charset="2"/>
              <a:buChar char="Þ"/>
              <a:defRPr/>
            </a:pPr>
            <a:r>
              <a:rPr lang="en-US" altLang="en-US" sz="1100" dirty="0" err="1">
                <a:latin typeface="+mn-lt"/>
              </a:rPr>
              <a:t>AcqDemo</a:t>
            </a:r>
            <a:r>
              <a:rPr lang="en-US" altLang="en-US" sz="1100" dirty="0">
                <a:latin typeface="+mn-lt"/>
              </a:rPr>
              <a:t> Operating Guide Chapter 6, section 6.23</a:t>
            </a:r>
          </a:p>
          <a:p>
            <a:pPr marL="0" indent="-228851">
              <a:buFont typeface="Symbol" panose="05050102010706020507" pitchFamily="18" charset="2"/>
              <a:buChar char="Þ"/>
              <a:defRPr/>
            </a:pPr>
            <a:endParaRPr lang="en-US" altLang="en-US" sz="1100" dirty="0">
              <a:latin typeface="+mn-lt"/>
            </a:endParaRPr>
          </a:p>
          <a:p>
            <a:pPr marL="228600" indent="0"/>
            <a:r>
              <a:rPr lang="en-US" sz="1200" b="0" i="0" u="none" strike="noStrike" kern="1200" baseline="0" dirty="0">
                <a:solidFill>
                  <a:schemeClr val="tx1"/>
                </a:solidFill>
                <a:latin typeface="+mn-lt"/>
                <a:ea typeface="+mn-ea"/>
                <a:cs typeface="+mn-cs"/>
              </a:rPr>
              <a:t>Pay pool managers and supervisors must ensure the employee information contained in the program is safeguarded during the CCAS assessment process. The Privacy Act applies to release of the data once it is finalized by the approval authority. Pay pool managers are encouraged to convey the outcomes of the CCAS assessment process. Pay pool administrators are encouraged to use the DoD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Pay Pool Analysis Tool (PAT) to prepare the CCAS result feedback to the pay pool members (employees). </a:t>
            </a:r>
          </a:p>
          <a:p>
            <a:pPr marL="228600" indent="0"/>
            <a:endParaRPr lang="en-US" sz="1200" b="0" i="0" u="none" strike="noStrike" kern="1200" baseline="0" dirty="0">
              <a:solidFill>
                <a:schemeClr val="tx1"/>
              </a:solidFill>
              <a:latin typeface="+mn-lt"/>
              <a:ea typeface="+mn-ea"/>
              <a:cs typeface="+mn-cs"/>
            </a:endParaRPr>
          </a:p>
          <a:p>
            <a:pPr marL="228600" indent="0"/>
            <a:r>
              <a:rPr lang="en-US" sz="1200" b="0" i="0" u="none" strike="noStrike" kern="1200" baseline="0" dirty="0">
                <a:solidFill>
                  <a:schemeClr val="tx1"/>
                </a:solidFill>
                <a:latin typeface="+mn-lt"/>
                <a:ea typeface="+mn-ea"/>
                <a:cs typeface="+mn-cs"/>
              </a:rPr>
              <a:t>Frequent meaningful communication in the form of feedback is a central tenet of CCAS; supervisor to employee as well as top down from senior leaders to the workforce. Pay pool managers are encouraged to provide summary feedback to employees to permit general comparison of their results with those of the general workforce. This will help the workforce understand organizational performance and the CCAS process. </a:t>
            </a:r>
            <a:endParaRPr lang="en-US" altLang="en-US" sz="1100" dirty="0">
              <a:latin typeface="+mn-lt"/>
            </a:endParaRPr>
          </a:p>
          <a:p>
            <a:pPr marL="228600" indent="0"/>
            <a:endParaRPr lang="en-US" sz="1200" b="0" i="0" u="none" strike="noStrike" kern="1200" baseline="0" dirty="0">
              <a:solidFill>
                <a:schemeClr val="tx1"/>
              </a:solidFill>
              <a:latin typeface="+mn-lt"/>
              <a:ea typeface="+mn-ea"/>
              <a:cs typeface="+mn-cs"/>
            </a:endParaRPr>
          </a:p>
          <a:p>
            <a:pPr marL="228600" indent="0"/>
            <a:r>
              <a:rPr lang="en-US" sz="1200" b="0" i="0" u="none" strike="noStrike" kern="1200" baseline="0" dirty="0">
                <a:solidFill>
                  <a:schemeClr val="tx1"/>
                </a:solidFill>
                <a:latin typeface="+mn-lt"/>
                <a:ea typeface="+mn-ea"/>
                <a:cs typeface="+mn-cs"/>
              </a:rPr>
              <a:t>6.23.1 At a minimum, the following will be provided to the workforce: </a:t>
            </a:r>
          </a:p>
          <a:p>
            <a:pPr marL="228600" indent="0"/>
            <a:endParaRPr lang="en-US" sz="1200" b="0" i="0" u="none" strike="noStrike" kern="1200" baseline="0" dirty="0">
              <a:solidFill>
                <a:schemeClr val="tx1"/>
              </a:solidFill>
              <a:latin typeface="+mn-lt"/>
              <a:ea typeface="+mn-ea"/>
              <a:cs typeface="+mn-cs"/>
            </a:endParaRPr>
          </a:p>
          <a:p>
            <a:pPr marL="685800" indent="-228600">
              <a:buFont typeface="+mj-lt"/>
              <a:buAutoNum type="arabicParenR"/>
            </a:pPr>
            <a:r>
              <a:rPr lang="en-US" sz="1200" b="0" i="0" u="none" strike="noStrike" kern="1200" baseline="0" dirty="0">
                <a:solidFill>
                  <a:schemeClr val="tx1"/>
                </a:solidFill>
                <a:latin typeface="+mn-lt"/>
                <a:ea typeface="+mn-ea"/>
                <a:cs typeface="+mn-cs"/>
              </a:rPr>
              <a:t>A graphical representation of results (e.g., pay pool scatter-plot, bar chart, etc.), accompanied by data tables by career path displaying the number and percentage of employees by rail zone. </a:t>
            </a:r>
          </a:p>
          <a:p>
            <a:pPr marL="685800" indent="-228600">
              <a:buFont typeface="+mj-lt"/>
              <a:buAutoNum type="arabicParenR"/>
            </a:pPr>
            <a:endParaRPr lang="en-US" sz="1200" b="0" i="0" u="none" strike="noStrike" kern="1200" baseline="0" dirty="0">
              <a:solidFill>
                <a:schemeClr val="tx1"/>
              </a:solidFill>
              <a:latin typeface="+mn-lt"/>
              <a:ea typeface="+mn-ea"/>
              <a:cs typeface="+mn-cs"/>
            </a:endParaRPr>
          </a:p>
          <a:p>
            <a:pPr marL="685800" indent="-228600">
              <a:buFont typeface="+mj-lt"/>
              <a:buAutoNum type="arabicParenR"/>
            </a:pPr>
            <a:r>
              <a:rPr lang="en-US" sz="1200" b="0" i="0" u="none" strike="noStrike" kern="1200" baseline="0" dirty="0">
                <a:solidFill>
                  <a:schemeClr val="tx1"/>
                </a:solidFill>
                <a:latin typeface="+mn-lt"/>
                <a:ea typeface="+mn-ea"/>
                <a:cs typeface="+mn-cs"/>
              </a:rPr>
              <a:t>Data tables by career path and broadband level displaying the following: </a:t>
            </a:r>
          </a:p>
          <a:p>
            <a:pPr marL="914400" lvl="1" indent="-228600">
              <a:buFont typeface="+mj-lt"/>
              <a:buAutoNum type="alphaLcParenR"/>
            </a:pPr>
            <a:r>
              <a:rPr lang="en-US" sz="1200" b="0" i="0" u="none" strike="noStrike" kern="1200" baseline="0" dirty="0">
                <a:solidFill>
                  <a:schemeClr val="tx1"/>
                </a:solidFill>
                <a:latin typeface="+mn-lt"/>
                <a:ea typeface="+mn-ea"/>
                <a:cs typeface="+mn-cs"/>
              </a:rPr>
              <a:t>Average OCS </a:t>
            </a:r>
          </a:p>
          <a:p>
            <a:pPr marL="914400" lvl="1" indent="-228600">
              <a:buFont typeface="+mj-lt"/>
              <a:buAutoNum type="alphaLcParenR"/>
            </a:pPr>
            <a:r>
              <a:rPr lang="en-US" sz="1200" b="0" i="0" u="none" strike="noStrike" kern="1200" baseline="0" dirty="0">
                <a:solidFill>
                  <a:schemeClr val="tx1"/>
                </a:solidFill>
                <a:latin typeface="+mn-lt"/>
                <a:ea typeface="+mn-ea"/>
                <a:cs typeface="+mn-cs"/>
              </a:rPr>
              <a:t>Average OCS Delta </a:t>
            </a:r>
          </a:p>
          <a:p>
            <a:pPr marL="914400" lvl="1" indent="-228600">
              <a:buFont typeface="+mj-lt"/>
              <a:buAutoNum type="alphaLcParenR"/>
            </a:pPr>
            <a:r>
              <a:rPr lang="en-US" sz="1200" b="0" i="0" u="none" strike="noStrike" kern="1200" baseline="0" dirty="0">
                <a:solidFill>
                  <a:schemeClr val="tx1"/>
                </a:solidFill>
                <a:latin typeface="+mn-lt"/>
                <a:ea typeface="+mn-ea"/>
                <a:cs typeface="+mn-cs"/>
              </a:rPr>
              <a:t>Average CRI (dollars and percent of base pay) </a:t>
            </a:r>
          </a:p>
          <a:p>
            <a:pPr marL="914400" lvl="1" indent="-228600">
              <a:buFont typeface="+mj-lt"/>
              <a:buAutoNum type="alphaLcParenR"/>
            </a:pPr>
            <a:r>
              <a:rPr lang="en-US" sz="1200" b="0" i="0" u="none" strike="noStrike" kern="1200" baseline="0" dirty="0">
                <a:solidFill>
                  <a:schemeClr val="tx1"/>
                </a:solidFill>
                <a:latin typeface="+mn-lt"/>
                <a:ea typeface="+mn-ea"/>
                <a:cs typeface="+mn-cs"/>
              </a:rPr>
              <a:t>Average CA (dollars and percent of aggregate pay) </a:t>
            </a:r>
          </a:p>
          <a:p>
            <a:pPr marL="685800" lvl="1" indent="-228600">
              <a:buFont typeface="+mj-lt"/>
              <a:buAutoNum type="alphaLcParenR"/>
            </a:pPr>
            <a:endParaRPr lang="en-US" sz="1200" b="0" i="0" u="none" strike="noStrike" kern="1200" baseline="0" dirty="0">
              <a:solidFill>
                <a:schemeClr val="tx1"/>
              </a:solidFill>
              <a:latin typeface="+mn-lt"/>
              <a:ea typeface="+mn-ea"/>
              <a:cs typeface="+mn-cs"/>
            </a:endParaRPr>
          </a:p>
          <a:p>
            <a:pPr marL="228600"/>
            <a:r>
              <a:rPr lang="en-US" sz="1200" b="0" i="0" u="none" strike="noStrike" kern="1200" baseline="0" dirty="0">
                <a:solidFill>
                  <a:schemeClr val="tx1"/>
                </a:solidFill>
                <a:latin typeface="+mn-lt"/>
                <a:ea typeface="+mn-ea"/>
                <a:cs typeface="+mn-cs"/>
              </a:rPr>
              <a:t>6.23.2 Size and/or composition of the pay pool can be a limitation in the ability to display summary results without compromising identity of employees. It will be necessary for pay pool managers to make a local assessment as to the appropriate display level of pay pool data to be provided to the workforce and obtain approval of the applicable PPB. As a general rule, the minimum number of employees for displaying summary pay pool data is thirty-five (35), provided that data for subgroups (e.g. NH, NJ, or NK) allows for five (5) or more employees to be displayed (e.g. a display showing the zone placement of three NK-3 employees may not be appropriate without compromising the identity of employees). </a:t>
            </a:r>
          </a:p>
          <a:p>
            <a:endParaRPr lang="en-US" sz="1200" b="0" i="0" u="none" strike="noStrike" kern="1200" baseline="0" dirty="0">
              <a:solidFill>
                <a:schemeClr val="tx1"/>
              </a:solidFill>
              <a:latin typeface="+mn-lt"/>
              <a:ea typeface="+mn-ea"/>
              <a:cs typeface="+mn-cs"/>
            </a:endParaRPr>
          </a:p>
          <a:p>
            <a:pPr marL="228600"/>
            <a:r>
              <a:rPr lang="en-US" sz="1200" b="0" i="0" u="none" strike="noStrike" kern="1200" baseline="0" dirty="0">
                <a:solidFill>
                  <a:schemeClr val="tx1"/>
                </a:solidFill>
                <a:latin typeface="+mn-lt"/>
                <a:ea typeface="+mn-ea"/>
                <a:cs typeface="+mn-cs"/>
              </a:rPr>
              <a:t>6.23.3 Pay pools having less than 35 employees total or a composition which requires a display of less than 5 subgroup employees, as determined by the applicable PPB, should provide summary data from a higher level organization or Component to their workforce to satisfy this requirement for aggregate feedback. </a:t>
            </a:r>
          </a:p>
          <a:p>
            <a:pPr marL="0" indent="0">
              <a:buFont typeface="Symbol" panose="05050102010706020507" pitchFamily="18" charset="2"/>
              <a:buNone/>
              <a:defRPr/>
            </a:pPr>
            <a:endParaRPr lang="en-US" altLang="en-US" sz="1100" dirty="0">
              <a:latin typeface="+mn-lt"/>
            </a:endParaRPr>
          </a:p>
          <a:p>
            <a:pPr>
              <a:defRPr/>
            </a:pPr>
            <a:endParaRPr lang="en-US" altLang="en-US" sz="1100" dirty="0">
              <a:latin typeface="+mn-lt"/>
            </a:endParaRPr>
          </a:p>
        </p:txBody>
      </p:sp>
      <p:sp>
        <p:nvSpPr>
          <p:cNvPr id="135172" name="Slide Number Placeholder 3"/>
          <p:cNvSpPr>
            <a:spLocks noGrp="1"/>
          </p:cNvSpPr>
          <p:nvPr>
            <p:ph type="sldNum" sz="quarter" idx="5"/>
          </p:nvPr>
        </p:nvSpPr>
        <p:spPr/>
        <p:txBody>
          <a:bodyPr/>
          <a:lstStyle/>
          <a:p>
            <a:pPr>
              <a:defRPr/>
            </a:pPr>
            <a:fld id="{39EA40E6-7AA3-4243-BC2F-6940252167EE}" type="slidenum">
              <a:rPr lang="en-US" smtClean="0"/>
              <a:pPr>
                <a:defRPr/>
              </a:pPr>
              <a:t>57</a:t>
            </a:fld>
            <a:endParaRPr lang="en-US" dirty="0"/>
          </a:p>
        </p:txBody>
      </p:sp>
    </p:spTree>
    <p:extLst>
      <p:ext uri="{BB962C8B-B14F-4D97-AF65-F5344CB8AC3E}">
        <p14:creationId xmlns:p14="http://schemas.microsoft.com/office/powerpoint/2010/main" val="40250629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xfrm>
            <a:off x="1184275" y="698500"/>
            <a:ext cx="4651375" cy="3489325"/>
          </a:xfrm>
          <a:ln/>
        </p:spPr>
      </p:sp>
      <p:sp>
        <p:nvSpPr>
          <p:cNvPr id="129027" name="Notes Placeholder 2"/>
          <p:cNvSpPr>
            <a:spLocks noGrp="1"/>
          </p:cNvSpPr>
          <p:nvPr>
            <p:ph type="body" idx="1"/>
          </p:nvPr>
        </p:nvSpPr>
        <p:spPr>
          <a:ln/>
        </p:spPr>
        <p:txBody>
          <a:bodyPr/>
          <a:lstStyle/>
          <a:p>
            <a:pPr>
              <a:defRPr/>
            </a:pPr>
            <a:r>
              <a:rPr lang="en-US" altLang="en-US" sz="1200" b="1" dirty="0">
                <a:solidFill>
                  <a:srgbClr val="C00000"/>
                </a:solidFill>
                <a:latin typeface="+mn-lt"/>
              </a:rPr>
              <a:t>Business Rules Decisions—</a:t>
            </a:r>
          </a:p>
          <a:p>
            <a:pPr>
              <a:defRPr/>
            </a:pPr>
            <a:r>
              <a:rPr lang="en-US" altLang="en-US" sz="1200" b="1" dirty="0">
                <a:solidFill>
                  <a:srgbClr val="C00000"/>
                </a:solidFill>
                <a:latin typeface="+mn-lt"/>
              </a:rPr>
              <a:t>Will you require more than the mid-point review to make certain ongoing feedback is occurring? </a:t>
            </a:r>
          </a:p>
          <a:p>
            <a:pPr>
              <a:defRPr/>
            </a:pPr>
            <a:r>
              <a:rPr lang="en-US" altLang="en-US" sz="1200" b="1" dirty="0">
                <a:solidFill>
                  <a:srgbClr val="C00000"/>
                </a:solidFill>
                <a:latin typeface="+mn-lt"/>
              </a:rPr>
              <a:t>Who will be responsible for providing and disseminating guidance on completion of the mid-point reviews?</a:t>
            </a:r>
          </a:p>
          <a:p>
            <a:pPr>
              <a:defRPr/>
            </a:pPr>
            <a:r>
              <a:rPr lang="en-US" altLang="en-US" sz="1200" b="1" dirty="0">
                <a:solidFill>
                  <a:srgbClr val="C00000"/>
                </a:solidFill>
                <a:latin typeface="+mn-lt"/>
              </a:rPr>
              <a:t>When are they to be completed?</a:t>
            </a:r>
          </a:p>
          <a:p>
            <a:pPr>
              <a:defRPr/>
            </a:pPr>
            <a:r>
              <a:rPr lang="en-US" altLang="en-US" sz="1200" b="1" dirty="0">
                <a:solidFill>
                  <a:srgbClr val="C00000"/>
                </a:solidFill>
                <a:latin typeface="+mn-lt"/>
              </a:rPr>
              <a:t>Who will monitor the process?</a:t>
            </a:r>
          </a:p>
          <a:p>
            <a:pPr>
              <a:defRPr/>
            </a:pPr>
            <a:endParaRPr lang="en-US" altLang="en-US" sz="1100" dirty="0">
              <a:latin typeface="+mn-lt"/>
            </a:endParaRPr>
          </a:p>
          <a:p>
            <a:pPr marL="0" indent="-228851">
              <a:buFont typeface="Symbol" panose="05050102010706020507" pitchFamily="18" charset="2"/>
              <a:buChar char="Þ"/>
              <a:defRPr/>
            </a:pPr>
            <a:r>
              <a:rPr lang="en-US" altLang="en-US" sz="1200" dirty="0" err="1">
                <a:latin typeface="+mn-lt"/>
              </a:rPr>
              <a:t>AcqDemo</a:t>
            </a:r>
            <a:r>
              <a:rPr lang="en-US" altLang="en-US" sz="1200" dirty="0">
                <a:latin typeface="+mn-lt"/>
              </a:rPr>
              <a:t> Operating Guide Chapter 6, section 6.16.1 – 6.16.3</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6.16.1 Feedback during the Appraisal Cycle( Mid-Point Review, Additional Feedback and Closeout) </a:t>
            </a:r>
          </a:p>
          <a:p>
            <a:endParaRPr lang="en-US" sz="1200" b="0" i="0" u="none" strike="noStrike" kern="1200" baseline="0" dirty="0">
              <a:solidFill>
                <a:schemeClr val="tx1"/>
              </a:solidFill>
              <a:latin typeface="+mn-lt"/>
              <a:ea typeface="+mn-ea"/>
              <a:cs typeface="+mn-cs"/>
            </a:endParaRPr>
          </a:p>
          <a:p>
            <a:pPr marL="228600"/>
            <a:r>
              <a:rPr lang="en-US" sz="1200" b="0" i="0" u="none" strike="noStrike" kern="1200" baseline="0" dirty="0">
                <a:solidFill>
                  <a:schemeClr val="tx1"/>
                </a:solidFill>
                <a:latin typeface="+mn-lt"/>
                <a:ea typeface="+mn-ea"/>
                <a:cs typeface="+mn-cs"/>
              </a:rPr>
              <a:t>Ongoing supervisor (or designated rating official) and employee discussion during the appraisal cycle of specific work assignments, objectives, contribution expectations, strengths, weaknesses, contribution results, and assessment of the quality of performance within the CCAS framework is essential. This must include discussion of any inadequate contribution and performance in one or more of the factors. If contribution and/or performance is considered inadequate, early steps need to be taken to address the reasons for the inadequate performance and provide appropriate assistance to the employee.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6.16.2 Mid- Point Review</a:t>
            </a:r>
          </a:p>
          <a:p>
            <a:r>
              <a:rPr lang="en-US" sz="1200" b="0" i="0" u="none" strike="noStrike" kern="1200" baseline="0" dirty="0">
                <a:solidFill>
                  <a:schemeClr val="tx1"/>
                </a:solidFill>
                <a:latin typeface="+mn-lt"/>
                <a:ea typeface="+mn-ea"/>
                <a:cs typeface="+mn-cs"/>
              </a:rPr>
              <a:t> </a:t>
            </a:r>
          </a:p>
          <a:p>
            <a:pPr marL="228600"/>
            <a:r>
              <a:rPr lang="en-US" sz="1200" b="0" i="0" u="none" strike="noStrike" kern="1200" baseline="0" dirty="0">
                <a:solidFill>
                  <a:schemeClr val="tx1"/>
                </a:solidFill>
                <a:latin typeface="+mn-lt"/>
                <a:ea typeface="+mn-ea"/>
                <a:cs typeface="+mn-cs"/>
              </a:rPr>
              <a:t>Approximately midway through each appraisal cycle, employees are highly encouraged to complete the mid-point self-assessments and supervisors will complete a mid-point narrative assessment. The supervisor will not assign any scores to the mid-point review. Local business rules will include guidance on completion of the employee mid-point self-assessments. The supervisor will meet with the employee to discuss progress of the contribution plan, areas needing improvement, assistance available, and expectations for the remainder of the cycle. The supervisor must document the mid-point review discussion by entering the date and method of communication in CAS2Net. </a:t>
            </a:r>
          </a:p>
          <a:p>
            <a:pPr marL="228600"/>
            <a:endParaRPr lang="en-US" sz="1200" b="0" i="0" u="none" strike="noStrike" kern="1200" baseline="0" dirty="0">
              <a:solidFill>
                <a:schemeClr val="tx1"/>
              </a:solidFill>
              <a:latin typeface="+mn-lt"/>
              <a:ea typeface="+mn-ea"/>
              <a:cs typeface="+mn-cs"/>
            </a:endParaRPr>
          </a:p>
          <a:p>
            <a:pPr marL="228600"/>
            <a:r>
              <a:rPr lang="en-US" sz="1200" b="0" i="0" u="none" strike="noStrike" kern="1200" baseline="0" dirty="0">
                <a:solidFill>
                  <a:schemeClr val="tx1"/>
                </a:solidFill>
                <a:latin typeface="+mn-lt"/>
                <a:ea typeface="+mn-ea"/>
                <a:cs typeface="+mn-cs"/>
              </a:rPr>
              <a:t>When a new organization enters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during the mid-point of its first CCAS cycle, each pay pool should conduct a mock CCAS evaluation through the point of populating the CMS with the relevant data. The organization should contact the DoD </a:t>
            </a:r>
            <a:r>
              <a:rPr lang="en-US" sz="1200" b="0" i="0" u="none" strike="noStrike" kern="1200" baseline="0" dirty="0" err="1">
                <a:solidFill>
                  <a:schemeClr val="tx1"/>
                </a:solidFill>
                <a:latin typeface="+mn-lt"/>
                <a:ea typeface="+mn-ea"/>
                <a:cs typeface="+mn-cs"/>
              </a:rPr>
              <a:t>AcqDemo</a:t>
            </a:r>
            <a:r>
              <a:rPr lang="en-US" sz="1200" b="0" i="0" u="none" strike="noStrike" kern="1200" baseline="0" dirty="0">
                <a:solidFill>
                  <a:schemeClr val="tx1"/>
                </a:solidFill>
                <a:latin typeface="+mn-lt"/>
                <a:ea typeface="+mn-ea"/>
                <a:cs typeface="+mn-cs"/>
              </a:rPr>
              <a:t> Program Office if they want to conduct a mock using CAS2Net. The Program Office will ensure that a separate instance of CAS2net will be available for the mock evaluation. If anyone were to use production CAS2Net, the mock would contaminate the history data for the pay pool.</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6.16.3 Additional Feedback (Optional) </a:t>
            </a:r>
          </a:p>
          <a:p>
            <a:endParaRPr lang="en-US" sz="1200" b="0" i="0" u="none" strike="noStrike" kern="1200" baseline="0" dirty="0">
              <a:solidFill>
                <a:schemeClr val="tx1"/>
              </a:solidFill>
              <a:latin typeface="+mn-lt"/>
              <a:ea typeface="+mn-ea"/>
              <a:cs typeface="+mn-cs"/>
            </a:endParaRPr>
          </a:p>
          <a:p>
            <a:pPr marL="228600"/>
            <a:r>
              <a:rPr lang="en-US" sz="1200" b="0" i="0" u="none" strike="noStrike" kern="1200" baseline="0" dirty="0">
                <a:solidFill>
                  <a:schemeClr val="tx1"/>
                </a:solidFill>
                <a:latin typeface="+mn-lt"/>
                <a:ea typeface="+mn-ea"/>
                <a:cs typeface="+mn-cs"/>
              </a:rPr>
              <a:t>Additional Feedback allows the supervisor to provide helpful guidance throughout the contribution-rating period. An Additional Feedback paragraph in the organization’s business rules should include examples of why supervisors would want to use this module such as documenting declining performance and suggestions on how to improve. Constant communication will eliminate blindsiding the employee with a poor assessment at annual appraisal time. If used by the supervisor, the additional feedback is only recorded after meeting with the employee to discuss the contributions covered and must document the additional feedback discussion to include entering the date and method of communication in CAS2Net. </a:t>
            </a:r>
          </a:p>
          <a:p>
            <a:endParaRPr lang="en-US" altLang="en-US" sz="1100" dirty="0">
              <a:latin typeface="+mn-lt"/>
            </a:endParaRPr>
          </a:p>
        </p:txBody>
      </p:sp>
      <p:sp>
        <p:nvSpPr>
          <p:cNvPr id="135172" name="Slide Number Placeholder 3"/>
          <p:cNvSpPr>
            <a:spLocks noGrp="1"/>
          </p:cNvSpPr>
          <p:nvPr>
            <p:ph type="sldNum" sz="quarter" idx="5"/>
          </p:nvPr>
        </p:nvSpPr>
        <p:spPr/>
        <p:txBody>
          <a:bodyPr/>
          <a:lstStyle/>
          <a:p>
            <a:pPr>
              <a:defRPr/>
            </a:pPr>
            <a:fld id="{39EA40E6-7AA3-4243-BC2F-6940252167EE}" type="slidenum">
              <a:rPr lang="en-US" smtClean="0"/>
              <a:pPr>
                <a:defRPr/>
              </a:pPr>
              <a:t>58</a:t>
            </a:fld>
            <a:endParaRPr lang="en-US" dirty="0"/>
          </a:p>
        </p:txBody>
      </p:sp>
    </p:spTree>
    <p:extLst>
      <p:ext uri="{BB962C8B-B14F-4D97-AF65-F5344CB8AC3E}">
        <p14:creationId xmlns:p14="http://schemas.microsoft.com/office/powerpoint/2010/main" val="251972399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p:spPr>
        <p:txBody>
          <a:bodyPr/>
          <a:lstStyle/>
          <a:p>
            <a:pPr defTabSz="952843" eaLnBrk="0" fontAlgn="base" hangingPunct="0">
              <a:spcBef>
                <a:spcPct val="0"/>
              </a:spcBef>
              <a:spcAft>
                <a:spcPct val="0"/>
              </a:spcAft>
              <a:defRPr/>
            </a:pPr>
            <a:r>
              <a:rPr lang="en-US" sz="1200" dirty="0">
                <a:latin typeface="+mn-lt"/>
              </a:rPr>
              <a:t>The Regulation does not set any minimum time period for supervisors to complete a closeout assessment when the prescribed circumstances require one.</a:t>
            </a:r>
          </a:p>
          <a:p>
            <a:pPr defTabSz="952843" eaLnBrk="0" fontAlgn="base" hangingPunct="0">
              <a:spcBef>
                <a:spcPct val="0"/>
              </a:spcBef>
              <a:spcAft>
                <a:spcPct val="0"/>
              </a:spcAft>
              <a:defRPr/>
            </a:pPr>
            <a:endParaRPr lang="en-US" sz="1200" dirty="0">
              <a:latin typeface="+mn-lt"/>
            </a:endParaRPr>
          </a:p>
          <a:p>
            <a:pPr defTabSz="952843" eaLnBrk="0" fontAlgn="base" hangingPunct="0">
              <a:spcBef>
                <a:spcPct val="0"/>
              </a:spcBef>
              <a:spcAft>
                <a:spcPct val="0"/>
              </a:spcAft>
              <a:defRPr/>
            </a:pPr>
            <a:r>
              <a:rPr lang="en-US" sz="1200" b="1" dirty="0">
                <a:solidFill>
                  <a:srgbClr val="C00000"/>
                </a:solidFill>
                <a:latin typeface="+mn-lt"/>
              </a:rPr>
              <a:t>Business Rules Decision—</a:t>
            </a:r>
          </a:p>
          <a:p>
            <a:pPr defTabSz="952843" eaLnBrk="0" fontAlgn="base" hangingPunct="0">
              <a:spcBef>
                <a:spcPct val="0"/>
              </a:spcBef>
              <a:spcAft>
                <a:spcPct val="0"/>
              </a:spcAft>
              <a:defRPr/>
            </a:pPr>
            <a:r>
              <a:rPr lang="en-US" sz="1200" b="1" dirty="0">
                <a:solidFill>
                  <a:srgbClr val="C00000"/>
                </a:solidFill>
                <a:latin typeface="+mn-lt"/>
              </a:rPr>
              <a:t>Will you set a required timeframe for closeout assessment completion?</a:t>
            </a:r>
          </a:p>
          <a:p>
            <a:pPr defTabSz="952843" eaLnBrk="0" fontAlgn="base" hangingPunct="0">
              <a:spcBef>
                <a:spcPct val="0"/>
              </a:spcBef>
              <a:spcAft>
                <a:spcPct val="0"/>
              </a:spcAft>
              <a:defRPr/>
            </a:pPr>
            <a:r>
              <a:rPr lang="en-US" sz="1200" b="1" dirty="0">
                <a:solidFill>
                  <a:srgbClr val="C00000"/>
                </a:solidFill>
                <a:latin typeface="+mn-lt"/>
              </a:rPr>
              <a:t>Will you establish a defined process for completion?</a:t>
            </a:r>
          </a:p>
          <a:p>
            <a:pPr marL="0" marR="0" lvl="0" indent="0" algn="l" defTabSz="952843" rtl="0" eaLnBrk="0" fontAlgn="base" latinLnBrk="0" hangingPunct="0">
              <a:lnSpc>
                <a:spcPct val="100000"/>
              </a:lnSpc>
              <a:spcBef>
                <a:spcPct val="0"/>
              </a:spcBef>
              <a:spcAft>
                <a:spcPct val="0"/>
              </a:spcAft>
              <a:buClrTx/>
              <a:buSzTx/>
              <a:buFontTx/>
              <a:buNone/>
              <a:tabLst/>
              <a:defRPr/>
            </a:pPr>
            <a:r>
              <a:rPr lang="en-US" sz="1100" b="1" dirty="0">
                <a:solidFill>
                  <a:srgbClr val="C00000"/>
                </a:solidFill>
                <a:latin typeface="+mn-lt"/>
              </a:rPr>
              <a:t>How will you ensure accountability?</a:t>
            </a:r>
          </a:p>
          <a:p>
            <a:pPr defTabSz="952843" eaLnBrk="0" fontAlgn="base" hangingPunct="0">
              <a:spcBef>
                <a:spcPct val="0"/>
              </a:spcBef>
              <a:spcAft>
                <a:spcPct val="0"/>
              </a:spcAft>
              <a:defRPr/>
            </a:pPr>
            <a:endParaRPr lang="en-US" sz="1100" dirty="0">
              <a:latin typeface="Arial" charset="0"/>
            </a:endParaRPr>
          </a:p>
          <a:p>
            <a:pPr marL="171450" indent="-171450">
              <a:spcBef>
                <a:spcPct val="0"/>
              </a:spcBef>
              <a:buFont typeface="Symbol" panose="05050102010706020507" pitchFamily="18" charset="2"/>
              <a:buChar char="Þ"/>
            </a:pPr>
            <a:r>
              <a:rPr lang="en-US" sz="1200" dirty="0" err="1">
                <a:latin typeface="+mn-lt"/>
              </a:rPr>
              <a:t>AcqDemo</a:t>
            </a:r>
            <a:r>
              <a:rPr lang="en-US" sz="1200" dirty="0">
                <a:latin typeface="+mn-lt"/>
              </a:rPr>
              <a:t> Operating Guide Chapter 6, section 6.16.4</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6.16.4 Closeout (Partial Assessment Rating Official Leaves Prior to the End of the Rating Period) </a:t>
            </a:r>
          </a:p>
          <a:p>
            <a:endParaRPr lang="en-US" sz="1200" b="0" i="0" u="none" strike="noStrike" kern="1200" baseline="0" dirty="0">
              <a:solidFill>
                <a:schemeClr val="tx1"/>
              </a:solidFill>
              <a:latin typeface="+mn-lt"/>
              <a:ea typeface="+mn-ea"/>
              <a:cs typeface="+mn-cs"/>
            </a:endParaRPr>
          </a:p>
          <a:p>
            <a:pPr marL="228600"/>
            <a:r>
              <a:rPr lang="en-US" sz="1200" b="0" i="0" u="none" strike="noStrike" kern="1200" baseline="0" dirty="0">
                <a:solidFill>
                  <a:schemeClr val="tx1"/>
                </a:solidFill>
                <a:latin typeface="+mn-lt"/>
                <a:ea typeface="+mn-ea"/>
                <a:cs typeface="+mn-cs"/>
              </a:rPr>
              <a:t>A partial closeout is prepared upon a change of supervisor and is not to be used in lieu of the annual assessment. A closeout enables the employee and supervisor to document contributions for partial year position assignments, and will not include any scores. There are no minimum periods for a rating official to complete a closeout. </a:t>
            </a:r>
          </a:p>
          <a:p>
            <a:pPr marL="228600"/>
            <a:endParaRPr lang="en-US" sz="1200" b="0" i="0" u="none" strike="noStrike" kern="1200" baseline="0" dirty="0">
              <a:solidFill>
                <a:schemeClr val="tx1"/>
              </a:solidFill>
              <a:latin typeface="+mn-lt"/>
              <a:ea typeface="+mn-ea"/>
              <a:cs typeface="+mn-cs"/>
            </a:endParaRPr>
          </a:p>
          <a:p>
            <a:pPr marL="228600"/>
            <a:r>
              <a:rPr lang="en-US" sz="1200" b="0" i="0" u="none" strike="noStrike" kern="1200" baseline="0" dirty="0">
                <a:solidFill>
                  <a:schemeClr val="tx1"/>
                </a:solidFill>
                <a:latin typeface="+mn-lt"/>
                <a:ea typeface="+mn-ea"/>
                <a:cs typeface="+mn-cs"/>
              </a:rPr>
              <a:t>When the supervisor/rating official leaves before the end of the appraisal period, the departing supervisor/rating official will complete a closeout assessment in CAS2Net, and discuss the closeout assessment with the employee. The supervisor must document the closeout discussion to include entering the date and method of communication in CAS2Net. The departing rating official may prepare a Mid-Point Review in lieu of a closeout if departing during the time period designated for Mid-Point Reviews by the organization. </a:t>
            </a:r>
            <a:endParaRPr lang="en-US" sz="1200" dirty="0">
              <a:latin typeface="+mn-lt"/>
            </a:endParaRPr>
          </a:p>
        </p:txBody>
      </p:sp>
      <p:sp>
        <p:nvSpPr>
          <p:cNvPr id="111620"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803062" indent="-308869" eaLnBrk="0" hangingPunct="0">
              <a:defRPr sz="1200" b="1">
                <a:solidFill>
                  <a:schemeClr val="tx1"/>
                </a:solidFill>
                <a:latin typeface="Tahoma" pitchFamily="34" charset="0"/>
              </a:defRPr>
            </a:lvl2pPr>
            <a:lvl3pPr marL="1235480" indent="-247096" eaLnBrk="0" hangingPunct="0">
              <a:defRPr sz="1200" b="1">
                <a:solidFill>
                  <a:schemeClr val="tx1"/>
                </a:solidFill>
                <a:latin typeface="Tahoma" pitchFamily="34" charset="0"/>
              </a:defRPr>
            </a:lvl3pPr>
            <a:lvl4pPr marL="1729672" indent="-247096" eaLnBrk="0" hangingPunct="0">
              <a:defRPr sz="1200" b="1">
                <a:solidFill>
                  <a:schemeClr val="tx1"/>
                </a:solidFill>
                <a:latin typeface="Tahoma" pitchFamily="34" charset="0"/>
              </a:defRPr>
            </a:lvl4pPr>
            <a:lvl5pPr marL="2223863" indent="-247096" eaLnBrk="0" hangingPunct="0">
              <a:defRPr sz="1200" b="1">
                <a:solidFill>
                  <a:schemeClr val="tx1"/>
                </a:solidFill>
                <a:latin typeface="Tahoma" pitchFamily="34" charset="0"/>
              </a:defRPr>
            </a:lvl5pPr>
            <a:lvl6pPr marL="2718056" indent="-247096" eaLnBrk="0" fontAlgn="base" hangingPunct="0">
              <a:spcBef>
                <a:spcPct val="0"/>
              </a:spcBef>
              <a:spcAft>
                <a:spcPct val="0"/>
              </a:spcAft>
              <a:defRPr sz="1200" b="1">
                <a:solidFill>
                  <a:schemeClr val="tx1"/>
                </a:solidFill>
                <a:latin typeface="Tahoma" pitchFamily="34" charset="0"/>
              </a:defRPr>
            </a:lvl6pPr>
            <a:lvl7pPr marL="3212248" indent="-247096" eaLnBrk="0" fontAlgn="base" hangingPunct="0">
              <a:spcBef>
                <a:spcPct val="0"/>
              </a:spcBef>
              <a:spcAft>
                <a:spcPct val="0"/>
              </a:spcAft>
              <a:defRPr sz="1200" b="1">
                <a:solidFill>
                  <a:schemeClr val="tx1"/>
                </a:solidFill>
                <a:latin typeface="Tahoma" pitchFamily="34" charset="0"/>
              </a:defRPr>
            </a:lvl7pPr>
            <a:lvl8pPr marL="3706440" indent="-247096" eaLnBrk="0" fontAlgn="base" hangingPunct="0">
              <a:spcBef>
                <a:spcPct val="0"/>
              </a:spcBef>
              <a:spcAft>
                <a:spcPct val="0"/>
              </a:spcAft>
              <a:defRPr sz="1200" b="1">
                <a:solidFill>
                  <a:schemeClr val="tx1"/>
                </a:solidFill>
                <a:latin typeface="Tahoma" pitchFamily="34" charset="0"/>
              </a:defRPr>
            </a:lvl8pPr>
            <a:lvl9pPr marL="4200631" indent="-247096" eaLnBrk="0" fontAlgn="base" hangingPunct="0">
              <a:spcBef>
                <a:spcPct val="0"/>
              </a:spcBef>
              <a:spcAft>
                <a:spcPct val="0"/>
              </a:spcAft>
              <a:defRPr sz="1200" b="1">
                <a:solidFill>
                  <a:schemeClr val="tx1"/>
                </a:solidFill>
                <a:latin typeface="Tahoma" pitchFamily="34" charset="0"/>
              </a:defRPr>
            </a:lvl9pPr>
          </a:lstStyle>
          <a:p>
            <a:pPr eaLnBrk="1" hangingPunct="1">
              <a:defRPr/>
            </a:pPr>
            <a:fld id="{F33C796B-3C6E-4E26-B6ED-C961EF1395D9}" type="slidenum">
              <a:rPr lang="en-US" b="0" smtClean="0">
                <a:latin typeface="Arial" pitchFamily="34" charset="0"/>
              </a:rPr>
              <a:pPr eaLnBrk="1" hangingPunct="1">
                <a:defRPr/>
              </a:pPr>
              <a:t>59</a:t>
            </a:fld>
            <a:endParaRPr lang="en-US" b="0">
              <a:latin typeface="Arial" pitchFamily="34" charset="0"/>
            </a:endParaRPr>
          </a:p>
        </p:txBody>
      </p:sp>
    </p:spTree>
    <p:extLst>
      <p:ext uri="{BB962C8B-B14F-4D97-AF65-F5344CB8AC3E}">
        <p14:creationId xmlns:p14="http://schemas.microsoft.com/office/powerpoint/2010/main" val="119476929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C5E153-EF9B-429B-ADB0-B85272FD47FF}" type="slidenum">
              <a:rPr lang="en-US" smtClean="0"/>
              <a:pPr/>
              <a:t>60</a:t>
            </a:fld>
            <a:endParaRPr lang="en-US"/>
          </a:p>
        </p:txBody>
      </p:sp>
    </p:spTree>
    <p:extLst>
      <p:ext uri="{BB962C8B-B14F-4D97-AF65-F5344CB8AC3E}">
        <p14:creationId xmlns:p14="http://schemas.microsoft.com/office/powerpoint/2010/main" val="1476764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59394" name="Notes Placeholder 2"/>
          <p:cNvSpPr>
            <a:spLocks noGrp="1"/>
          </p:cNvSpPr>
          <p:nvPr>
            <p:ph type="body" idx="1"/>
          </p:nvPr>
        </p:nvSpPr>
        <p:spPr>
          <a:noFill/>
          <a:ln/>
        </p:spPr>
        <p:txBody>
          <a:bodyPr/>
          <a:lstStyle/>
          <a:p>
            <a:endParaRPr lang="en-US" dirty="0">
              <a:latin typeface="Arial" charset="0"/>
            </a:endParaRPr>
          </a:p>
        </p:txBody>
      </p:sp>
      <p:sp>
        <p:nvSpPr>
          <p:cNvPr id="116740"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A1728AF0-5BBB-4858-A289-220493780518}" type="slidenum">
              <a:rPr lang="en-US" b="0" smtClean="0">
                <a:latin typeface="Arial" pitchFamily="34" charset="0"/>
              </a:rPr>
              <a:pPr eaLnBrk="1" hangingPunct="1">
                <a:defRPr/>
              </a:pPr>
              <a:t>6</a:t>
            </a:fld>
            <a:endParaRPr lang="en-US" b="0">
              <a:latin typeface="Arial" pitchFamily="34" charset="0"/>
            </a:endParaRPr>
          </a:p>
        </p:txBody>
      </p:sp>
    </p:spTree>
    <p:extLst>
      <p:ext uri="{BB962C8B-B14F-4D97-AF65-F5344CB8AC3E}">
        <p14:creationId xmlns:p14="http://schemas.microsoft.com/office/powerpoint/2010/main" val="419339292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4F21D2-3A13-43D3-97F1-2E773FB6BCF5}" type="slidenum">
              <a:rPr lang="en-US" smtClean="0"/>
              <a:t>61</a:t>
            </a:fld>
            <a:endParaRPr lang="en-US" dirty="0"/>
          </a:p>
        </p:txBody>
      </p:sp>
    </p:spTree>
    <p:extLst>
      <p:ext uri="{BB962C8B-B14F-4D97-AF65-F5344CB8AC3E}">
        <p14:creationId xmlns:p14="http://schemas.microsoft.com/office/powerpoint/2010/main" val="37740067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4F21D2-3A13-43D3-97F1-2E773FB6BCF5}" type="slidenum">
              <a:rPr lang="en-US" smtClean="0"/>
              <a:t>62</a:t>
            </a:fld>
            <a:endParaRPr lang="en-US" dirty="0"/>
          </a:p>
        </p:txBody>
      </p:sp>
    </p:spTree>
    <p:extLst>
      <p:ext uri="{BB962C8B-B14F-4D97-AF65-F5344CB8AC3E}">
        <p14:creationId xmlns:p14="http://schemas.microsoft.com/office/powerpoint/2010/main" val="369721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p:spPr>
        <p:txBody>
          <a:bodyPr/>
          <a:lstStyle/>
          <a:p>
            <a:pPr>
              <a:spcBef>
                <a:spcPct val="0"/>
              </a:spcBef>
            </a:pPr>
            <a:r>
              <a:rPr lang="en-US" sz="1100" dirty="0"/>
              <a:t>This chart provides a visual of the AcqDemo career paths, broadband levels and their associated basic pay ranges, along with the GS equivalents for reference.  </a:t>
            </a:r>
          </a:p>
          <a:p>
            <a:pPr>
              <a:spcBef>
                <a:spcPct val="0"/>
              </a:spcBef>
            </a:pPr>
            <a:endParaRPr lang="en-US" sz="1100" dirty="0"/>
          </a:p>
          <a:p>
            <a:pPr>
              <a:spcBef>
                <a:spcPct val="0"/>
              </a:spcBef>
            </a:pPr>
            <a:r>
              <a:rPr lang="en-US" sz="1100" dirty="0"/>
              <a:t>These broadbands have been especially designed for the acquisition community – note the journeyman level 12/13 for the Business and Technical Management Professional career path has been separated into its own broadband level, Level III.</a:t>
            </a:r>
          </a:p>
          <a:p>
            <a:pPr>
              <a:spcBef>
                <a:spcPct val="0"/>
              </a:spcBef>
            </a:pPr>
            <a:endParaRPr lang="en-US" sz="1100" dirty="0"/>
          </a:p>
          <a:p>
            <a:pPr>
              <a:spcBef>
                <a:spcPct val="0"/>
              </a:spcBef>
            </a:pPr>
            <a:r>
              <a:rPr lang="en-US" sz="1100" dirty="0"/>
              <a:t>The AcqDemo broadband basic pay ranges correspond to the GS pay scale.</a:t>
            </a:r>
          </a:p>
        </p:txBody>
      </p:sp>
      <p:sp>
        <p:nvSpPr>
          <p:cNvPr id="111620" name="Slide Number Placeholder 3"/>
          <p:cNvSpPr>
            <a:spLocks noGrp="1"/>
          </p:cNvSpPr>
          <p:nvPr>
            <p:ph type="sldNum" sz="quarter" idx="5"/>
          </p:nvPr>
        </p:nvSpPr>
        <p:spPr>
          <a:extLst/>
        </p:spPr>
        <p:txBody>
          <a:bodyPr/>
          <a:lstStyle>
            <a:lvl1pPr eaLnBrk="0" hangingPunct="0">
              <a:defRPr sz="1200" b="1">
                <a:solidFill>
                  <a:schemeClr val="tx1"/>
                </a:solidFill>
                <a:latin typeface="Tahoma" pitchFamily="34" charset="0"/>
              </a:defRPr>
            </a:lvl1pPr>
            <a:lvl2pPr marL="779293" indent="-299728" eaLnBrk="0" hangingPunct="0">
              <a:defRPr sz="1200" b="1">
                <a:solidFill>
                  <a:schemeClr val="tx1"/>
                </a:solidFill>
                <a:latin typeface="Tahoma" pitchFamily="34" charset="0"/>
              </a:defRPr>
            </a:lvl2pPr>
            <a:lvl3pPr marL="1198913" indent="-239783" eaLnBrk="0" hangingPunct="0">
              <a:defRPr sz="1200" b="1">
                <a:solidFill>
                  <a:schemeClr val="tx1"/>
                </a:solidFill>
                <a:latin typeface="Tahoma" pitchFamily="34" charset="0"/>
              </a:defRPr>
            </a:lvl3pPr>
            <a:lvl4pPr marL="1678478" indent="-239783" eaLnBrk="0" hangingPunct="0">
              <a:defRPr sz="1200" b="1">
                <a:solidFill>
                  <a:schemeClr val="tx1"/>
                </a:solidFill>
                <a:latin typeface="Tahoma" pitchFamily="34" charset="0"/>
              </a:defRPr>
            </a:lvl4pPr>
            <a:lvl5pPr marL="2158043" indent="-239783" eaLnBrk="0" hangingPunct="0">
              <a:defRPr sz="1200" b="1">
                <a:solidFill>
                  <a:schemeClr val="tx1"/>
                </a:solidFill>
                <a:latin typeface="Tahoma" pitchFamily="34" charset="0"/>
              </a:defRPr>
            </a:lvl5pPr>
            <a:lvl6pPr marL="2637609" indent="-239783" eaLnBrk="0" fontAlgn="base" hangingPunct="0">
              <a:spcBef>
                <a:spcPct val="0"/>
              </a:spcBef>
              <a:spcAft>
                <a:spcPct val="0"/>
              </a:spcAft>
              <a:defRPr sz="1200" b="1">
                <a:solidFill>
                  <a:schemeClr val="tx1"/>
                </a:solidFill>
                <a:latin typeface="Tahoma" pitchFamily="34" charset="0"/>
              </a:defRPr>
            </a:lvl6pPr>
            <a:lvl7pPr marL="3117174" indent="-239783" eaLnBrk="0" fontAlgn="base" hangingPunct="0">
              <a:spcBef>
                <a:spcPct val="0"/>
              </a:spcBef>
              <a:spcAft>
                <a:spcPct val="0"/>
              </a:spcAft>
              <a:defRPr sz="1200" b="1">
                <a:solidFill>
                  <a:schemeClr val="tx1"/>
                </a:solidFill>
                <a:latin typeface="Tahoma" pitchFamily="34" charset="0"/>
              </a:defRPr>
            </a:lvl7pPr>
            <a:lvl8pPr marL="3596739" indent="-239783" eaLnBrk="0" fontAlgn="base" hangingPunct="0">
              <a:spcBef>
                <a:spcPct val="0"/>
              </a:spcBef>
              <a:spcAft>
                <a:spcPct val="0"/>
              </a:spcAft>
              <a:defRPr sz="1200" b="1">
                <a:solidFill>
                  <a:schemeClr val="tx1"/>
                </a:solidFill>
                <a:latin typeface="Tahoma" pitchFamily="34" charset="0"/>
              </a:defRPr>
            </a:lvl8pPr>
            <a:lvl9pPr marL="4076304" indent="-239783" eaLnBrk="0" fontAlgn="base" hangingPunct="0">
              <a:spcBef>
                <a:spcPct val="0"/>
              </a:spcBef>
              <a:spcAft>
                <a:spcPct val="0"/>
              </a:spcAft>
              <a:defRPr sz="1200" b="1">
                <a:solidFill>
                  <a:schemeClr val="tx1"/>
                </a:solidFill>
                <a:latin typeface="Tahoma" pitchFamily="34" charset="0"/>
              </a:defRPr>
            </a:lvl9pPr>
          </a:lstStyle>
          <a:p>
            <a:pPr eaLnBrk="1" hangingPunct="1">
              <a:defRPr/>
            </a:pPr>
            <a:fld id="{F33C796B-3C6E-4E26-B6ED-C961EF1395D9}" type="slidenum">
              <a:rPr lang="en-US" b="0" smtClean="0">
                <a:latin typeface="Arial" pitchFamily="34" charset="0"/>
              </a:rPr>
              <a:pPr eaLnBrk="1" hangingPunct="1">
                <a:defRPr/>
              </a:pPr>
              <a:t>7</a:t>
            </a:fld>
            <a:endParaRPr lang="en-US" b="0">
              <a:latin typeface="Arial" pitchFamily="34" charset="0"/>
            </a:endParaRPr>
          </a:p>
        </p:txBody>
      </p:sp>
    </p:spTree>
    <p:extLst>
      <p:ext uri="{BB962C8B-B14F-4D97-AF65-F5344CB8AC3E}">
        <p14:creationId xmlns:p14="http://schemas.microsoft.com/office/powerpoint/2010/main" val="423319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ChangeArrowheads="1" noTextEdit="1"/>
          </p:cNvSpPr>
          <p:nvPr>
            <p:ph type="sldImg"/>
          </p:nvPr>
        </p:nvSpPr>
        <p:spPr>
          <a:ln/>
        </p:spPr>
      </p:sp>
      <p:sp>
        <p:nvSpPr>
          <p:cNvPr id="75778" name="Rectangle 3"/>
          <p:cNvSpPr>
            <a:spLocks noGrp="1" noChangeArrowheads="1"/>
          </p:cNvSpPr>
          <p:nvPr>
            <p:ph type="body" idx="1"/>
          </p:nvPr>
        </p:nvSpPr>
        <p:spPr>
          <a:noFill/>
          <a:ln/>
        </p:spPr>
        <p:txBody>
          <a:bodyPr/>
          <a:lstStyle/>
          <a:p>
            <a:pPr>
              <a:spcBef>
                <a:spcPct val="0"/>
              </a:spcBef>
            </a:pPr>
            <a:r>
              <a:rPr lang="en-US" sz="1100" dirty="0">
                <a:latin typeface="Arial" charset="0"/>
              </a:rPr>
              <a:t>Within-Grade Increase (WGI) buy-in option is only available if hiring from a graded position in a pay system that offers WGIs or equivalent.</a:t>
            </a:r>
          </a:p>
          <a:p>
            <a:pPr>
              <a:spcBef>
                <a:spcPct val="0"/>
              </a:spcBef>
            </a:pPr>
            <a:endParaRPr lang="en-US" sz="1100" dirty="0">
              <a:latin typeface="Arial" charset="0"/>
            </a:endParaRPr>
          </a:p>
          <a:p>
            <a:pPr>
              <a:spcBef>
                <a:spcPct val="0"/>
              </a:spcBef>
            </a:pPr>
            <a:r>
              <a:rPr lang="en-US" sz="1100" dirty="0">
                <a:latin typeface="Arial" charset="0"/>
              </a:rPr>
              <a:t>Operating Procedures Reference: </a:t>
            </a:r>
          </a:p>
          <a:p>
            <a:pPr>
              <a:spcBef>
                <a:spcPct val="0"/>
              </a:spcBef>
            </a:pPr>
            <a:endParaRPr lang="en-US" sz="1100" dirty="0">
              <a:latin typeface="Arial" charset="0"/>
            </a:endParaRPr>
          </a:p>
          <a:p>
            <a:pPr marL="228600">
              <a:spcBef>
                <a:spcPct val="0"/>
              </a:spcBef>
            </a:pPr>
            <a:r>
              <a:rPr lang="en-US" dirty="0"/>
              <a:t>2.10.1.1 Buy-ins </a:t>
            </a:r>
          </a:p>
          <a:p>
            <a:pPr marL="228600">
              <a:spcBef>
                <a:spcPct val="0"/>
              </a:spcBef>
            </a:pPr>
            <a:r>
              <a:rPr lang="en-US" dirty="0"/>
              <a:t>WGIs inherent in the GS system are discontinued under this demonstration project. In order to compensate employees equitably at the time of their organization’s initial conversion into AcqDemo, adjustments to the employees’ basic pay for a step increase and/or non-competitive career ladder promotion will be made. This process is known as a “buy-in.” </a:t>
            </a:r>
          </a:p>
          <a:p>
            <a:pPr marL="228600">
              <a:spcBef>
                <a:spcPct val="0"/>
              </a:spcBef>
            </a:pPr>
            <a:endParaRPr lang="en-US" dirty="0"/>
          </a:p>
          <a:p>
            <a:pPr marL="228600">
              <a:spcBef>
                <a:spcPct val="0"/>
              </a:spcBef>
            </a:pPr>
            <a:r>
              <a:rPr lang="en-US" dirty="0"/>
              <a:t>2.10.1.2 Calculation </a:t>
            </a:r>
          </a:p>
          <a:p>
            <a:pPr marL="228600">
              <a:spcBef>
                <a:spcPct val="0"/>
              </a:spcBef>
            </a:pPr>
            <a:r>
              <a:rPr lang="en-US" dirty="0"/>
              <a:t>Specifically, “buy-in” adjustments to an employee’s basic pay for a step increase and/or a non-competitive career ladder promotion will be computed based on the organization’s implementation date, according to a prorated share computed upon the number of weeks an employee has completed towards the next higher step or grade. A week is considered to be in effect at 0001 hours on each Sunday. </a:t>
            </a:r>
          </a:p>
          <a:p>
            <a:pPr marL="228600">
              <a:spcBef>
                <a:spcPct val="0"/>
              </a:spcBef>
            </a:pPr>
            <a:endParaRPr lang="en-US" dirty="0"/>
          </a:p>
          <a:p>
            <a:pPr marL="228600">
              <a:spcBef>
                <a:spcPct val="0"/>
              </a:spcBef>
            </a:pPr>
            <a:r>
              <a:rPr lang="en-US" dirty="0"/>
              <a:t>2.10.1.3 Eligibility</a:t>
            </a:r>
          </a:p>
          <a:p>
            <a:pPr marL="228600">
              <a:spcBef>
                <a:spcPct val="0"/>
              </a:spcBef>
            </a:pPr>
            <a:r>
              <a:rPr lang="en-US" dirty="0"/>
              <a:t>Employees will not be eligible for the WGI buy-in if their current rating of record is unacceptable at the time of conversion, are at step 10, or are receiving retained pay at the time of conversion will not be eligible for a WGI buy-in. An employee on retained pay whose basic pay exceeds the maximum basic pay of the broadband level (as determined by the employee’s grade) is not eligible for a buy-in adjustment. As such, an employee’s rate of basic pay remains the same under AcqDemo as it was previously. Employees on retained grade at the time of conversion into AcqDemo will receive a "buy-in" for their within-grade increase provided they would have received a </a:t>
            </a:r>
            <a:r>
              <a:rPr lang="en-US" dirty="0" err="1"/>
              <a:t>WGI</a:t>
            </a:r>
            <a:r>
              <a:rPr lang="en-US" dirty="0"/>
              <a:t> prior to expiration of their retained grade. Their basic pay will then be set at that rate in the career path and broadband level for their position of record. Employees on grade retention at the time of conversion transition into AcqDemo who would not receive a </a:t>
            </a:r>
            <a:r>
              <a:rPr lang="en-US" dirty="0" err="1"/>
              <a:t>WGI</a:t>
            </a:r>
            <a:r>
              <a:rPr lang="en-US" dirty="0"/>
              <a:t> prior to expiration of their grade retention will not receive a buy-in for their </a:t>
            </a:r>
            <a:r>
              <a:rPr lang="en-US" dirty="0" err="1"/>
              <a:t>WGI</a:t>
            </a:r>
            <a:r>
              <a:rPr lang="en-US" dirty="0"/>
              <a:t>. Their basic pay will be set at the rate in the broadband for their position of record. Employees whose pay exceeds the top rate of the broadband level will have their pay retained.</a:t>
            </a:r>
          </a:p>
          <a:p>
            <a:pPr>
              <a:spcBef>
                <a:spcPct val="0"/>
              </a:spcBef>
            </a:pPr>
            <a:endParaRPr lang="en-US" sz="1100" dirty="0">
              <a:latin typeface="Arial" charset="0"/>
            </a:endParaRPr>
          </a:p>
          <a:p>
            <a:pPr>
              <a:spcBef>
                <a:spcPct val="0"/>
              </a:spcBef>
            </a:pPr>
            <a:r>
              <a:rPr lang="en-US" sz="1100" dirty="0"/>
              <a:t>2.10.2 Career Ladder Promotions</a:t>
            </a:r>
          </a:p>
          <a:p>
            <a:pPr>
              <a:spcBef>
                <a:spcPct val="0"/>
              </a:spcBef>
            </a:pPr>
            <a:r>
              <a:rPr lang="en-US" sz="1100" dirty="0"/>
              <a:t>Similar computation applies for career ladder promotion buy-in. If both the step increase and the career ladder buy-in apply, calculate the step increase buy-in first, and then calculate the career ladder buy-in. For employees whose special rate exceeds their locality rate, the pay conversion will be processed first to derive a new rate of basic pay under the demonstration. Next, the </a:t>
            </a:r>
            <a:r>
              <a:rPr lang="en-US" sz="1100" dirty="0" err="1"/>
              <a:t>WGI</a:t>
            </a:r>
            <a:r>
              <a:rPr lang="en-US" sz="1100" dirty="0"/>
              <a:t>/career ladder promotion buy-in adjustment is added to the new rate. (This processing sequence is significant because it yields a higher rate of basic pay under the demonstration than the reverse sequence would.) </a:t>
            </a:r>
          </a:p>
          <a:p>
            <a:pPr>
              <a:spcBef>
                <a:spcPct val="0"/>
              </a:spcBef>
            </a:pPr>
            <a:endParaRPr lang="en-US" sz="1100" dirty="0">
              <a:latin typeface="Arial" charset="0"/>
            </a:endParaRPr>
          </a:p>
          <a:p>
            <a:pPr marL="228600">
              <a:spcBef>
                <a:spcPct val="0"/>
              </a:spcBef>
            </a:pPr>
            <a:r>
              <a:rPr lang="en-US" sz="1100" dirty="0"/>
              <a:t>2.10.2.1 Career Ladder promotion buy-in may cause an employee’s rate of basic pay under the demonstration project to exceed the top of the broadband level corresponding to the employee’s pre-demonstration project permanent grade. If the employee’s rate of basic pay exceeds the maximum rate of basic pay for the broadband level containing the employee’s GS grade, the employee will remain at that broadband level and will receive a retained rate </a:t>
            </a:r>
          </a:p>
          <a:p>
            <a:pPr marL="228600">
              <a:spcBef>
                <a:spcPct val="0"/>
              </a:spcBef>
            </a:pPr>
            <a:endParaRPr lang="en-US" sz="1100" dirty="0"/>
          </a:p>
          <a:p>
            <a:pPr marL="228600">
              <a:spcBef>
                <a:spcPct val="0"/>
              </a:spcBef>
            </a:pPr>
            <a:r>
              <a:rPr lang="en-US" sz="1100" dirty="0"/>
              <a:t>2.10.2.2 For employees on career ladder positions, no within-grade increase (WGI) equity adjustment will be made if the employee’s basic pay is adjusted for a promotion that would be effective before the next scheduled WGI. </a:t>
            </a:r>
            <a:endParaRPr lang="en-US" sz="1100" dirty="0">
              <a:latin typeface="Arial" charset="0"/>
            </a:endParaRPr>
          </a:p>
        </p:txBody>
      </p:sp>
    </p:spTree>
    <p:extLst>
      <p:ext uri="{BB962C8B-B14F-4D97-AF65-F5344CB8AC3E}">
        <p14:creationId xmlns:p14="http://schemas.microsoft.com/office/powerpoint/2010/main" val="306054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use of the Program Office template is optional, however alternative Component Cover Sheet need to contain all required data elements.</a:t>
            </a:r>
          </a:p>
          <a:p>
            <a:r>
              <a:rPr lang="en-US" dirty="0"/>
              <a:t>An instruction sheet has been included with each template to aid in the preparation of a PRD.  New fields include acquisition specific information such as identification of critical acquisition positions, career fields, and certification levels; positions involving 51% or more of time in direct support to AWF positions; a maximum broadband level for each position; and percentage of time involved in supervisory/managerial duties.  In addition, drop down menus have been utilized where practicable. </a:t>
            </a:r>
          </a:p>
          <a:p>
            <a:endParaRPr lang="en-US" dirty="0"/>
          </a:p>
          <a:p>
            <a:r>
              <a:rPr lang="en-US" dirty="0"/>
              <a:t>Participating Organizations may use an alternative automated system to support </a:t>
            </a:r>
            <a:r>
              <a:rPr lang="en-US" dirty="0" err="1"/>
              <a:t>AcqDemo</a:t>
            </a:r>
            <a:r>
              <a:rPr lang="en-US" dirty="0"/>
              <a:t> classification as needed. The objectives in developing the new PRD are to: (a) Simplify the descriptions and the preparation process through automation; (b) provide more flexibility in work assignments; and (c) provide a more useful tool for other functions of personnel management, </a:t>
            </a:r>
            <a:r>
              <a:rPr lang="en-US" i="1" dirty="0"/>
              <a:t>e.g.,</a:t>
            </a:r>
            <a:r>
              <a:rPr lang="en-US" dirty="0"/>
              <a:t> recruitment, assessment of contribution, employee development, and reduction in force.</a:t>
            </a:r>
          </a:p>
          <a:p>
            <a:pPr marL="173370" indent="-173370">
              <a:buFont typeface="Symbol" panose="05050102010706020507" pitchFamily="18" charset="2"/>
              <a:buChar char="Þ"/>
            </a:pPr>
            <a:endParaRPr lang="en-US" dirty="0"/>
          </a:p>
          <a:p>
            <a:pPr marL="173370" indent="-173370">
              <a:buFont typeface="Symbol" panose="05050102010706020507" pitchFamily="18" charset="2"/>
              <a:buChar char="Þ"/>
            </a:pPr>
            <a:r>
              <a:rPr lang="en-US" sz="1200" dirty="0" err="1"/>
              <a:t>AcqDemo</a:t>
            </a:r>
            <a:r>
              <a:rPr lang="en-US" sz="1200" dirty="0"/>
              <a:t> Operating Guide, Chapter 3, section 3.5</a:t>
            </a:r>
          </a:p>
          <a:p>
            <a:pPr marL="173370" indent="-173370">
              <a:buFont typeface="Symbol" panose="05050102010706020507" pitchFamily="18" charset="2"/>
              <a:buChar char="Þ"/>
            </a:pPr>
            <a:endParaRPr lang="en-US" sz="1200" dirty="0"/>
          </a:p>
          <a:p>
            <a:r>
              <a:rPr lang="en-US" sz="1200" b="0" i="0" u="none" strike="noStrike" baseline="0" dirty="0" err="1">
                <a:solidFill>
                  <a:srgbClr val="000000"/>
                </a:solidFill>
                <a:latin typeface="+mn-lt"/>
              </a:rPr>
              <a:t>AcqDemo</a:t>
            </a:r>
            <a:r>
              <a:rPr lang="en-US" sz="1200" b="0" i="0" u="none" strike="noStrike" baseline="0" dirty="0">
                <a:solidFill>
                  <a:srgbClr val="000000"/>
                </a:solidFill>
                <a:latin typeface="+mn-lt"/>
              </a:rPr>
              <a:t> utilizes a Position Requirements Document (PRD) in place of a Position Description. This normally requires preparation of a new PRD for each position at the time of conversion to </a:t>
            </a:r>
            <a:r>
              <a:rPr lang="en-US" sz="1200" b="0" i="0" u="none" strike="noStrike" baseline="0" dirty="0" err="1">
                <a:solidFill>
                  <a:srgbClr val="000000"/>
                </a:solidFill>
                <a:latin typeface="+mn-lt"/>
              </a:rPr>
              <a:t>AcqDemo</a:t>
            </a:r>
            <a:r>
              <a:rPr lang="en-US" sz="1200" b="0" i="0" u="none" strike="noStrike" baseline="0" dirty="0">
                <a:solidFill>
                  <a:srgbClr val="000000"/>
                </a:solidFill>
                <a:latin typeface="+mn-lt"/>
              </a:rPr>
              <a:t>. Fillable templates have been developed for each career path and broadband and may be used in conjunction with a participating organization’s PRDs as determined by the participating organization. The PRD fillable templates may be found on the </a:t>
            </a:r>
            <a:r>
              <a:rPr lang="en-US" sz="1200" b="0" i="0" u="none" strike="noStrike" baseline="0" dirty="0" err="1">
                <a:solidFill>
                  <a:srgbClr val="000000"/>
                </a:solidFill>
                <a:latin typeface="+mn-lt"/>
              </a:rPr>
              <a:t>AcqDemo</a:t>
            </a:r>
            <a:r>
              <a:rPr lang="en-US" sz="1200" b="0" i="0" u="none" strike="noStrike" baseline="0" dirty="0">
                <a:solidFill>
                  <a:srgbClr val="000000"/>
                </a:solidFill>
                <a:latin typeface="+mn-lt"/>
              </a:rPr>
              <a:t> website at: http://acqdemo.hci.mil/PRD.html. A sample PRD template with instructions for completion is contained in </a:t>
            </a:r>
            <a:r>
              <a:rPr lang="en-US" sz="1200" b="1" i="0" u="none" strike="noStrike" baseline="0" dirty="0">
                <a:solidFill>
                  <a:srgbClr val="000000"/>
                </a:solidFill>
                <a:latin typeface="+mn-lt"/>
              </a:rPr>
              <a:t>Appendix A </a:t>
            </a:r>
            <a:r>
              <a:rPr lang="en-US" sz="1200" b="0" i="0" u="none" strike="noStrike" baseline="0" dirty="0">
                <a:solidFill>
                  <a:srgbClr val="000000"/>
                </a:solidFill>
                <a:latin typeface="+mn-lt"/>
              </a:rPr>
              <a:t>of this chapter. Participating organizations may substitute this PRD template with component-specific forms as long as the data elements outlined in the sample PRD template are included. </a:t>
            </a:r>
          </a:p>
          <a:p>
            <a:endParaRPr lang="en-US" sz="1200" b="0" i="0" u="none" strike="noStrike" baseline="0" dirty="0">
              <a:solidFill>
                <a:srgbClr val="000000"/>
              </a:solidFill>
              <a:latin typeface="+mn-lt"/>
            </a:endParaRPr>
          </a:p>
          <a:p>
            <a:r>
              <a:rPr lang="en-US" sz="1200" b="0" i="0" u="none" strike="noStrike" baseline="0" dirty="0">
                <a:solidFill>
                  <a:srgbClr val="000000"/>
                </a:solidFill>
                <a:latin typeface="+mn-lt"/>
              </a:rPr>
              <a:t>Under </a:t>
            </a:r>
            <a:r>
              <a:rPr lang="en-US" sz="1200" b="0" i="0" u="none" strike="noStrike" baseline="0" dirty="0" err="1">
                <a:solidFill>
                  <a:srgbClr val="000000"/>
                </a:solidFill>
                <a:latin typeface="+mn-lt"/>
              </a:rPr>
              <a:t>AcqDemo’s</a:t>
            </a:r>
            <a:r>
              <a:rPr lang="en-US" sz="1200" b="0" i="0" u="none" strike="noStrike" baseline="0" dirty="0">
                <a:solidFill>
                  <a:srgbClr val="000000"/>
                </a:solidFill>
                <a:latin typeface="+mn-lt"/>
              </a:rPr>
              <a:t> classification system, a PRD combines the following data elements for position information, those specifically covered by the Defense Acquisition Workforce Improvement Act (DAWIA) (10 U.S.C. 1733 and 1737); major duties; supplemental work requirements such as, travel, licenses, etc.; staffing requirements; factors, descriptors, and discriminators; expected contribution criteria for the assigned broadband level; and position evaluation statement. At a minimum, a position evaluation statement is required for those positions with control points or an established Overall Contribution Score (OCS). </a:t>
            </a:r>
            <a:endParaRPr lang="en-US" sz="1200" dirty="0">
              <a:latin typeface="+mn-lt"/>
            </a:endParaRPr>
          </a:p>
          <a:p>
            <a:pPr marL="173370" indent="-173370">
              <a:buFont typeface="Symbol" panose="05050102010706020507" pitchFamily="18" charset="2"/>
              <a:buChar char="Þ"/>
            </a:pPr>
            <a:endParaRPr lang="en-US" sz="1200" dirty="0"/>
          </a:p>
          <a:p>
            <a:pPr marL="173370" indent="-173370">
              <a:buFont typeface="Symbol" panose="05050102010706020507" pitchFamily="18" charset="2"/>
              <a:buChar char="Þ"/>
            </a:pPr>
            <a:r>
              <a:rPr lang="en-US" sz="1200" dirty="0"/>
              <a:t>Federal Register notice, Section II.A.5.</a:t>
            </a:r>
          </a:p>
          <a:p>
            <a:pPr marL="173370" indent="-173370">
              <a:buFont typeface="Symbol" panose="05050102010706020507" pitchFamily="18" charset="2"/>
              <a:buChar char="Þ"/>
            </a:pPr>
            <a:endParaRPr lang="en-US" sz="1200" dirty="0"/>
          </a:p>
          <a:p>
            <a:r>
              <a:rPr lang="en-US" sz="1200" dirty="0"/>
              <a:t>5. Position Requirements Document</a:t>
            </a:r>
          </a:p>
          <a:p>
            <a:r>
              <a:rPr lang="en-US" sz="1200" dirty="0"/>
              <a:t>Under the demonstration project’s classification system, a position requirements document (PRD) combines the position information; staffing requirements; factors, descriptors, and discriminators; expected contribution  criteria for the assigned broadband level; and position evaluation statement into a single document. The AcqDemo Program Office has developed fillable templates for each career path broadband level to aid supervisors in producing a PRD. </a:t>
            </a:r>
          </a:p>
          <a:p>
            <a:endParaRPr lang="en-US" dirty="0"/>
          </a:p>
        </p:txBody>
      </p:sp>
      <p:sp>
        <p:nvSpPr>
          <p:cNvPr id="4" name="Slide Number Placeholder 3"/>
          <p:cNvSpPr>
            <a:spLocks noGrp="1"/>
          </p:cNvSpPr>
          <p:nvPr>
            <p:ph type="sldNum" sz="quarter" idx="10"/>
          </p:nvPr>
        </p:nvSpPr>
        <p:spPr/>
        <p:txBody>
          <a:bodyPr/>
          <a:lstStyle/>
          <a:p>
            <a:fld id="{F14F21D2-3A13-43D3-97F1-2E773FB6BCF5}" type="slidenum">
              <a:rPr lang="en-US" smtClean="0"/>
              <a:t>9</a:t>
            </a:fld>
            <a:endParaRPr lang="en-US" dirty="0"/>
          </a:p>
        </p:txBody>
      </p:sp>
    </p:spTree>
    <p:extLst>
      <p:ext uri="{BB962C8B-B14F-4D97-AF65-F5344CB8AC3E}">
        <p14:creationId xmlns:p14="http://schemas.microsoft.com/office/powerpoint/2010/main" val="464468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2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73CCE3A-BFB6-42F3-ABEB-E105AC898A4A}" type="datetime1">
              <a:rPr lang="en-US" smtClean="0"/>
              <a:t>4/2/2018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3649172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5BC8D8-AE8C-479D-93D9-A7DAF3262218}" type="datetime1">
              <a:rPr lang="en-US" smtClean="0"/>
              <a:t>4/2/2018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3983623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BDB4A-2433-4C5E-9491-AA3938178F5E}" type="datetime1">
              <a:rPr lang="en-US" smtClean="0"/>
              <a:t>4/2/2018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924945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85093EB-6271-4776-AD74-9AC7DBDF4235}" type="slidenum">
              <a:rPr lang="en-US" smtClean="0"/>
              <a:pPr/>
              <a:t>‹#›</a:t>
            </a:fld>
            <a:endParaRPr lang="en-US"/>
          </a:p>
        </p:txBody>
      </p:sp>
      <p:sp>
        <p:nvSpPr>
          <p:cNvPr id="8" name="Content Placeholder 2">
            <a:extLst>
              <a:ext uri="{FF2B5EF4-FFF2-40B4-BE49-F238E27FC236}">
                <a16:creationId xmlns:a16="http://schemas.microsoft.com/office/drawing/2014/main" id="{C77E4C9E-AA0A-4C02-B1F8-330CA86797BE}"/>
              </a:ext>
            </a:extLst>
          </p:cNvPr>
          <p:cNvSpPr>
            <a:spLocks noGrp="1"/>
          </p:cNvSpPr>
          <p:nvPr>
            <p:ph idx="1"/>
          </p:nvPr>
        </p:nvSpPr>
        <p:spPr>
          <a:xfrm>
            <a:off x="628650" y="1825625"/>
            <a:ext cx="7886700" cy="435133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506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92389"/>
            <a:ext cx="9144000" cy="746701"/>
          </a:xfrm>
        </p:spPr>
        <p:txBody>
          <a:bodyPr/>
          <a:lstStyle>
            <a:lvl1pPr algn="ctr">
              <a:defRPr/>
            </a:lvl1pPr>
          </a:lstStyle>
          <a:p>
            <a:r>
              <a:rPr lang="en-US" dirty="0"/>
              <a:t>Click to edit Master title style</a:t>
            </a:r>
          </a:p>
        </p:txBody>
      </p:sp>
      <p:sp>
        <p:nvSpPr>
          <p:cNvPr id="3" name="Content Placeholder 2"/>
          <p:cNvSpPr>
            <a:spLocks noGrp="1"/>
          </p:cNvSpPr>
          <p:nvPr>
            <p:ph idx="1"/>
          </p:nvPr>
        </p:nvSpPr>
        <p:spPr>
          <a:xfrm>
            <a:off x="628650" y="1522050"/>
            <a:ext cx="7886700" cy="4670931"/>
          </a:xfrm>
        </p:spPr>
        <p:txBody>
          <a:bodyPr/>
          <a:lstStyle>
            <a:lvl1pPr marL="228600" indent="-22860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894370" y="6532998"/>
            <a:ext cx="2057400" cy="365125"/>
          </a:xfrm>
        </p:spPr>
        <p:txBody>
          <a:bodyPr anchor="b"/>
          <a:lstStyle/>
          <a:p>
            <a:fld id="{F85093EB-6271-4776-AD74-9AC7DBDF4235}" type="slidenum">
              <a:rPr lang="en-US" smtClean="0"/>
              <a:pPr/>
              <a:t>‹#›</a:t>
            </a:fld>
            <a:endParaRPr lang="en-US" dirty="0"/>
          </a:p>
        </p:txBody>
      </p:sp>
    </p:spTree>
    <p:extLst>
      <p:ext uri="{BB962C8B-B14F-4D97-AF65-F5344CB8AC3E}">
        <p14:creationId xmlns:p14="http://schemas.microsoft.com/office/powerpoint/2010/main" val="1665978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lgn="ctr">
              <a:defRPr sz="32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61AE459-BA50-41BB-9167-04348300FDBC}" type="datetime1">
              <a:rPr lang="en-US" smtClean="0"/>
              <a:t>4/2/2018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11340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mn-lt"/>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5AE79F-A185-4E87-B75E-BE45804A3134}" type="datetime1">
              <a:rPr lang="en-US" smtClean="0"/>
              <a:t>4/2/2018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4143216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lvl1pPr algn="ctr">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buNone/>
              <a:defRPr sz="3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buNone/>
              <a:defRPr sz="3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08F45D-3A00-494D-8C37-D557F0191DA3}" type="datetime1">
              <a:rPr lang="en-US" smtClean="0"/>
              <a:t>4/2/2018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3663146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87268" y="230909"/>
            <a:ext cx="7886700" cy="443780"/>
          </a:xfrm>
        </p:spPr>
        <p:txBody>
          <a:bodyPr/>
          <a:lstStyle>
            <a:lvl1pPr algn="ctr">
              <a:defRPr/>
            </a:lvl1pPr>
          </a:lstStyle>
          <a:p>
            <a:r>
              <a:rPr lang="en-US" dirty="0"/>
              <a:t>Click to edit Master title style</a:t>
            </a:r>
          </a:p>
        </p:txBody>
      </p:sp>
      <p:sp>
        <p:nvSpPr>
          <p:cNvPr id="3" name="Date Placeholder 2"/>
          <p:cNvSpPr>
            <a:spLocks noGrp="1"/>
          </p:cNvSpPr>
          <p:nvPr>
            <p:ph type="dt" sz="half" idx="10"/>
          </p:nvPr>
        </p:nvSpPr>
        <p:spPr/>
        <p:txBody>
          <a:bodyPr/>
          <a:lstStyle/>
          <a:p>
            <a:fld id="{B50946C2-F894-464C-A672-03DB239E9EAB}" type="datetime1">
              <a:rPr lang="en-US" smtClean="0"/>
              <a:t>4/2/2018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196458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246B1-9025-4371-B04B-CE900DAC88D9}" type="datetime1">
              <a:rPr lang="en-US" smtClean="0"/>
              <a:t>4/2/2018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2639535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8BF9D3-025C-4C52-B79A-7C558466EBDB}" type="datetime1">
              <a:rPr lang="en-US" smtClean="0"/>
              <a:t>4/2/2018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4222625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179A5E-6CEB-44AA-ADA6-5967D1292EB9}" type="datetime1">
              <a:rPr lang="en-US" smtClean="0"/>
              <a:t>4/2/2018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5093EB-6271-4776-AD74-9AC7DBDF4235}" type="slidenum">
              <a:rPr lang="en-US" smtClean="0"/>
              <a:pPr/>
              <a:t>‹#›</a:t>
            </a:fld>
            <a:endParaRPr lang="en-US" dirty="0"/>
          </a:p>
        </p:txBody>
      </p:sp>
    </p:spTree>
    <p:extLst>
      <p:ext uri="{BB962C8B-B14F-4D97-AF65-F5344CB8AC3E}">
        <p14:creationId xmlns:p14="http://schemas.microsoft.com/office/powerpoint/2010/main" val="250500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57009-ACD7-4541-99B4-49DF985C6892}" type="datetime1">
              <a:rPr lang="en-US" smtClean="0"/>
              <a:t>4/2/2018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093EB-6271-4776-AD74-9AC7DBDF4235}" type="slidenum">
              <a:rPr lang="en-US" smtClean="0"/>
              <a:pPr/>
              <a:t>‹#›</a:t>
            </a:fld>
            <a:endParaRPr lang="en-US" dirty="0"/>
          </a:p>
        </p:txBody>
      </p:sp>
      <p:sp>
        <p:nvSpPr>
          <p:cNvPr id="7" name="Rectangle 6"/>
          <p:cNvSpPr/>
          <p:nvPr userDrawn="1"/>
        </p:nvSpPr>
        <p:spPr>
          <a:xfrm>
            <a:off x="0" y="6656736"/>
            <a:ext cx="9144000" cy="201265"/>
          </a:xfrm>
          <a:prstGeom prst="rect">
            <a:avLst/>
          </a:prstGeom>
          <a:gradFill flip="none" rotWithShape="1">
            <a:gsLst>
              <a:gs pos="0">
                <a:schemeClr val="accent1">
                  <a:lumMod val="5000"/>
                  <a:lumOff val="95000"/>
                </a:schemeClr>
              </a:gs>
              <a:gs pos="100000">
                <a:srgbClr val="007BB7"/>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60606"/>
                </a:solidFill>
              </a:rPr>
              <a:t>http://www.acqdemo.hci.mil</a:t>
            </a:r>
          </a:p>
        </p:txBody>
      </p:sp>
      <p:pic>
        <p:nvPicPr>
          <p:cNvPr id="8" name="Picture 7"/>
          <p:cNvPicPr>
            <a:picLocks noChangeAspect="1"/>
          </p:cNvPicPr>
          <p:nvPr userDrawn="1"/>
        </p:nvPicPr>
        <p:blipFill rotWithShape="1">
          <a:blip r:embed="rId14" cstate="print">
            <a:extLst>
              <a:ext uri="{28A0092B-C50C-407E-A947-70E740481C1C}">
                <a14:useLocalDpi xmlns:a14="http://schemas.microsoft.com/office/drawing/2010/main" val="0"/>
              </a:ext>
            </a:extLst>
          </a:blip>
          <a:srcRect t="1947" r="2300"/>
          <a:stretch/>
        </p:blipFill>
        <p:spPr>
          <a:xfrm>
            <a:off x="-2" y="1"/>
            <a:ext cx="9144002" cy="811763"/>
          </a:xfrm>
          <a:prstGeom prst="rect">
            <a:avLst/>
          </a:prstGeom>
        </p:spPr>
      </p:pic>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9993" y="182992"/>
            <a:ext cx="868468" cy="511341"/>
          </a:xfrm>
          <a:prstGeom prst="rect">
            <a:avLst/>
          </a:prstGeom>
        </p:spPr>
      </p:pic>
      <p:pic>
        <p:nvPicPr>
          <p:cNvPr id="10" name="Picture 4"/>
          <p:cNvPicPr>
            <a:picLocks noChangeAspect="1" noChangeArrowheads="1"/>
          </p:cNvPicPr>
          <p:nvPr userDrawn="1"/>
        </p:nvPicPr>
        <p:blipFill>
          <a:blip r:embed="rId16" cstate="print">
            <a:clrChange>
              <a:clrFrom>
                <a:srgbClr val="FFFFFF"/>
              </a:clrFrom>
              <a:clrTo>
                <a:srgbClr val="FFFFFF">
                  <a:alpha val="0"/>
                </a:srgbClr>
              </a:clrTo>
            </a:clrChange>
          </a:blip>
          <a:srcRect/>
          <a:stretch>
            <a:fillRect/>
          </a:stretch>
        </p:blipFill>
        <p:spPr bwMode="auto">
          <a:xfrm>
            <a:off x="8035938" y="15567"/>
            <a:ext cx="1056640" cy="678766"/>
          </a:xfrm>
          <a:prstGeom prst="rect">
            <a:avLst/>
          </a:prstGeom>
          <a:noFill/>
          <a:ln w="9525">
            <a:noFill/>
            <a:miter lim="800000"/>
            <a:headEnd/>
            <a:tailEnd/>
          </a:ln>
        </p:spPr>
      </p:pic>
    </p:spTree>
    <p:extLst>
      <p:ext uri="{BB962C8B-B14F-4D97-AF65-F5344CB8AC3E}">
        <p14:creationId xmlns:p14="http://schemas.microsoft.com/office/powerpoint/2010/main" val="10075161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32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acqdemo.hci.mil/PRD.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Autofit/>
          </a:bodyPr>
          <a:lstStyle/>
          <a:p>
            <a:pPr>
              <a:lnSpc>
                <a:spcPct val="150000"/>
              </a:lnSpc>
              <a:spcAft>
                <a:spcPts val="1200"/>
              </a:spcAft>
            </a:pPr>
            <a:r>
              <a:rPr lang="en-US" b="1" dirty="0" err="1"/>
              <a:t>AcqDemo</a:t>
            </a:r>
            <a:br>
              <a:rPr lang="en-US" b="1" dirty="0"/>
            </a:br>
            <a:r>
              <a:rPr lang="en-US" b="1" dirty="0"/>
              <a:t>Business Rules Development</a:t>
            </a:r>
            <a:br>
              <a:rPr lang="en-US" b="1" dirty="0"/>
            </a:br>
            <a:r>
              <a:rPr lang="en-US" b="1" dirty="0"/>
              <a:t>FY 2018</a:t>
            </a:r>
          </a:p>
        </p:txBody>
      </p:sp>
      <p:sp>
        <p:nvSpPr>
          <p:cNvPr id="3" name="Subtitle 2"/>
          <p:cNvSpPr>
            <a:spLocks noGrp="1"/>
          </p:cNvSpPr>
          <p:nvPr>
            <p:ph type="subTitle" idx="1"/>
          </p:nvPr>
        </p:nvSpPr>
        <p:spPr>
          <a:xfrm>
            <a:off x="1143000" y="4008438"/>
            <a:ext cx="6858000" cy="1655762"/>
          </a:xfrm>
        </p:spPr>
        <p:txBody>
          <a:bodyPr>
            <a:normAutofit/>
          </a:bodyPr>
          <a:lstStyle/>
          <a:p>
            <a:r>
              <a:rPr lang="en-US" sz="2000" dirty="0"/>
              <a:t>DoD </a:t>
            </a:r>
          </a:p>
          <a:p>
            <a:r>
              <a:rPr lang="en-US" sz="2000" dirty="0"/>
              <a:t>Civilian Acquisition Workforce Personnel Demonstration Project</a:t>
            </a:r>
          </a:p>
        </p:txBody>
      </p:sp>
    </p:spTree>
    <p:extLst>
      <p:ext uri="{BB962C8B-B14F-4D97-AF65-F5344CB8AC3E}">
        <p14:creationId xmlns:p14="http://schemas.microsoft.com/office/powerpoint/2010/main" val="132893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630936" y="1447800"/>
            <a:ext cx="7882128" cy="4741541"/>
          </a:xfrm>
          <a:prstGeom prst="rect">
            <a:avLst/>
          </a:prstGeom>
        </p:spPr>
        <p:txBody>
          <a:bodyPr>
            <a:noAutofit/>
          </a:bodyPr>
          <a:lstStyle/>
          <a:p>
            <a:pPr marL="257175" lvl="1" indent="-173831">
              <a:lnSpc>
                <a:spcPct val="100000"/>
              </a:lnSpc>
              <a:buClr>
                <a:schemeClr val="tx1"/>
              </a:buClr>
            </a:pPr>
            <a:r>
              <a:rPr lang="en-US" sz="2800" dirty="0"/>
              <a:t>Each </a:t>
            </a:r>
            <a:r>
              <a:rPr lang="en-US" sz="2800" dirty="0" err="1"/>
              <a:t>AcqDemo</a:t>
            </a:r>
            <a:r>
              <a:rPr lang="en-US" sz="2800" dirty="0"/>
              <a:t> position identifies both current and full performance broadband levels in the career path</a:t>
            </a:r>
          </a:p>
          <a:p>
            <a:pPr marL="257175" lvl="1" indent="-173831">
              <a:lnSpc>
                <a:spcPct val="100000"/>
              </a:lnSpc>
              <a:buClr>
                <a:schemeClr val="tx1"/>
              </a:buClr>
            </a:pPr>
            <a:r>
              <a:rPr lang="en-US" sz="2800" dirty="0"/>
              <a:t>Candidates are selected competitively or through merit promotion for the lower broadband level</a:t>
            </a:r>
          </a:p>
          <a:p>
            <a:pPr marL="600075" lvl="2" indent="-173831">
              <a:lnSpc>
                <a:spcPct val="100000"/>
              </a:lnSpc>
              <a:buClr>
                <a:schemeClr val="tx1"/>
              </a:buClr>
            </a:pPr>
            <a:r>
              <a:rPr lang="en-US" sz="2400" dirty="0"/>
              <a:t>May be advanced to maximum broadband level without further competition</a:t>
            </a:r>
          </a:p>
          <a:p>
            <a:pPr marL="600075" lvl="2" indent="-173831">
              <a:lnSpc>
                <a:spcPct val="100000"/>
              </a:lnSpc>
              <a:buClr>
                <a:schemeClr val="tx1"/>
              </a:buClr>
            </a:pPr>
            <a:r>
              <a:rPr lang="en-US" sz="2400" dirty="0"/>
              <a:t>Maximum broadband level based on full performance level of position</a:t>
            </a:r>
          </a:p>
          <a:p>
            <a:pPr marL="257175" lvl="1" indent="-173831">
              <a:lnSpc>
                <a:spcPct val="100000"/>
              </a:lnSpc>
              <a:buClr>
                <a:schemeClr val="tx1"/>
              </a:buClr>
            </a:pPr>
            <a:r>
              <a:rPr lang="en-US" sz="2800" dirty="0"/>
              <a:t>Pay is capped at the maximum rate for the employee’s current broadband level</a:t>
            </a:r>
          </a:p>
          <a:p>
            <a:pPr marL="342900" lvl="1" indent="0">
              <a:lnSpc>
                <a:spcPct val="100000"/>
              </a:lnSpc>
              <a:buNone/>
            </a:pPr>
            <a:endParaRPr lang="en-US" dirty="0"/>
          </a:p>
          <a:p>
            <a:pPr marL="4763" lvl="2" indent="0">
              <a:lnSpc>
                <a:spcPct val="100000"/>
              </a:lnSpc>
              <a:buNone/>
            </a:pPr>
            <a:endParaRPr lang="en-US" sz="1950" dirty="0"/>
          </a:p>
        </p:txBody>
      </p:sp>
      <p:sp>
        <p:nvSpPr>
          <p:cNvPr id="4" name="Slide Number Placeholder 3"/>
          <p:cNvSpPr>
            <a:spLocks noGrp="1"/>
          </p:cNvSpPr>
          <p:nvPr>
            <p:ph type="sldNum" sz="quarter" idx="12"/>
          </p:nvPr>
        </p:nvSpPr>
        <p:spPr>
          <a:xfrm>
            <a:off x="7086600" y="6707051"/>
            <a:ext cx="2057400" cy="150949"/>
          </a:xfrm>
        </p:spPr>
        <p:txBody>
          <a:bodyPr/>
          <a:lstStyle/>
          <a:p>
            <a:fld id="{7F1ADA7C-FB3E-4910-AF2F-8DB5EA0D9863}" type="slidenum">
              <a:rPr lang="en-US" smtClean="0"/>
              <a:t>10</a:t>
            </a:fld>
            <a:endParaRPr lang="en-US" dirty="0"/>
          </a:p>
        </p:txBody>
      </p:sp>
      <p:sp>
        <p:nvSpPr>
          <p:cNvPr id="7" name="Title 1">
            <a:extLst>
              <a:ext uri="{FF2B5EF4-FFF2-40B4-BE49-F238E27FC236}">
                <a16:creationId xmlns:a16="http://schemas.microsoft.com/office/drawing/2014/main" id="{E7182C2D-29D9-488F-AAAE-CD5799E50779}"/>
              </a:ext>
            </a:extLst>
          </p:cNvPr>
          <p:cNvSpPr txBox="1"/>
          <p:nvPr/>
        </p:nvSpPr>
        <p:spPr>
          <a:xfrm>
            <a:off x="9024" y="325582"/>
            <a:ext cx="9134976" cy="817418"/>
          </a:xfrm>
          <a:prstGeom prst="rect">
            <a:avLst/>
          </a:prstGeom>
        </p:spPr>
        <p:txBody>
          <a:bodyPr vert="horz" lIns="68580" tIns="34290" rIns="68580" bIns="34290" rtlCol="0" anchor="ctr">
            <a:noAutofit/>
          </a:bodyPr>
          <a:lstStyle>
            <a:defPPr>
              <a:defRPr lang="en-US"/>
            </a:defPPr>
            <a:lvl1pPr marL="0" algn="ctr" defTabSz="914400" rtl="0" eaLnBrk="1" latinLnBrk="0" hangingPunct="1">
              <a:lnSpc>
                <a:spcPct val="90000"/>
              </a:lnSpc>
              <a:spcBef>
                <a:spcPct val="0"/>
              </a:spcBef>
              <a:buNone/>
              <a:defRPr sz="3200" kern="1200">
                <a:solidFill>
                  <a:schemeClr val="tx1"/>
                </a:solidFill>
                <a:latin typeface="+mn-lt"/>
                <a:ea typeface="+mj-ea"/>
                <a:cs typeface="+mj-cs"/>
              </a:defRPr>
            </a:lvl1pPr>
          </a:lstStyle>
          <a:p>
            <a:r>
              <a:rPr lang="en-US" b="1" dirty="0">
                <a:ea typeface="Tahoma" panose="020B0604030504040204" pitchFamily="34" charset="0"/>
                <a:cs typeface="Tahoma" panose="020B0604030504040204" pitchFamily="34" charset="0"/>
              </a:rPr>
              <a:t>AcqDemo Conversion Highlights</a:t>
            </a:r>
          </a:p>
          <a:p>
            <a:r>
              <a:rPr lang="en-US" sz="2400" b="1" i="1" dirty="0">
                <a:ea typeface="Tahoma" panose="020B0604030504040204" pitchFamily="34" charset="0"/>
                <a:cs typeface="Tahoma" panose="020B0604030504040204" pitchFamily="34" charset="0"/>
              </a:rPr>
              <a:t>Maximum Broadband Level</a:t>
            </a:r>
          </a:p>
        </p:txBody>
      </p:sp>
    </p:spTree>
    <p:extLst>
      <p:ext uri="{BB962C8B-B14F-4D97-AF65-F5344CB8AC3E}">
        <p14:creationId xmlns:p14="http://schemas.microsoft.com/office/powerpoint/2010/main" val="186780319"/>
      </p:ext>
    </p:extLst>
  </p:cSld>
  <p:clrMapOvr>
    <a:masterClrMapping/>
  </p:clrMapOvr>
  <mc:AlternateContent xmlns:mc="http://schemas.openxmlformats.org/markup-compatibility/2006" xmlns:p14="http://schemas.microsoft.com/office/powerpoint/2010/main">
    <mc:Choice Requires="p14">
      <p:transition p14:dur="10"/>
    </mc:Choice>
    <mc:Fallback xmlns:p15="http://schemas.microsoft.com/office/powerpoint/2012/main"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93517A-2379-42E0-97AB-EE62B3DDBBCA}"/>
              </a:ext>
            </a:extLst>
          </p:cNvPr>
          <p:cNvSpPr txBox="1">
            <a:spLocks noChangeArrowheads="1"/>
          </p:cNvSpPr>
          <p:nvPr/>
        </p:nvSpPr>
        <p:spPr>
          <a:xfrm>
            <a:off x="0" y="296783"/>
            <a:ext cx="9144000" cy="132748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cs typeface="Tahoma" pitchFamily="34" charset="0"/>
              </a:rPr>
              <a:t>Participating Organization </a:t>
            </a:r>
          </a:p>
          <a:p>
            <a:pPr algn="ctr"/>
            <a:r>
              <a:rPr lang="en-US" b="1" dirty="0">
                <a:cs typeface="Tahoma" pitchFamily="34" charset="0"/>
              </a:rPr>
              <a:t>Management Structure</a:t>
            </a:r>
            <a:endParaRPr lang="en-US" sz="2400" b="1" dirty="0">
              <a:cs typeface="Tahoma" pitchFamily="34" charset="0"/>
            </a:endParaRPr>
          </a:p>
          <a:p>
            <a:pPr algn="ctr"/>
            <a:r>
              <a:rPr lang="en-US" sz="2400" b="1" i="1" dirty="0">
                <a:cs typeface="Tahoma" pitchFamily="34" charset="0"/>
              </a:rPr>
              <a:t>Personnel Policy Board</a:t>
            </a:r>
            <a:endParaRPr lang="en-US" b="1" i="1" dirty="0">
              <a:cs typeface="Tahoma" pitchFamily="34" charset="0"/>
            </a:endParaRPr>
          </a:p>
        </p:txBody>
      </p:sp>
      <p:sp>
        <p:nvSpPr>
          <p:cNvPr id="7" name="Rectangle 3">
            <a:extLst>
              <a:ext uri="{FF2B5EF4-FFF2-40B4-BE49-F238E27FC236}">
                <a16:creationId xmlns:a16="http://schemas.microsoft.com/office/drawing/2014/main" id="{C3C4F1A8-8E57-497C-A546-CB7E4E68D897}"/>
              </a:ext>
            </a:extLst>
          </p:cNvPr>
          <p:cNvSpPr>
            <a:spLocks noGrp="1" noChangeArrowheads="1"/>
          </p:cNvSpPr>
          <p:nvPr>
            <p:ph idx="1"/>
          </p:nvPr>
        </p:nvSpPr>
        <p:spPr>
          <a:xfrm>
            <a:off x="630936" y="1708484"/>
            <a:ext cx="7882128" cy="4957010"/>
          </a:xfrm>
        </p:spPr>
        <p:txBody>
          <a:bodyPr>
            <a:noAutofit/>
          </a:bodyPr>
          <a:lstStyle/>
          <a:p>
            <a:pPr marL="284163" indent="-284163">
              <a:lnSpc>
                <a:spcPct val="90000"/>
              </a:lnSpc>
              <a:buClr>
                <a:schemeClr val="tx1"/>
              </a:buClr>
              <a:defRPr/>
            </a:pPr>
            <a:r>
              <a:rPr lang="en-US" sz="2400" dirty="0">
                <a:solidFill>
                  <a:schemeClr val="tx1">
                    <a:lumMod val="95000"/>
                    <a:lumOff val="5000"/>
                  </a:schemeClr>
                </a:solidFill>
              </a:rPr>
              <a:t>Each Participating Organization will create a Personnel Policy Board, or modify the charter of an existing group, that will:</a:t>
            </a:r>
          </a:p>
          <a:p>
            <a:pPr marL="400050" lvl="1" indent="0">
              <a:lnSpc>
                <a:spcPct val="90000"/>
              </a:lnSpc>
              <a:spcBef>
                <a:spcPts val="200"/>
              </a:spcBef>
              <a:buClr>
                <a:schemeClr val="tx1"/>
              </a:buClr>
              <a:defRPr/>
            </a:pPr>
            <a:r>
              <a:rPr lang="en-US" sz="2000" dirty="0"/>
              <a:t>  Oversee the civilian pay budget</a:t>
            </a:r>
          </a:p>
          <a:p>
            <a:pPr marL="400050" lvl="1" indent="0">
              <a:lnSpc>
                <a:spcPct val="90000"/>
              </a:lnSpc>
              <a:spcBef>
                <a:spcPts val="200"/>
              </a:spcBef>
              <a:buClr>
                <a:schemeClr val="tx1"/>
              </a:buClr>
              <a:defRPr/>
            </a:pPr>
            <a:r>
              <a:rPr lang="en-US" sz="2000" dirty="0"/>
              <a:t>  Address issues associated with separate pay systems</a:t>
            </a:r>
          </a:p>
          <a:p>
            <a:pPr marL="400050" lvl="1" indent="0">
              <a:lnSpc>
                <a:spcPct val="90000"/>
              </a:lnSpc>
              <a:spcBef>
                <a:spcPts val="200"/>
              </a:spcBef>
              <a:buClr>
                <a:schemeClr val="tx1"/>
              </a:buClr>
              <a:defRPr/>
            </a:pPr>
            <a:r>
              <a:rPr lang="en-US" sz="2000" dirty="0"/>
              <a:t>  Determine the composition of the pay pools</a:t>
            </a:r>
          </a:p>
          <a:p>
            <a:pPr marL="400050" lvl="1" indent="0">
              <a:spcBef>
                <a:spcPts val="200"/>
              </a:spcBef>
              <a:buClr>
                <a:schemeClr val="tx1"/>
              </a:buClr>
              <a:defRPr/>
            </a:pPr>
            <a:r>
              <a:rPr lang="en-US" sz="2000" dirty="0"/>
              <a:t>  Review pay pool operations</a:t>
            </a:r>
          </a:p>
          <a:p>
            <a:pPr marL="400050" lvl="1" indent="0">
              <a:lnSpc>
                <a:spcPct val="90000"/>
              </a:lnSpc>
              <a:spcBef>
                <a:spcPts val="200"/>
              </a:spcBef>
              <a:buClr>
                <a:schemeClr val="tx1"/>
              </a:buClr>
              <a:defRPr/>
            </a:pPr>
            <a:r>
              <a:rPr lang="en-US" sz="2000" dirty="0"/>
              <a:t>  Provide guidance to pay pool managers</a:t>
            </a:r>
          </a:p>
          <a:p>
            <a:pPr marL="400050" lvl="1" indent="0">
              <a:spcBef>
                <a:spcPts val="200"/>
              </a:spcBef>
              <a:buClr>
                <a:schemeClr val="tx1"/>
              </a:buClr>
              <a:defRPr/>
            </a:pPr>
            <a:r>
              <a:rPr lang="en-US" sz="2000" dirty="0"/>
              <a:t>  Administer pay pool funding levels</a:t>
            </a:r>
          </a:p>
          <a:p>
            <a:pPr marL="400050" lvl="1" indent="0">
              <a:lnSpc>
                <a:spcPct val="90000"/>
              </a:lnSpc>
              <a:spcBef>
                <a:spcPts val="200"/>
              </a:spcBef>
              <a:buClr>
                <a:schemeClr val="tx1"/>
              </a:buClr>
              <a:defRPr/>
            </a:pPr>
            <a:r>
              <a:rPr lang="en-US" sz="2000" dirty="0"/>
              <a:t>  Review new hire and promotion pay</a:t>
            </a:r>
          </a:p>
          <a:p>
            <a:pPr marL="400050" lvl="1" indent="0">
              <a:lnSpc>
                <a:spcPct val="90000"/>
              </a:lnSpc>
              <a:spcBef>
                <a:spcPts val="200"/>
              </a:spcBef>
              <a:buClr>
                <a:schemeClr val="tx1"/>
              </a:buClr>
              <a:defRPr/>
            </a:pPr>
            <a:r>
              <a:rPr lang="en-US" sz="2000" dirty="0"/>
              <a:t>  Monitor award pool distributions</a:t>
            </a:r>
          </a:p>
          <a:p>
            <a:pPr marL="631825" lvl="1" indent="-231775">
              <a:lnSpc>
                <a:spcPct val="90000"/>
              </a:lnSpc>
              <a:spcBef>
                <a:spcPts val="200"/>
              </a:spcBef>
              <a:buClr>
                <a:schemeClr val="tx1"/>
              </a:buClr>
              <a:tabLst>
                <a:tab pos="741363" algn="l"/>
              </a:tabLst>
              <a:defRPr/>
            </a:pPr>
            <a:r>
              <a:rPr lang="en-US" sz="2000" dirty="0"/>
              <a:t>Assess the need to modify local demonstration project procedures and policies </a:t>
            </a:r>
          </a:p>
          <a:p>
            <a:pPr marL="631825" lvl="1" indent="-231775">
              <a:lnSpc>
                <a:spcPct val="90000"/>
              </a:lnSpc>
              <a:spcBef>
                <a:spcPts val="200"/>
              </a:spcBef>
              <a:buClr>
                <a:schemeClr val="tx1"/>
              </a:buClr>
              <a:tabLst>
                <a:tab pos="741363" algn="l"/>
              </a:tabLst>
              <a:defRPr/>
            </a:pPr>
            <a:r>
              <a:rPr lang="en-US" sz="2000" dirty="0"/>
              <a:t>Establish and monitor quality of performance process and results</a:t>
            </a:r>
          </a:p>
          <a:p>
            <a:pPr marL="631825" lvl="1" indent="-231775">
              <a:lnSpc>
                <a:spcPct val="90000"/>
              </a:lnSpc>
              <a:spcBef>
                <a:spcPts val="200"/>
              </a:spcBef>
              <a:buClr>
                <a:schemeClr val="tx1"/>
              </a:buClr>
              <a:tabLst>
                <a:tab pos="741363" algn="l"/>
              </a:tabLst>
              <a:defRPr/>
            </a:pPr>
            <a:r>
              <a:rPr lang="en-US" sz="2000" dirty="0"/>
              <a:t>Publish local business rules</a:t>
            </a:r>
          </a:p>
          <a:p>
            <a:pPr marL="400050" lvl="1" indent="0">
              <a:lnSpc>
                <a:spcPct val="90000"/>
              </a:lnSpc>
              <a:spcBef>
                <a:spcPts val="200"/>
              </a:spcBef>
              <a:buClr>
                <a:schemeClr val="tx1"/>
              </a:buClr>
              <a:defRPr/>
            </a:pPr>
            <a:r>
              <a:rPr lang="en-US" sz="2000" dirty="0"/>
              <a:t>  Oversee the transition into </a:t>
            </a:r>
            <a:r>
              <a:rPr lang="en-US" sz="2000" dirty="0" err="1"/>
              <a:t>AcqDemo</a:t>
            </a:r>
            <a:endParaRPr lang="en-US" sz="2000" dirty="0"/>
          </a:p>
          <a:p>
            <a:pPr marL="400050" lvl="1" indent="0">
              <a:lnSpc>
                <a:spcPct val="90000"/>
              </a:lnSpc>
              <a:buClr>
                <a:srgbClr val="1D015F"/>
              </a:buClr>
              <a:buNone/>
              <a:defRPr/>
            </a:pPr>
            <a:endParaRPr lang="en-US" dirty="0"/>
          </a:p>
          <a:p>
            <a:pPr marL="400050" lvl="1" indent="0">
              <a:lnSpc>
                <a:spcPct val="90000"/>
              </a:lnSpc>
              <a:buClr>
                <a:srgbClr val="1D015F"/>
              </a:buClr>
              <a:buNone/>
              <a:defRPr/>
            </a:pPr>
            <a:endParaRPr lang="en-US" dirty="0"/>
          </a:p>
        </p:txBody>
      </p:sp>
      <p:sp>
        <p:nvSpPr>
          <p:cNvPr id="2" name="Slide Number Placeholder 1">
            <a:extLst>
              <a:ext uri="{FF2B5EF4-FFF2-40B4-BE49-F238E27FC236}">
                <a16:creationId xmlns:a16="http://schemas.microsoft.com/office/drawing/2014/main" id="{62F30BFE-29D5-4711-A7CC-428E3FA981F9}"/>
              </a:ext>
            </a:extLst>
          </p:cNvPr>
          <p:cNvSpPr>
            <a:spLocks noGrp="1"/>
          </p:cNvSpPr>
          <p:nvPr>
            <p:ph type="sldNum" sz="quarter" idx="12"/>
          </p:nvPr>
        </p:nvSpPr>
        <p:spPr/>
        <p:txBody>
          <a:bodyPr/>
          <a:lstStyle/>
          <a:p>
            <a:fld id="{F85093EB-6271-4776-AD74-9AC7DBDF4235}" type="slidenum">
              <a:rPr lang="en-US" smtClean="0"/>
              <a:t>11</a:t>
            </a:fld>
            <a:endParaRPr lang="en-US"/>
          </a:p>
        </p:txBody>
      </p:sp>
    </p:spTree>
    <p:extLst>
      <p:ext uri="{BB962C8B-B14F-4D97-AF65-F5344CB8AC3E}">
        <p14:creationId xmlns:p14="http://schemas.microsoft.com/office/powerpoint/2010/main" val="3885982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Arrow Connector 10">
            <a:extLst>
              <a:ext uri="{FF2B5EF4-FFF2-40B4-BE49-F238E27FC236}">
                <a16:creationId xmlns:a16="http://schemas.microsoft.com/office/drawing/2014/main" id="{E4A809D5-3600-46D4-A466-67F2349A54F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231648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E2E78672-D3FF-44F9-A408-DF85DA9DC9FA}"/>
              </a:ext>
            </a:extLst>
          </p:cNvPr>
          <p:cNvSpPr>
            <a:spLocks noGrp="1"/>
          </p:cNvSpPr>
          <p:nvPr>
            <p:ph type="sldNum" sz="quarter" idx="12"/>
          </p:nvPr>
        </p:nvSpPr>
        <p:spPr>
          <a:xfrm>
            <a:off x="8269605" y="6492872"/>
            <a:ext cx="874395" cy="365125"/>
          </a:xfrm>
        </p:spPr>
        <p:txBody>
          <a:bodyPr>
            <a:normAutofit/>
          </a:bodyPr>
          <a:lstStyle/>
          <a:p>
            <a:pPr>
              <a:spcAft>
                <a:spcPts val="600"/>
              </a:spcAft>
            </a:pPr>
            <a:fld id="{F85093EB-6271-4776-AD74-9AC7DBDF4235}" type="slidenum">
              <a:rPr lang="en-US" smtClean="0">
                <a:solidFill>
                  <a:schemeClr val="bg1"/>
                </a:solidFill>
              </a:rPr>
              <a:pPr>
                <a:spcAft>
                  <a:spcPts val="600"/>
                </a:spcAft>
              </a:pPr>
              <a:t>12</a:t>
            </a:fld>
            <a:endParaRPr lang="en-US" dirty="0">
              <a:solidFill>
                <a:schemeClr val="bg1"/>
              </a:solidFill>
            </a:endParaRPr>
          </a:p>
        </p:txBody>
      </p:sp>
      <p:pic>
        <p:nvPicPr>
          <p:cNvPr id="6" name="Picture 5">
            <a:extLst>
              <a:ext uri="{FF2B5EF4-FFF2-40B4-BE49-F238E27FC236}">
                <a16:creationId xmlns:a16="http://schemas.microsoft.com/office/drawing/2014/main" id="{68E58328-6F30-4D2A-8982-5807D232D01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459" r="44455" b="-1"/>
          <a:stretch/>
        </p:blipFill>
        <p:spPr>
          <a:xfrm>
            <a:off x="4884821" y="1630571"/>
            <a:ext cx="4259178" cy="5227426"/>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7" name="Rectangle 6">
            <a:extLst>
              <a:ext uri="{FF2B5EF4-FFF2-40B4-BE49-F238E27FC236}">
                <a16:creationId xmlns:a16="http://schemas.microsoft.com/office/drawing/2014/main" id="{950042F3-2C67-4EBF-AEF6-D2587F5B0DA6}"/>
              </a:ext>
            </a:extLst>
          </p:cNvPr>
          <p:cNvSpPr/>
          <p:nvPr/>
        </p:nvSpPr>
        <p:spPr>
          <a:xfrm>
            <a:off x="324727" y="2177716"/>
            <a:ext cx="3838199" cy="336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6D9D897-B337-4755-92C1-E90ECE6E198A}"/>
              </a:ext>
            </a:extLst>
          </p:cNvPr>
          <p:cNvSpPr>
            <a:spLocks noGrp="1"/>
          </p:cNvSpPr>
          <p:nvPr>
            <p:ph idx="1"/>
          </p:nvPr>
        </p:nvSpPr>
        <p:spPr>
          <a:xfrm>
            <a:off x="324728" y="1630571"/>
            <a:ext cx="5113546" cy="5071018"/>
          </a:xfrm>
          <a:noFill/>
        </p:spPr>
        <p:txBody>
          <a:bodyPr>
            <a:noAutofit/>
          </a:bodyPr>
          <a:lstStyle/>
          <a:p>
            <a:pPr marL="517525" lvl="1">
              <a:lnSpc>
                <a:spcPct val="100000"/>
              </a:lnSpc>
              <a:spcBef>
                <a:spcPts val="0"/>
              </a:spcBef>
              <a:spcAft>
                <a:spcPts val="200"/>
              </a:spcAft>
            </a:pPr>
            <a:r>
              <a:rPr lang="en-US" dirty="0">
                <a:solidFill>
                  <a:srgbClr val="C00000"/>
                </a:solidFill>
              </a:rPr>
              <a:t>Who will be on the PPB?</a:t>
            </a:r>
          </a:p>
          <a:p>
            <a:pPr marL="914400" lvl="2">
              <a:lnSpc>
                <a:spcPct val="100000"/>
              </a:lnSpc>
              <a:spcBef>
                <a:spcPts val="0"/>
              </a:spcBef>
              <a:spcAft>
                <a:spcPts val="200"/>
              </a:spcAft>
            </a:pPr>
            <a:r>
              <a:rPr lang="en-US" dirty="0"/>
              <a:t>Will there be advisers or</a:t>
            </a:r>
          </a:p>
          <a:p>
            <a:pPr marL="914400" lvl="2" indent="0">
              <a:lnSpc>
                <a:spcPct val="100000"/>
              </a:lnSpc>
              <a:spcBef>
                <a:spcPts val="0"/>
              </a:spcBef>
              <a:spcAft>
                <a:spcPts val="200"/>
              </a:spcAft>
              <a:buNone/>
            </a:pPr>
            <a:r>
              <a:rPr lang="en-US" dirty="0"/>
              <a:t>other sub groups?</a:t>
            </a:r>
          </a:p>
          <a:p>
            <a:pPr marL="517525" lvl="1">
              <a:lnSpc>
                <a:spcPct val="100000"/>
              </a:lnSpc>
              <a:spcBef>
                <a:spcPts val="0"/>
              </a:spcBef>
              <a:spcAft>
                <a:spcPts val="200"/>
              </a:spcAft>
            </a:pPr>
            <a:r>
              <a:rPr lang="en-US" dirty="0">
                <a:solidFill>
                  <a:srgbClr val="C00000"/>
                </a:solidFill>
              </a:rPr>
              <a:t>What is the pay pool</a:t>
            </a:r>
          </a:p>
          <a:p>
            <a:pPr marL="288925" lvl="1" indent="228600">
              <a:lnSpc>
                <a:spcPct val="100000"/>
              </a:lnSpc>
              <a:spcBef>
                <a:spcPts val="0"/>
              </a:spcBef>
              <a:spcAft>
                <a:spcPts val="200"/>
              </a:spcAft>
              <a:buNone/>
            </a:pPr>
            <a:r>
              <a:rPr lang="en-US" dirty="0">
                <a:solidFill>
                  <a:srgbClr val="C00000"/>
                </a:solidFill>
              </a:rPr>
              <a:t>structure?</a:t>
            </a:r>
          </a:p>
          <a:p>
            <a:pPr marL="914400" lvl="2">
              <a:lnSpc>
                <a:spcPct val="100000"/>
              </a:lnSpc>
              <a:spcBef>
                <a:spcPts val="0"/>
              </a:spcBef>
              <a:spcAft>
                <a:spcPts val="200"/>
              </a:spcAft>
            </a:pPr>
            <a:r>
              <a:rPr lang="en-US" dirty="0"/>
              <a:t>Will it be functionally or organizationally aligned?</a:t>
            </a:r>
          </a:p>
          <a:p>
            <a:pPr marL="914400" lvl="2">
              <a:lnSpc>
                <a:spcPct val="100000"/>
              </a:lnSpc>
              <a:spcBef>
                <a:spcPts val="0"/>
              </a:spcBef>
              <a:spcAft>
                <a:spcPts val="200"/>
              </a:spcAft>
            </a:pPr>
            <a:r>
              <a:rPr lang="en-US" dirty="0"/>
              <a:t>Who will serve as Pay Pool</a:t>
            </a:r>
          </a:p>
          <a:p>
            <a:pPr marL="914400" lvl="2" indent="0">
              <a:lnSpc>
                <a:spcPct val="100000"/>
              </a:lnSpc>
              <a:spcBef>
                <a:spcPts val="0"/>
              </a:spcBef>
              <a:spcAft>
                <a:spcPts val="200"/>
              </a:spcAft>
              <a:buNone/>
            </a:pPr>
            <a:r>
              <a:rPr lang="en-US" dirty="0"/>
              <a:t>and Sub Pay Pool Panel Members?</a:t>
            </a:r>
          </a:p>
          <a:p>
            <a:pPr marL="517525" lvl="1">
              <a:lnSpc>
                <a:spcPct val="100000"/>
              </a:lnSpc>
              <a:spcBef>
                <a:spcPts val="0"/>
              </a:spcBef>
              <a:spcAft>
                <a:spcPts val="200"/>
              </a:spcAft>
            </a:pPr>
            <a:r>
              <a:rPr lang="en-US" dirty="0">
                <a:solidFill>
                  <a:srgbClr val="C00000"/>
                </a:solidFill>
              </a:rPr>
              <a:t>What are the roles and responsibilities of all parties?</a:t>
            </a:r>
          </a:p>
          <a:p>
            <a:pPr marL="914400" lvl="2">
              <a:lnSpc>
                <a:spcPct val="100000"/>
              </a:lnSpc>
              <a:spcBef>
                <a:spcPts val="0"/>
              </a:spcBef>
              <a:spcAft>
                <a:spcPts val="200"/>
              </a:spcAft>
            </a:pPr>
            <a:r>
              <a:rPr lang="en-US" dirty="0"/>
              <a:t>PPB, pay pool panel members, supervisors, employees?</a:t>
            </a:r>
          </a:p>
        </p:txBody>
      </p:sp>
      <p:sp>
        <p:nvSpPr>
          <p:cNvPr id="12" name="Rectangle 2">
            <a:extLst>
              <a:ext uri="{FF2B5EF4-FFF2-40B4-BE49-F238E27FC236}">
                <a16:creationId xmlns:a16="http://schemas.microsoft.com/office/drawing/2014/main" id="{D959A093-BB86-4B08-9AC5-1C8FC69776DB}"/>
              </a:ext>
            </a:extLst>
          </p:cNvPr>
          <p:cNvSpPr txBox="1">
            <a:spLocks noChangeArrowheads="1"/>
          </p:cNvSpPr>
          <p:nvPr/>
        </p:nvSpPr>
        <p:spPr>
          <a:xfrm>
            <a:off x="0" y="296783"/>
            <a:ext cx="9144000" cy="132748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cs typeface="Tahoma" pitchFamily="34" charset="0"/>
              </a:rPr>
              <a:t>Participating Organization </a:t>
            </a:r>
          </a:p>
          <a:p>
            <a:pPr algn="ctr"/>
            <a:r>
              <a:rPr lang="en-US" b="1" dirty="0">
                <a:cs typeface="Tahoma" pitchFamily="34" charset="0"/>
              </a:rPr>
              <a:t>Management Structure</a:t>
            </a:r>
            <a:endParaRPr lang="en-US" sz="2400" b="1" dirty="0">
              <a:cs typeface="Tahoma" pitchFamily="34" charset="0"/>
            </a:endParaRPr>
          </a:p>
          <a:p>
            <a:pPr algn="ctr"/>
            <a:r>
              <a:rPr lang="en-US" sz="2400" b="1" i="1" dirty="0">
                <a:solidFill>
                  <a:srgbClr val="C00000"/>
                </a:solidFill>
                <a:cs typeface="Tahoma" pitchFamily="34" charset="0"/>
              </a:rPr>
              <a:t>Management Decisions</a:t>
            </a:r>
            <a:endParaRPr lang="en-US" b="1" i="1" dirty="0">
              <a:solidFill>
                <a:srgbClr val="C00000"/>
              </a:solidFill>
              <a:cs typeface="Tahoma" pitchFamily="34" charset="0"/>
            </a:endParaRPr>
          </a:p>
        </p:txBody>
      </p:sp>
    </p:spTree>
    <p:extLst>
      <p:ext uri="{BB962C8B-B14F-4D97-AF65-F5344CB8AC3E}">
        <p14:creationId xmlns:p14="http://schemas.microsoft.com/office/powerpoint/2010/main" val="4065061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2389"/>
            <a:ext cx="9144000" cy="886706"/>
          </a:xfrm>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700" b="1" i="1" dirty="0"/>
              <a:t>Discussion Topics</a:t>
            </a:r>
            <a:endParaRPr lang="en-US" sz="2700" b="1" i="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30936" y="1450578"/>
            <a:ext cx="7882128" cy="4670931"/>
          </a:xfrm>
        </p:spPr>
        <p:txBody>
          <a:bodyPr>
            <a:noAutofit/>
          </a:bodyPr>
          <a:lstStyle/>
          <a:p>
            <a:pPr marL="228600" lvl="2">
              <a:lnSpc>
                <a:spcPct val="100000"/>
              </a:lnSpc>
              <a:buClr>
                <a:schemeClr val="tx1"/>
              </a:buClr>
            </a:pPr>
            <a:r>
              <a:rPr lang="en-US" sz="2600" dirty="0"/>
              <a:t>Compensation Management</a:t>
            </a:r>
          </a:p>
          <a:p>
            <a:pPr marL="685800" lvl="3">
              <a:lnSpc>
                <a:spcPct val="100000"/>
              </a:lnSpc>
              <a:buClr>
                <a:schemeClr val="tx1"/>
              </a:buClr>
            </a:pPr>
            <a:r>
              <a:rPr lang="en-US" sz="2400" dirty="0"/>
              <a:t>Philosophy</a:t>
            </a:r>
          </a:p>
          <a:p>
            <a:pPr marL="685800" lvl="3">
              <a:lnSpc>
                <a:spcPct val="100000"/>
              </a:lnSpc>
              <a:buClr>
                <a:schemeClr val="tx1"/>
              </a:buClr>
            </a:pPr>
            <a:r>
              <a:rPr lang="en-US" sz="2400" dirty="0"/>
              <a:t>Strategy</a:t>
            </a:r>
          </a:p>
          <a:p>
            <a:pPr marL="685800" lvl="3">
              <a:lnSpc>
                <a:spcPct val="100000"/>
              </a:lnSpc>
              <a:buClr>
                <a:schemeClr val="tx1"/>
              </a:buClr>
            </a:pPr>
            <a:r>
              <a:rPr lang="en-US" sz="2400" dirty="0"/>
              <a:t>Policy</a:t>
            </a:r>
          </a:p>
          <a:p>
            <a:pPr marL="228600" lvl="2">
              <a:lnSpc>
                <a:spcPct val="100000"/>
              </a:lnSpc>
              <a:buClr>
                <a:schemeClr val="tx1"/>
              </a:buClr>
            </a:pPr>
            <a:r>
              <a:rPr lang="en-US" sz="2600" dirty="0"/>
              <a:t>Highest Previous Rate</a:t>
            </a:r>
          </a:p>
          <a:p>
            <a:pPr marL="228600" lvl="2">
              <a:lnSpc>
                <a:spcPct val="100000"/>
              </a:lnSpc>
              <a:buClr>
                <a:schemeClr val="tx1"/>
              </a:buClr>
            </a:pPr>
            <a:r>
              <a:rPr lang="en-US" sz="2600" dirty="0"/>
              <a:t>Supervisor and Leader Cash Differentials</a:t>
            </a:r>
          </a:p>
          <a:p>
            <a:pPr marL="228600" lvl="2">
              <a:lnSpc>
                <a:spcPct val="100000"/>
              </a:lnSpc>
              <a:buClr>
                <a:schemeClr val="tx1"/>
              </a:buClr>
            </a:pPr>
            <a:r>
              <a:rPr lang="en-US" sz="2600" dirty="0"/>
              <a:t>Accelerated Compensation for Developmental Positions (</a:t>
            </a:r>
            <a:r>
              <a:rPr lang="en-US" sz="2600" dirty="0" err="1"/>
              <a:t>ACDP</a:t>
            </a:r>
            <a:r>
              <a:rPr lang="en-US" sz="2600" dirty="0"/>
              <a:t>)</a:t>
            </a:r>
          </a:p>
          <a:p>
            <a:pPr marL="228600" lvl="2">
              <a:lnSpc>
                <a:spcPct val="100000"/>
              </a:lnSpc>
              <a:buClr>
                <a:schemeClr val="tx1"/>
              </a:buClr>
            </a:pPr>
            <a:r>
              <a:rPr lang="en-US" sz="2600" dirty="0"/>
              <a:t>Retained Pay Compensation Options</a:t>
            </a:r>
          </a:p>
          <a:p>
            <a:pPr marL="228600" lvl="2">
              <a:lnSpc>
                <a:spcPct val="100000"/>
              </a:lnSpc>
              <a:buClr>
                <a:schemeClr val="tx1"/>
              </a:buClr>
            </a:pPr>
            <a:r>
              <a:rPr lang="en-US" sz="2600" dirty="0"/>
              <a:t>Performance Awards</a:t>
            </a:r>
          </a:p>
          <a:p>
            <a:pPr marL="234950" lvl="2">
              <a:lnSpc>
                <a:spcPct val="100000"/>
              </a:lnSpc>
            </a:pPr>
            <a:endParaRPr lang="en-US" sz="26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5093EB-6271-4776-AD74-9AC7DBDF423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04042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Compensation Management</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p:txBody>
          <a:bodyPr>
            <a:noAutofit/>
          </a:bodyPr>
          <a:lstStyle/>
          <a:p>
            <a:pPr>
              <a:lnSpc>
                <a:spcPct val="100000"/>
              </a:lnSpc>
              <a:buClr>
                <a:schemeClr val="tx1"/>
              </a:buClr>
            </a:pPr>
            <a:r>
              <a:rPr lang="en-US" sz="2600" dirty="0"/>
              <a:t>Compensation management is comprised of three primary elements</a:t>
            </a:r>
          </a:p>
          <a:p>
            <a:pPr lvl="1">
              <a:lnSpc>
                <a:spcPct val="100000"/>
              </a:lnSpc>
              <a:buClr>
                <a:schemeClr val="tx1"/>
              </a:buClr>
            </a:pPr>
            <a:r>
              <a:rPr lang="en-US" sz="2200" dirty="0"/>
              <a:t>Compensation philosophy – this is a statement of the major goals of an organization’s compensation management program</a:t>
            </a:r>
          </a:p>
          <a:p>
            <a:pPr lvl="1">
              <a:lnSpc>
                <a:spcPct val="100000"/>
              </a:lnSpc>
              <a:buClr>
                <a:schemeClr val="tx1"/>
              </a:buClr>
            </a:pPr>
            <a:r>
              <a:rPr lang="en-US" sz="2200" dirty="0"/>
              <a:t>Compensation strategy – A strategy defines the means by which the organization sustains the compensation philosophy</a:t>
            </a:r>
          </a:p>
          <a:p>
            <a:pPr lvl="1">
              <a:lnSpc>
                <a:spcPct val="100000"/>
              </a:lnSpc>
              <a:buClr>
                <a:schemeClr val="tx1"/>
              </a:buClr>
            </a:pPr>
            <a:r>
              <a:rPr lang="en-US" sz="2200" dirty="0"/>
              <a:t>Compensation policy – Where the rubber hits the road!</a:t>
            </a:r>
          </a:p>
          <a:p>
            <a:pPr lvl="2">
              <a:lnSpc>
                <a:spcPct val="100000"/>
              </a:lnSpc>
              <a:buClr>
                <a:schemeClr val="tx1"/>
              </a:buClr>
            </a:pPr>
            <a:r>
              <a:rPr lang="en-US" sz="1800" dirty="0"/>
              <a:t>Establishes the rules of engagement for the organization’s compensation management program</a:t>
            </a:r>
          </a:p>
          <a:p>
            <a:pPr lvl="2">
              <a:lnSpc>
                <a:spcPct val="100000"/>
              </a:lnSpc>
              <a:buClr>
                <a:schemeClr val="tx1"/>
              </a:buClr>
            </a:pPr>
            <a:r>
              <a:rPr lang="en-US" sz="1800" dirty="0"/>
              <a:t>Ensures the compensation management program is executed consistently throughout the organization</a:t>
            </a:r>
          </a:p>
        </p:txBody>
      </p:sp>
      <p:sp>
        <p:nvSpPr>
          <p:cNvPr id="4" name="Slide Number Placeholder 3"/>
          <p:cNvSpPr>
            <a:spLocks noGrp="1"/>
          </p:cNvSpPr>
          <p:nvPr>
            <p:ph type="sldNum" sz="quarter" idx="12"/>
          </p:nvPr>
        </p:nvSpPr>
        <p:spPr/>
        <p:txBody>
          <a:bodyPr/>
          <a:lstStyle/>
          <a:p>
            <a:fld id="{F85093EB-6271-4776-AD74-9AC7DBDF4235}" type="slidenum">
              <a:rPr lang="en-US" smtClean="0"/>
              <a:pPr/>
              <a:t>14</a:t>
            </a:fld>
            <a:endParaRPr lang="en-US" dirty="0"/>
          </a:p>
        </p:txBody>
      </p:sp>
    </p:spTree>
    <p:extLst>
      <p:ext uri="{BB962C8B-B14F-4D97-AF65-F5344CB8AC3E}">
        <p14:creationId xmlns:p14="http://schemas.microsoft.com/office/powerpoint/2010/main" val="8562273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Compensation Philosophy</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p:txBody>
          <a:bodyPr>
            <a:noAutofit/>
          </a:bodyPr>
          <a:lstStyle/>
          <a:p>
            <a:pPr>
              <a:lnSpc>
                <a:spcPct val="100000"/>
              </a:lnSpc>
              <a:buClr>
                <a:schemeClr val="tx1"/>
              </a:buClr>
            </a:pPr>
            <a:r>
              <a:rPr lang="en-US" sz="2600" dirty="0" err="1"/>
              <a:t>AcqDemo’s</a:t>
            </a:r>
            <a:r>
              <a:rPr lang="en-US" sz="2600" dirty="0"/>
              <a:t> compensation philosophy embraces three basic principles:</a:t>
            </a:r>
          </a:p>
          <a:p>
            <a:pPr lvl="1">
              <a:lnSpc>
                <a:spcPct val="100000"/>
              </a:lnSpc>
              <a:buClr>
                <a:schemeClr val="tx1"/>
              </a:buClr>
            </a:pPr>
            <a:r>
              <a:rPr lang="en-US" dirty="0"/>
              <a:t>Insure equitable pay for the duties of the position</a:t>
            </a:r>
          </a:p>
          <a:p>
            <a:pPr lvl="1">
              <a:lnSpc>
                <a:spcPct val="100000"/>
              </a:lnSpc>
              <a:buClr>
                <a:schemeClr val="tx1"/>
              </a:buClr>
            </a:pPr>
            <a:r>
              <a:rPr lang="en-US" dirty="0"/>
              <a:t>Recognize individual competency achievements</a:t>
            </a:r>
          </a:p>
          <a:p>
            <a:pPr lvl="1">
              <a:lnSpc>
                <a:spcPct val="100000"/>
              </a:lnSpc>
              <a:buClr>
                <a:schemeClr val="tx1"/>
              </a:buClr>
            </a:pPr>
            <a:r>
              <a:rPr lang="en-US" dirty="0"/>
              <a:t>Reward contribution to mission</a:t>
            </a:r>
          </a:p>
          <a:p>
            <a:pPr>
              <a:lnSpc>
                <a:spcPct val="100000"/>
              </a:lnSpc>
              <a:buClr>
                <a:schemeClr val="tx1"/>
              </a:buClr>
            </a:pPr>
            <a:r>
              <a:rPr lang="en-US" sz="2600" dirty="0"/>
              <a:t>Demo’s design incorporates several pay flexibilities to support this compensation philosophy</a:t>
            </a:r>
          </a:p>
        </p:txBody>
      </p:sp>
      <p:sp>
        <p:nvSpPr>
          <p:cNvPr id="4" name="Slide Number Placeholder 3"/>
          <p:cNvSpPr>
            <a:spLocks noGrp="1"/>
          </p:cNvSpPr>
          <p:nvPr>
            <p:ph type="sldNum" sz="quarter" idx="12"/>
          </p:nvPr>
        </p:nvSpPr>
        <p:spPr/>
        <p:txBody>
          <a:bodyPr/>
          <a:lstStyle/>
          <a:p>
            <a:fld id="{F85093EB-6271-4776-AD74-9AC7DBDF4235}" type="slidenum">
              <a:rPr lang="en-US" smtClean="0"/>
              <a:pPr/>
              <a:t>15</a:t>
            </a:fld>
            <a:endParaRPr lang="en-US" dirty="0"/>
          </a:p>
        </p:txBody>
      </p:sp>
    </p:spTree>
    <p:extLst>
      <p:ext uri="{BB962C8B-B14F-4D97-AF65-F5344CB8AC3E}">
        <p14:creationId xmlns:p14="http://schemas.microsoft.com/office/powerpoint/2010/main" val="8940572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Compensation Strategy</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p:txBody>
          <a:bodyPr>
            <a:noAutofit/>
          </a:bodyPr>
          <a:lstStyle/>
          <a:p>
            <a:pPr lvl="0">
              <a:lnSpc>
                <a:spcPct val="100000"/>
              </a:lnSpc>
              <a:buClr>
                <a:schemeClr val="tx1"/>
              </a:buClr>
            </a:pPr>
            <a:r>
              <a:rPr lang="en-US" sz="2600" dirty="0"/>
              <a:t>Develop a compensation strategy that aligns with AcqDemo compensation philosophy AND supports organizational strategic goals and objectives</a:t>
            </a:r>
          </a:p>
          <a:p>
            <a:pPr>
              <a:lnSpc>
                <a:spcPct val="100000"/>
              </a:lnSpc>
              <a:buClr>
                <a:schemeClr val="tx1"/>
              </a:buClr>
            </a:pPr>
            <a:r>
              <a:rPr lang="en-US" sz="2600" dirty="0"/>
              <a:t>Select available tools appropriate to sustain and enhance current and future workforce management needs</a:t>
            </a:r>
          </a:p>
          <a:p>
            <a:pPr>
              <a:lnSpc>
                <a:spcPct val="100000"/>
              </a:lnSpc>
              <a:buClr>
                <a:schemeClr val="tx1"/>
              </a:buClr>
            </a:pPr>
            <a:r>
              <a:rPr lang="en-US" sz="2600" dirty="0"/>
              <a:t>Balance individual contribution recognition with position value</a:t>
            </a:r>
          </a:p>
        </p:txBody>
      </p:sp>
      <p:sp>
        <p:nvSpPr>
          <p:cNvPr id="4" name="Slide Number Placeholder 3"/>
          <p:cNvSpPr>
            <a:spLocks noGrp="1"/>
          </p:cNvSpPr>
          <p:nvPr>
            <p:ph type="sldNum" sz="quarter" idx="12"/>
          </p:nvPr>
        </p:nvSpPr>
        <p:spPr/>
        <p:txBody>
          <a:bodyPr/>
          <a:lstStyle/>
          <a:p>
            <a:fld id="{F85093EB-6271-4776-AD74-9AC7DBDF4235}" type="slidenum">
              <a:rPr lang="en-US" smtClean="0"/>
              <a:pPr/>
              <a:t>16</a:t>
            </a:fld>
            <a:endParaRPr lang="en-US" dirty="0"/>
          </a:p>
        </p:txBody>
      </p:sp>
    </p:spTree>
    <p:extLst>
      <p:ext uri="{BB962C8B-B14F-4D97-AF65-F5344CB8AC3E}">
        <p14:creationId xmlns:p14="http://schemas.microsoft.com/office/powerpoint/2010/main" val="1297072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Compensation Strategy</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503947"/>
            <a:ext cx="7886700" cy="5257800"/>
          </a:xfrm>
        </p:spPr>
        <p:txBody>
          <a:bodyPr>
            <a:noAutofit/>
          </a:bodyPr>
          <a:lstStyle/>
          <a:p>
            <a:pPr>
              <a:buClr>
                <a:schemeClr val="tx1"/>
              </a:buClr>
            </a:pPr>
            <a:r>
              <a:rPr lang="en-US" sz="2600" dirty="0"/>
              <a:t>Remember not all positions should nor can be paid to the top of a broadband </a:t>
            </a:r>
            <a:endParaRPr lang="en-US" sz="1600" dirty="0"/>
          </a:p>
          <a:p>
            <a:pPr lvl="0">
              <a:buClr>
                <a:schemeClr val="tx1"/>
              </a:buClr>
            </a:pPr>
            <a:r>
              <a:rPr lang="en-US" sz="2600" dirty="0"/>
              <a:t>Develop internal guidance defining compensation management policies and procedures</a:t>
            </a:r>
          </a:p>
          <a:p>
            <a:pPr lvl="0">
              <a:buClr>
                <a:schemeClr val="tx1"/>
              </a:buClr>
            </a:pPr>
            <a:r>
              <a:rPr lang="en-US" sz="2600" dirty="0"/>
              <a:t>Design a communication strategy to inform supervisors and employees</a:t>
            </a:r>
          </a:p>
          <a:p>
            <a:pPr lvl="0">
              <a:buClr>
                <a:schemeClr val="tx1"/>
              </a:buClr>
            </a:pPr>
            <a:r>
              <a:rPr lang="en-US" sz="2600" dirty="0"/>
              <a:t>Provide copies of internal guidance to AcqDemo Program Office</a:t>
            </a:r>
            <a:br>
              <a:rPr lang="en-US" sz="3000" b="1" dirty="0">
                <a:solidFill>
                  <a:srgbClr val="FF0000"/>
                </a:solidFill>
              </a:rPr>
            </a:br>
            <a:endParaRPr lang="en-US" sz="3000" b="1" dirty="0">
              <a:solidFill>
                <a:srgbClr val="FF0000"/>
              </a:solidFill>
            </a:endParaRPr>
          </a:p>
          <a:p>
            <a:pPr lvl="0" algn="ctr">
              <a:buClr>
                <a:schemeClr val="tx1"/>
              </a:buClr>
            </a:pPr>
            <a:endParaRPr lang="en-US" sz="2600"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17</a:t>
            </a:fld>
            <a:endParaRPr lang="en-US" dirty="0"/>
          </a:p>
        </p:txBody>
      </p:sp>
    </p:spTree>
    <p:extLst>
      <p:ext uri="{BB962C8B-B14F-4D97-AF65-F5344CB8AC3E}">
        <p14:creationId xmlns:p14="http://schemas.microsoft.com/office/powerpoint/2010/main" val="1045469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Salary Maximums - Control Points - Stop-and-Consider Points</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262970"/>
            <a:ext cx="7886700" cy="5270028"/>
          </a:xfrm>
        </p:spPr>
        <p:txBody>
          <a:bodyPr>
            <a:noAutofit/>
          </a:bodyPr>
          <a:lstStyle/>
          <a:p>
            <a:pPr>
              <a:lnSpc>
                <a:spcPct val="100000"/>
              </a:lnSpc>
              <a:buClr>
                <a:schemeClr val="tx1"/>
              </a:buClr>
            </a:pPr>
            <a:r>
              <a:rPr lang="en-US" sz="2400" dirty="0"/>
              <a:t>Control points are defined as compensation limits within a broadband level based on an organization’s position management structure and assessment of the difficulty, scope, and value of positions</a:t>
            </a:r>
          </a:p>
          <a:p>
            <a:pPr lvl="1">
              <a:lnSpc>
                <a:spcPct val="100000"/>
              </a:lnSpc>
              <a:buClr>
                <a:schemeClr val="tx1"/>
              </a:buClr>
            </a:pPr>
            <a:r>
              <a:rPr lang="en-US" sz="2000" dirty="0"/>
              <a:t>Developed to ensure equity and consistency within the organization</a:t>
            </a:r>
          </a:p>
          <a:p>
            <a:pPr lvl="1">
              <a:lnSpc>
                <a:spcPct val="100000"/>
              </a:lnSpc>
              <a:buClr>
                <a:schemeClr val="tx1"/>
              </a:buClr>
            </a:pPr>
            <a:r>
              <a:rPr lang="en-US" sz="2000" dirty="0"/>
              <a:t>Compensation limits may be stated as a monetary value, internal pay range within the broadband level, or an overall contribution score and published in local business rules.</a:t>
            </a:r>
          </a:p>
          <a:p>
            <a:pPr lvl="1">
              <a:lnSpc>
                <a:spcPct val="100000"/>
              </a:lnSpc>
              <a:buClr>
                <a:schemeClr val="tx1"/>
              </a:buClr>
            </a:pPr>
            <a:r>
              <a:rPr lang="en-US" sz="2000" dirty="0"/>
              <a:t>Meant to more match market based pay needs than to duplicate GS compensation limits</a:t>
            </a:r>
          </a:p>
          <a:p>
            <a:pPr>
              <a:lnSpc>
                <a:spcPct val="100000"/>
              </a:lnSpc>
              <a:buClr>
                <a:schemeClr val="tx1"/>
              </a:buClr>
            </a:pPr>
            <a:r>
              <a:rPr lang="en-US" sz="2400" dirty="0"/>
              <a:t>“Stop-and-Consider "points are similar but offer flexibilities to compensate beyond pay limits based on criteria identified in the Business Rules</a:t>
            </a:r>
          </a:p>
        </p:txBody>
      </p:sp>
      <p:sp>
        <p:nvSpPr>
          <p:cNvPr id="4" name="Slide Number Placeholder 3"/>
          <p:cNvSpPr>
            <a:spLocks noGrp="1"/>
          </p:cNvSpPr>
          <p:nvPr>
            <p:ph type="sldNum" sz="quarter" idx="12"/>
          </p:nvPr>
        </p:nvSpPr>
        <p:spPr/>
        <p:txBody>
          <a:bodyPr/>
          <a:lstStyle/>
          <a:p>
            <a:fld id="{F85093EB-6271-4776-AD74-9AC7DBDF4235}" type="slidenum">
              <a:rPr lang="en-US" smtClean="0"/>
              <a:pPr/>
              <a:t>18</a:t>
            </a:fld>
            <a:endParaRPr lang="en-US" dirty="0"/>
          </a:p>
        </p:txBody>
      </p:sp>
    </p:spTree>
    <p:extLst>
      <p:ext uri="{BB962C8B-B14F-4D97-AF65-F5344CB8AC3E}">
        <p14:creationId xmlns:p14="http://schemas.microsoft.com/office/powerpoint/2010/main" val="4938530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32A32BF8-52A3-46FD-BAE9-1CC416CDB0D8}"/>
              </a:ext>
            </a:extLst>
          </p:cNvPr>
          <p:cNvSpPr txBox="1">
            <a:spLocks noChangeArrowheads="1"/>
          </p:cNvSpPr>
          <p:nvPr/>
        </p:nvSpPr>
        <p:spPr>
          <a:xfrm>
            <a:off x="854439" y="228601"/>
            <a:ext cx="7222762" cy="381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br>
              <a:rPr lang="en-US" b="1" dirty="0">
                <a:cs typeface="Tahoma" pitchFamily="34" charset="0"/>
              </a:rPr>
            </a:br>
            <a:r>
              <a:rPr lang="en-US" b="1" dirty="0">
                <a:ea typeface="Tahoma" panose="020B0604030504040204" pitchFamily="34" charset="0"/>
                <a:cs typeface="Tahoma" panose="020B0604030504040204" pitchFamily="34" charset="0"/>
              </a:rPr>
              <a:t>Pay Administration Considerations</a:t>
            </a:r>
          </a:p>
          <a:p>
            <a:pPr algn="ctr"/>
            <a:r>
              <a:rPr lang="en-US" sz="2400" b="1" i="1" dirty="0"/>
              <a:t>Broadbands</a:t>
            </a:r>
            <a:endParaRPr lang="en-US" sz="2400" b="1" dirty="0">
              <a:cs typeface="Tahoma" pitchFamily="34" charset="0"/>
            </a:endParaRPr>
          </a:p>
        </p:txBody>
      </p:sp>
      <p:grpSp>
        <p:nvGrpSpPr>
          <p:cNvPr id="12" name="Group 11">
            <a:extLst>
              <a:ext uri="{FF2B5EF4-FFF2-40B4-BE49-F238E27FC236}">
                <a16:creationId xmlns:a16="http://schemas.microsoft.com/office/drawing/2014/main" id="{9DCBECC3-A5EE-4EAA-B516-4391458095D5}"/>
              </a:ext>
            </a:extLst>
          </p:cNvPr>
          <p:cNvGrpSpPr/>
          <p:nvPr/>
        </p:nvGrpSpPr>
        <p:grpSpPr>
          <a:xfrm>
            <a:off x="152400" y="1295399"/>
            <a:ext cx="8763000" cy="5334000"/>
            <a:chOff x="152400" y="1066800"/>
            <a:chExt cx="8763000" cy="5334000"/>
          </a:xfrm>
        </p:grpSpPr>
        <p:graphicFrame>
          <p:nvGraphicFramePr>
            <p:cNvPr id="13" name="Content Placeholder 10">
              <a:extLst>
                <a:ext uri="{FF2B5EF4-FFF2-40B4-BE49-F238E27FC236}">
                  <a16:creationId xmlns:a16="http://schemas.microsoft.com/office/drawing/2014/main" id="{303DF392-58D7-4E5C-8526-4F0A2729EAD6}"/>
                </a:ext>
              </a:extLst>
            </p:cNvPr>
            <p:cNvGraphicFramePr>
              <a:graphicFrameLocks/>
            </p:cNvGraphicFramePr>
            <p:nvPr>
              <p:extLst/>
            </p:nvPr>
          </p:nvGraphicFramePr>
          <p:xfrm>
            <a:off x="152400" y="1066800"/>
            <a:ext cx="8763000" cy="1981200"/>
          </p:xfrm>
          <a:graphic>
            <a:graphicData uri="http://schemas.openxmlformats.org/drawingml/2006/table">
              <a:tbl>
                <a:tblPr firstRow="1" bandRow="1">
                  <a:tableStyleId>{5C22544A-7EE6-4342-B048-85BDC9FD1C3A}</a:tableStyleId>
                </a:tblPr>
                <a:tblGrid>
                  <a:gridCol w="2190749">
                    <a:extLst>
                      <a:ext uri="{9D8B030D-6E8A-4147-A177-3AD203B41FA5}">
                        <a16:colId xmlns:a16="http://schemas.microsoft.com/office/drawing/2014/main" val="20000"/>
                      </a:ext>
                    </a:extLst>
                  </a:gridCol>
                  <a:gridCol w="2190751">
                    <a:extLst>
                      <a:ext uri="{9D8B030D-6E8A-4147-A177-3AD203B41FA5}">
                        <a16:colId xmlns:a16="http://schemas.microsoft.com/office/drawing/2014/main" val="20001"/>
                      </a:ext>
                    </a:extLst>
                  </a:gridCol>
                  <a:gridCol w="2190751">
                    <a:extLst>
                      <a:ext uri="{9D8B030D-6E8A-4147-A177-3AD203B41FA5}">
                        <a16:colId xmlns:a16="http://schemas.microsoft.com/office/drawing/2014/main" val="20002"/>
                      </a:ext>
                    </a:extLst>
                  </a:gridCol>
                  <a:gridCol w="2190749">
                    <a:extLst>
                      <a:ext uri="{9D8B030D-6E8A-4147-A177-3AD203B41FA5}">
                        <a16:colId xmlns:a16="http://schemas.microsoft.com/office/drawing/2014/main" val="20003"/>
                      </a:ext>
                    </a:extLst>
                  </a:gridCol>
                </a:tblGrid>
                <a:tr h="684726">
                  <a:tc gridSpan="4">
                    <a:txBody>
                      <a:bodyPr/>
                      <a:lstStyle/>
                      <a:p>
                        <a:pPr algn="ctr"/>
                        <a:r>
                          <a:rPr lang="en-US" sz="2000" dirty="0"/>
                          <a:t>BUSINESS AND TECHNICAL MANAGEMENT PROFESSIONAL</a:t>
                        </a:r>
                        <a:r>
                          <a:rPr lang="en-US" sz="2000" baseline="0" dirty="0"/>
                          <a:t>  </a:t>
                        </a:r>
                        <a:r>
                          <a:rPr lang="en-US" sz="2000" dirty="0"/>
                          <a:t>(NH)</a:t>
                        </a:r>
                      </a:p>
                    </a:txBody>
                    <a:tcPr marL="81203" marR="81203" anchor="ct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96474">
                  <a:tc>
                    <a:txBody>
                      <a:bodyPr/>
                      <a:lstStyle/>
                      <a:p>
                        <a:pPr algn="ctr"/>
                        <a:r>
                          <a:rPr lang="en-US" sz="2000" dirty="0"/>
                          <a:t>I</a:t>
                        </a:r>
                      </a:p>
                      <a:p>
                        <a:pPr algn="ctr"/>
                        <a:r>
                          <a:rPr lang="en-US" sz="2000" dirty="0"/>
                          <a:t>$18,785 – $33,629</a:t>
                        </a:r>
                      </a:p>
                      <a:p>
                        <a:pPr algn="ctr"/>
                        <a:r>
                          <a:rPr lang="en-US" sz="2000" dirty="0"/>
                          <a:t>(GS</a:t>
                        </a:r>
                        <a:r>
                          <a:rPr lang="en-US" sz="2000" baseline="0" dirty="0"/>
                          <a:t> 1- 4)</a:t>
                        </a:r>
                        <a:endParaRPr lang="en-US" sz="2000" dirty="0"/>
                      </a:p>
                    </a:txBody>
                    <a:tcPr marL="81203" marR="81203" anchor="ctr"/>
                  </a:tc>
                  <a:tc>
                    <a:txBody>
                      <a:bodyPr/>
                      <a:lstStyle/>
                      <a:p>
                        <a:pPr algn="ctr"/>
                        <a:r>
                          <a:rPr lang="en-US" sz="2000" dirty="0"/>
                          <a:t>II</a:t>
                        </a:r>
                      </a:p>
                      <a:p>
                        <a:pPr algn="ctr"/>
                        <a:r>
                          <a:rPr lang="en-US" sz="2000" dirty="0"/>
                          <a:t>$28,945 – $68,983</a:t>
                        </a:r>
                      </a:p>
                      <a:p>
                        <a:pPr algn="ctr"/>
                        <a:r>
                          <a:rPr lang="en-US" sz="2000" dirty="0"/>
                          <a:t>(GS</a:t>
                        </a:r>
                        <a:r>
                          <a:rPr lang="en-US" sz="2000" baseline="0" dirty="0"/>
                          <a:t> 5 – 11)</a:t>
                        </a:r>
                        <a:endParaRPr lang="en-US" sz="2000" dirty="0"/>
                      </a:p>
                    </a:txBody>
                    <a:tcPr marL="81203" marR="81203" anchor="ctr"/>
                  </a:tc>
                  <a:tc>
                    <a:txBody>
                      <a:bodyPr/>
                      <a:lstStyle/>
                      <a:p>
                        <a:pPr algn="ctr"/>
                        <a:r>
                          <a:rPr lang="en-US" sz="2000" dirty="0"/>
                          <a:t>III</a:t>
                        </a:r>
                      </a:p>
                      <a:p>
                        <a:pPr algn="ctr"/>
                        <a:r>
                          <a:rPr lang="en-US" sz="2000" dirty="0"/>
                          <a:t>$63,600 – $98,317</a:t>
                        </a:r>
                      </a:p>
                      <a:p>
                        <a:pPr algn="ctr"/>
                        <a:r>
                          <a:rPr lang="en-US" sz="2000" dirty="0"/>
                          <a:t>(GS</a:t>
                        </a:r>
                        <a:r>
                          <a:rPr lang="en-US" sz="2000" baseline="0" dirty="0"/>
                          <a:t> 12 – 13)</a:t>
                        </a:r>
                        <a:endParaRPr lang="en-US" sz="2000" dirty="0"/>
                      </a:p>
                    </a:txBody>
                    <a:tcPr marL="81203" marR="81203" anchor="ctr"/>
                  </a:tc>
                  <a:tc>
                    <a:txBody>
                      <a:bodyPr/>
                      <a:lstStyle/>
                      <a:p>
                        <a:pPr algn="ctr"/>
                        <a:r>
                          <a:rPr lang="en-US" sz="2000" dirty="0"/>
                          <a:t>IV</a:t>
                        </a:r>
                      </a:p>
                      <a:p>
                        <a:pPr algn="ctr"/>
                        <a:r>
                          <a:rPr lang="en-US" sz="2000" dirty="0"/>
                          <a:t>$89,370 -$136,659</a:t>
                        </a:r>
                      </a:p>
                      <a:p>
                        <a:pPr algn="ctr"/>
                        <a:r>
                          <a:rPr lang="en-US" sz="2000" dirty="0"/>
                          <a:t>(GS</a:t>
                        </a:r>
                        <a:r>
                          <a:rPr lang="en-US" sz="2000" baseline="0" dirty="0"/>
                          <a:t> 14 – 15)</a:t>
                        </a:r>
                        <a:endParaRPr lang="en-US" sz="2000" dirty="0"/>
                      </a:p>
                    </a:txBody>
                    <a:tcPr marL="81203" marR="81203" anchor="ctr"/>
                  </a:tc>
                  <a:extLst>
                    <a:ext uri="{0D108BD9-81ED-4DB2-BD59-A6C34878D82A}">
                      <a16:rowId xmlns:a16="http://schemas.microsoft.com/office/drawing/2014/main" val="10001"/>
                    </a:ext>
                  </a:extLst>
                </a:tr>
              </a:tbl>
            </a:graphicData>
          </a:graphic>
        </p:graphicFrame>
        <p:graphicFrame>
          <p:nvGraphicFramePr>
            <p:cNvPr id="15" name="Content Placeholder 10">
              <a:extLst>
                <a:ext uri="{FF2B5EF4-FFF2-40B4-BE49-F238E27FC236}">
                  <a16:creationId xmlns:a16="http://schemas.microsoft.com/office/drawing/2014/main" id="{FAFEC0BD-78F1-47EC-8163-FD1AFFAC310B}"/>
                </a:ext>
              </a:extLst>
            </p:cNvPr>
            <p:cNvGraphicFramePr>
              <a:graphicFrameLocks/>
            </p:cNvGraphicFramePr>
            <p:nvPr>
              <p:extLst/>
            </p:nvPr>
          </p:nvGraphicFramePr>
          <p:xfrm>
            <a:off x="152400" y="3048000"/>
            <a:ext cx="8763000" cy="1793457"/>
          </p:xfrm>
          <a:graphic>
            <a:graphicData uri="http://schemas.openxmlformats.org/drawingml/2006/table">
              <a:tbl>
                <a:tblPr firstRow="1" bandRow="1">
                  <a:tableStyleId>{5C22544A-7EE6-4342-B048-85BDC9FD1C3A}</a:tableStyleId>
                </a:tblPr>
                <a:tblGrid>
                  <a:gridCol w="2190749">
                    <a:extLst>
                      <a:ext uri="{9D8B030D-6E8A-4147-A177-3AD203B41FA5}">
                        <a16:colId xmlns:a16="http://schemas.microsoft.com/office/drawing/2014/main" val="20000"/>
                      </a:ext>
                    </a:extLst>
                  </a:gridCol>
                  <a:gridCol w="2190751">
                    <a:extLst>
                      <a:ext uri="{9D8B030D-6E8A-4147-A177-3AD203B41FA5}">
                        <a16:colId xmlns:a16="http://schemas.microsoft.com/office/drawing/2014/main" val="20001"/>
                      </a:ext>
                    </a:extLst>
                  </a:gridCol>
                  <a:gridCol w="2190751">
                    <a:extLst>
                      <a:ext uri="{9D8B030D-6E8A-4147-A177-3AD203B41FA5}">
                        <a16:colId xmlns:a16="http://schemas.microsoft.com/office/drawing/2014/main" val="20002"/>
                      </a:ext>
                    </a:extLst>
                  </a:gridCol>
                  <a:gridCol w="2190749">
                    <a:extLst>
                      <a:ext uri="{9D8B030D-6E8A-4147-A177-3AD203B41FA5}">
                        <a16:colId xmlns:a16="http://schemas.microsoft.com/office/drawing/2014/main" val="20003"/>
                      </a:ext>
                    </a:extLst>
                  </a:gridCol>
                </a:tblGrid>
                <a:tr h="518768">
                  <a:tc gridSpan="4">
                    <a:txBody>
                      <a:bodyPr/>
                      <a:lstStyle/>
                      <a:p>
                        <a:pPr algn="ctr"/>
                        <a:r>
                          <a:rPr lang="en-US" sz="2000" dirty="0"/>
                          <a:t>TECHNICAL MANAGEMENT</a:t>
                        </a:r>
                        <a:r>
                          <a:rPr lang="en-US" sz="2000" baseline="0" dirty="0"/>
                          <a:t> </a:t>
                        </a:r>
                        <a:r>
                          <a:rPr lang="en-US" sz="2000" dirty="0"/>
                          <a:t>SUPPORT </a:t>
                        </a:r>
                        <a:r>
                          <a:rPr lang="en-US" sz="2000" baseline="0" dirty="0"/>
                          <a:t>  </a:t>
                        </a:r>
                        <a:r>
                          <a:rPr lang="en-US" sz="2000" dirty="0"/>
                          <a:t>(NJ)</a:t>
                        </a:r>
                      </a:p>
                    </a:txBody>
                    <a:tcPr anchor="ct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74689">
                  <a:tc>
                    <a:txBody>
                      <a:bodyPr/>
                      <a:lstStyle/>
                      <a:p>
                        <a:pPr algn="ctr"/>
                        <a:r>
                          <a:rPr lang="en-US" sz="2000" dirty="0"/>
                          <a:t>I</a:t>
                        </a:r>
                      </a:p>
                      <a:p>
                        <a:pPr algn="ctr"/>
                        <a:r>
                          <a:rPr lang="en-US" sz="2000" dirty="0"/>
                          <a:t>$18,785 – $33,629</a:t>
                        </a:r>
                      </a:p>
                      <a:p>
                        <a:pPr algn="ctr"/>
                        <a:r>
                          <a:rPr lang="en-US" sz="2000" dirty="0"/>
                          <a:t>(GS</a:t>
                        </a:r>
                        <a:r>
                          <a:rPr lang="en-US" sz="2000" baseline="0" dirty="0"/>
                          <a:t> 1- 4)</a:t>
                        </a:r>
                        <a:endParaRPr lang="en-US" sz="2000" dirty="0"/>
                      </a:p>
                    </a:txBody>
                    <a:tcPr anchor="ctr"/>
                  </a:tc>
                  <a:tc>
                    <a:txBody>
                      <a:bodyPr/>
                      <a:lstStyle/>
                      <a:p>
                        <a:pPr algn="ctr"/>
                        <a:r>
                          <a:rPr lang="en-US" sz="2000" dirty="0"/>
                          <a:t>II</a:t>
                        </a:r>
                      </a:p>
                      <a:p>
                        <a:pPr algn="ctr"/>
                        <a:r>
                          <a:rPr lang="en-US" sz="2000" dirty="0"/>
                          <a:t>$28,945</a:t>
                        </a:r>
                        <a:r>
                          <a:rPr lang="en-US" sz="2000" baseline="0" dirty="0"/>
                          <a:t> </a:t>
                        </a:r>
                        <a:r>
                          <a:rPr lang="en-US" sz="2000" dirty="0"/>
                          <a:t>– $51,623</a:t>
                        </a:r>
                      </a:p>
                      <a:p>
                        <a:pPr algn="ctr"/>
                        <a:r>
                          <a:rPr lang="en-US" sz="2000" dirty="0"/>
                          <a:t>(GS</a:t>
                        </a:r>
                        <a:r>
                          <a:rPr lang="en-US" sz="2000" baseline="0" dirty="0"/>
                          <a:t> 5 – 8)</a:t>
                        </a:r>
                        <a:endParaRPr lang="en-US" sz="2000" dirty="0"/>
                      </a:p>
                    </a:txBody>
                    <a:tcPr anchor="ctr"/>
                  </a:tc>
                  <a:tc>
                    <a:txBody>
                      <a:bodyPr/>
                      <a:lstStyle/>
                      <a:p>
                        <a:pPr algn="ctr"/>
                        <a:r>
                          <a:rPr lang="en-US" sz="2000" dirty="0"/>
                          <a:t>III</a:t>
                        </a:r>
                      </a:p>
                      <a:p>
                        <a:pPr algn="ctr"/>
                        <a:r>
                          <a:rPr lang="en-US" sz="2000" dirty="0"/>
                          <a:t>$43,857 - $68,983</a:t>
                        </a:r>
                      </a:p>
                      <a:p>
                        <a:pPr algn="ctr"/>
                        <a:r>
                          <a:rPr lang="en-US" sz="2000" dirty="0"/>
                          <a:t>(GS</a:t>
                        </a:r>
                        <a:r>
                          <a:rPr lang="en-US" sz="2000" baseline="0" dirty="0"/>
                          <a:t> 9 – 11)</a:t>
                        </a:r>
                        <a:endParaRPr lang="en-US" sz="2000" dirty="0"/>
                      </a:p>
                    </a:txBody>
                    <a:tcPr anchor="ctr"/>
                  </a:tc>
                  <a:tc>
                    <a:txBody>
                      <a:bodyPr/>
                      <a:lstStyle/>
                      <a:p>
                        <a:pPr algn="ctr"/>
                        <a:r>
                          <a:rPr lang="en-US" sz="2000" dirty="0"/>
                          <a:t>IV</a:t>
                        </a:r>
                      </a:p>
                      <a:p>
                        <a:pPr algn="ctr"/>
                        <a:r>
                          <a:rPr lang="en-US" sz="2000" dirty="0"/>
                          <a:t>$63,600 – $98,317</a:t>
                        </a:r>
                      </a:p>
                      <a:p>
                        <a:pPr algn="ctr"/>
                        <a:r>
                          <a:rPr lang="en-US" sz="2000" dirty="0"/>
                          <a:t>(GS</a:t>
                        </a:r>
                        <a:r>
                          <a:rPr lang="en-US" sz="2000" baseline="0" dirty="0"/>
                          <a:t> 12 – 13)</a:t>
                        </a:r>
                        <a:endParaRPr lang="en-US" sz="2000" dirty="0"/>
                      </a:p>
                    </a:txBody>
                    <a:tcPr anchor="ctr"/>
                  </a:tc>
                  <a:extLst>
                    <a:ext uri="{0D108BD9-81ED-4DB2-BD59-A6C34878D82A}">
                      <a16:rowId xmlns:a16="http://schemas.microsoft.com/office/drawing/2014/main" val="10001"/>
                    </a:ext>
                  </a:extLst>
                </a:tr>
              </a:tbl>
            </a:graphicData>
          </a:graphic>
        </p:graphicFrame>
        <p:graphicFrame>
          <p:nvGraphicFramePr>
            <p:cNvPr id="16" name="Content Placeholder 10">
              <a:extLst>
                <a:ext uri="{FF2B5EF4-FFF2-40B4-BE49-F238E27FC236}">
                  <a16:creationId xmlns:a16="http://schemas.microsoft.com/office/drawing/2014/main" id="{8E47B24D-0DB4-4D4D-B6E1-5625E93D9D66}"/>
                </a:ext>
              </a:extLst>
            </p:cNvPr>
            <p:cNvGraphicFramePr>
              <a:graphicFrameLocks/>
            </p:cNvGraphicFramePr>
            <p:nvPr>
              <p:extLst/>
            </p:nvPr>
          </p:nvGraphicFramePr>
          <p:xfrm>
            <a:off x="152400" y="4800600"/>
            <a:ext cx="6553198" cy="1600200"/>
          </p:xfrm>
          <a:graphic>
            <a:graphicData uri="http://schemas.openxmlformats.org/drawingml/2006/table">
              <a:tbl>
                <a:tblPr firstRow="1" bandRow="1">
                  <a:tableStyleId>{5C22544A-7EE6-4342-B048-85BDC9FD1C3A}</a:tableStyleId>
                </a:tblPr>
                <a:tblGrid>
                  <a:gridCol w="2184398">
                    <a:extLst>
                      <a:ext uri="{9D8B030D-6E8A-4147-A177-3AD203B41FA5}">
                        <a16:colId xmlns:a16="http://schemas.microsoft.com/office/drawing/2014/main" val="20000"/>
                      </a:ext>
                    </a:extLst>
                  </a:gridCol>
                  <a:gridCol w="2184400">
                    <a:extLst>
                      <a:ext uri="{9D8B030D-6E8A-4147-A177-3AD203B41FA5}">
                        <a16:colId xmlns:a16="http://schemas.microsoft.com/office/drawing/2014/main" val="20001"/>
                      </a:ext>
                    </a:extLst>
                  </a:gridCol>
                  <a:gridCol w="2184400">
                    <a:extLst>
                      <a:ext uri="{9D8B030D-6E8A-4147-A177-3AD203B41FA5}">
                        <a16:colId xmlns:a16="http://schemas.microsoft.com/office/drawing/2014/main" val="20002"/>
                      </a:ext>
                    </a:extLst>
                  </a:gridCol>
                </a:tblGrid>
                <a:tr h="544068">
                  <a:tc gridSpan="3">
                    <a:txBody>
                      <a:bodyPr/>
                      <a:lstStyle/>
                      <a:p>
                        <a:pPr algn="ctr"/>
                        <a:r>
                          <a:rPr lang="en-US" sz="2000" dirty="0"/>
                          <a:t>ADMINISTRATIVE</a:t>
                        </a:r>
                        <a:r>
                          <a:rPr lang="en-US" sz="2000" baseline="0" dirty="0"/>
                          <a:t> SUPPORT  </a:t>
                        </a:r>
                        <a:r>
                          <a:rPr lang="en-US" sz="2000" dirty="0"/>
                          <a:t>(NK)</a:t>
                        </a:r>
                      </a:p>
                    </a:txBody>
                    <a:tcPr anchor="ctr">
                      <a:solidFill>
                        <a:srgbClr val="0070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56132">
                  <a:tc>
                    <a:txBody>
                      <a:bodyPr/>
                      <a:lstStyle/>
                      <a:p>
                        <a:pPr algn="ctr"/>
                        <a:r>
                          <a:rPr lang="en-US" sz="2000" dirty="0"/>
                          <a:t>I</a:t>
                        </a:r>
                      </a:p>
                      <a:p>
                        <a:pPr algn="ctr"/>
                        <a:r>
                          <a:rPr lang="en-US" sz="2000" dirty="0"/>
                          <a:t>$18,785 – $33,629</a:t>
                        </a:r>
                      </a:p>
                      <a:p>
                        <a:pPr algn="ctr"/>
                        <a:r>
                          <a:rPr lang="en-US" sz="2000" dirty="0"/>
                          <a:t>(GS</a:t>
                        </a:r>
                        <a:r>
                          <a:rPr lang="en-US" sz="2000" baseline="0" dirty="0"/>
                          <a:t> 1- 4)</a:t>
                        </a:r>
                        <a:endParaRPr lang="en-US" sz="2000" dirty="0"/>
                      </a:p>
                    </a:txBody>
                    <a:tcPr anchor="ctr"/>
                  </a:tc>
                  <a:tc>
                    <a:txBody>
                      <a:bodyPr/>
                      <a:lstStyle/>
                      <a:p>
                        <a:pPr algn="ctr"/>
                        <a:r>
                          <a:rPr lang="en-US" sz="2000" dirty="0"/>
                          <a:t>II</a:t>
                        </a:r>
                      </a:p>
                      <a:p>
                        <a:pPr algn="ctr"/>
                        <a:r>
                          <a:rPr lang="en-US" sz="2000" dirty="0"/>
                          <a:t>$28,945 -</a:t>
                        </a:r>
                        <a:r>
                          <a:rPr lang="en-US" sz="2000" baseline="0" dirty="0"/>
                          <a:t> $46,609</a:t>
                        </a:r>
                        <a:endParaRPr lang="en-US" sz="2000" dirty="0"/>
                      </a:p>
                      <a:p>
                        <a:pPr algn="ctr"/>
                        <a:r>
                          <a:rPr lang="en-US" sz="2000" dirty="0"/>
                          <a:t>(GS</a:t>
                        </a:r>
                        <a:r>
                          <a:rPr lang="en-US" sz="2000" baseline="0" dirty="0"/>
                          <a:t> 5 – 7)</a:t>
                        </a:r>
                        <a:endParaRPr lang="en-US" sz="2000" dirty="0"/>
                      </a:p>
                    </a:txBody>
                    <a:tcPr anchor="ctr"/>
                  </a:tc>
                  <a:tc>
                    <a:txBody>
                      <a:bodyPr/>
                      <a:lstStyle/>
                      <a:p>
                        <a:pPr algn="ctr"/>
                        <a:r>
                          <a:rPr lang="en-US" sz="2000" dirty="0"/>
                          <a:t>III</a:t>
                        </a:r>
                      </a:p>
                      <a:p>
                        <a:pPr algn="ctr"/>
                        <a:r>
                          <a:rPr lang="en-US" sz="2000" dirty="0"/>
                          <a:t>$39,707 - $62,787</a:t>
                        </a:r>
                      </a:p>
                      <a:p>
                        <a:pPr algn="ctr"/>
                        <a:r>
                          <a:rPr lang="en-US" sz="2000" dirty="0"/>
                          <a:t>(GS</a:t>
                        </a:r>
                        <a:r>
                          <a:rPr lang="en-US" sz="2000" baseline="0" dirty="0"/>
                          <a:t> 8 – 10)</a:t>
                        </a:r>
                        <a:endParaRPr lang="en-US" sz="2000" dirty="0"/>
                      </a:p>
                    </a:txBody>
                    <a:tcPr anchor="ctr"/>
                  </a:tc>
                  <a:extLst>
                    <a:ext uri="{0D108BD9-81ED-4DB2-BD59-A6C34878D82A}">
                      <a16:rowId xmlns:a16="http://schemas.microsoft.com/office/drawing/2014/main" val="10001"/>
                    </a:ext>
                  </a:extLst>
                </a:tr>
              </a:tbl>
            </a:graphicData>
          </a:graphic>
        </p:graphicFrame>
      </p:grpSp>
      <p:sp>
        <p:nvSpPr>
          <p:cNvPr id="17" name="TextBox 16">
            <a:extLst>
              <a:ext uri="{FF2B5EF4-FFF2-40B4-BE49-F238E27FC236}">
                <a16:creationId xmlns:a16="http://schemas.microsoft.com/office/drawing/2014/main" id="{6861784D-8BFF-4618-AAE9-E82063B9EA50}"/>
              </a:ext>
            </a:extLst>
          </p:cNvPr>
          <p:cNvSpPr txBox="1">
            <a:spLocks noChangeArrowheads="1"/>
          </p:cNvSpPr>
          <p:nvPr/>
        </p:nvSpPr>
        <p:spPr bwMode="auto">
          <a:xfrm>
            <a:off x="6858000" y="5410199"/>
            <a:ext cx="2133600" cy="1077913"/>
          </a:xfrm>
          <a:prstGeom prst="rect">
            <a:avLst/>
          </a:prstGeom>
          <a:noFill/>
          <a:ln w="9525">
            <a:noFill/>
            <a:miter lim="800000"/>
            <a:headEnd/>
            <a:tailEnd/>
          </a:ln>
        </p:spPr>
        <p:txBody>
          <a:bodyPr>
            <a:spAutoFit/>
          </a:bodyPr>
          <a:lstStyle/>
          <a:p>
            <a:pPr algn="ctr"/>
            <a:r>
              <a:rPr lang="en-US" sz="1600" dirty="0"/>
              <a:t>2018 ACQDEMO BROADBAND BASE PAY TABLE</a:t>
            </a:r>
          </a:p>
          <a:p>
            <a:pPr algn="ctr"/>
            <a:r>
              <a:rPr lang="en-US" sz="1600" dirty="0">
                <a:solidFill>
                  <a:srgbClr val="0070C0"/>
                </a:solidFill>
              </a:rPr>
              <a:t>(w/o Locality Pay)</a:t>
            </a:r>
          </a:p>
        </p:txBody>
      </p:sp>
      <p:sp>
        <p:nvSpPr>
          <p:cNvPr id="18" name="Slide Number Placeholder 3">
            <a:extLst>
              <a:ext uri="{FF2B5EF4-FFF2-40B4-BE49-F238E27FC236}">
                <a16:creationId xmlns:a16="http://schemas.microsoft.com/office/drawing/2014/main" id="{26F1B5F8-3F49-454A-9DEB-0A8779DB45C1}"/>
              </a:ext>
            </a:extLst>
          </p:cNvPr>
          <p:cNvSpPr>
            <a:spLocks noGrp="1"/>
          </p:cNvSpPr>
          <p:nvPr>
            <p:ph type="sldNum" sz="quarter" idx="12"/>
          </p:nvPr>
        </p:nvSpPr>
        <p:spPr>
          <a:xfrm>
            <a:off x="6896100" y="6727622"/>
            <a:ext cx="2057400" cy="201265"/>
          </a:xfrm>
        </p:spPr>
        <p:txBody>
          <a:bodyPr/>
          <a:lstStyle/>
          <a:p>
            <a:fld id="{F85093EB-6271-4776-AD74-9AC7DBDF4235}" type="slidenum">
              <a:rPr lang="en-US" smtClean="0"/>
              <a:t>19</a:t>
            </a:fld>
            <a:endParaRPr lang="en-US" dirty="0"/>
          </a:p>
        </p:txBody>
      </p:sp>
    </p:spTree>
    <p:extLst>
      <p:ext uri="{BB962C8B-B14F-4D97-AF65-F5344CB8AC3E}">
        <p14:creationId xmlns:p14="http://schemas.microsoft.com/office/powerpoint/2010/main" val="3381594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5002"/>
            <a:ext cx="9144000" cy="678441"/>
          </a:xfrm>
        </p:spPr>
        <p:txBody>
          <a:bodyPr anchor="t">
            <a:normAutofit/>
          </a:bodyPr>
          <a:lstStyle/>
          <a:p>
            <a:r>
              <a:rPr lang="en-US" b="1" dirty="0">
                <a:ea typeface="Tahoma" panose="020B0604030504040204" pitchFamily="34" charset="0"/>
                <a:cs typeface="Tahoma" panose="020B0604030504040204" pitchFamily="34" charset="0"/>
              </a:rPr>
              <a:t>Introduction</a:t>
            </a:r>
          </a:p>
        </p:txBody>
      </p:sp>
      <p:sp>
        <p:nvSpPr>
          <p:cNvPr id="5" name="Content Placeholder 4"/>
          <p:cNvSpPr>
            <a:spLocks noGrp="1"/>
          </p:cNvSpPr>
          <p:nvPr>
            <p:ph idx="1"/>
          </p:nvPr>
        </p:nvSpPr>
        <p:spPr>
          <a:xfrm>
            <a:off x="628650" y="1186005"/>
            <a:ext cx="7886700" cy="5164430"/>
          </a:xfrm>
        </p:spPr>
        <p:txBody>
          <a:bodyPr>
            <a:normAutofit lnSpcReduction="10000"/>
          </a:bodyPr>
          <a:lstStyle/>
          <a:p>
            <a:pPr marL="223838" lvl="1" indent="-223838"/>
            <a:r>
              <a:rPr lang="en-US" sz="3000" dirty="0"/>
              <a:t>Administration, Expectations and Parking Lot</a:t>
            </a:r>
          </a:p>
          <a:p>
            <a:pPr marL="690563" lvl="2" indent="-233363"/>
            <a:r>
              <a:rPr lang="en-US" sz="2600" dirty="0"/>
              <a:t>Administration</a:t>
            </a:r>
          </a:p>
          <a:p>
            <a:pPr marL="1257300" lvl="3" indent="-342900"/>
            <a:r>
              <a:rPr lang="en-US" sz="2400" dirty="0"/>
              <a:t>Sign in </a:t>
            </a:r>
          </a:p>
          <a:p>
            <a:pPr marL="1257300" lvl="3" indent="-342900"/>
            <a:r>
              <a:rPr lang="en-US" sz="2400" dirty="0"/>
              <a:t>Course Timing</a:t>
            </a:r>
          </a:p>
          <a:p>
            <a:pPr marL="1257300" lvl="3" indent="-342900"/>
            <a:r>
              <a:rPr lang="en-US" sz="2400" dirty="0"/>
              <a:t>Introductions</a:t>
            </a:r>
          </a:p>
          <a:p>
            <a:pPr marL="1257300" lvl="3" indent="-342900"/>
            <a:r>
              <a:rPr lang="en-US" sz="2400" dirty="0"/>
              <a:t>Expectations </a:t>
            </a:r>
          </a:p>
          <a:p>
            <a:pPr marL="1257300" lvl="3" indent="-342900"/>
            <a:r>
              <a:rPr lang="en-US" sz="2400" dirty="0"/>
              <a:t>Parking Lot </a:t>
            </a:r>
          </a:p>
          <a:p>
            <a:r>
              <a:rPr lang="en-US" dirty="0"/>
              <a:t>Ground Rules &amp; Logistics</a:t>
            </a:r>
          </a:p>
          <a:p>
            <a:pPr lvl="1"/>
            <a:r>
              <a:rPr lang="en-US" sz="2600" dirty="0"/>
              <a:t>Rest Rooms</a:t>
            </a:r>
          </a:p>
          <a:p>
            <a:pPr lvl="1"/>
            <a:r>
              <a:rPr lang="en-US" sz="2600" dirty="0"/>
              <a:t>Breaks</a:t>
            </a:r>
          </a:p>
          <a:p>
            <a:pPr lvl="1"/>
            <a:r>
              <a:rPr lang="en-US" sz="2600" dirty="0"/>
              <a:t>Cell Phones / Other Electronic Devices</a:t>
            </a:r>
          </a:p>
          <a:p>
            <a:r>
              <a:rPr lang="en-US" dirty="0"/>
              <a:t>Questions and Parking Lot review</a:t>
            </a:r>
          </a:p>
          <a:p>
            <a:endParaRPr lang="en-US"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2</a:t>
            </a:fld>
            <a:endParaRPr lang="en-US" dirty="0"/>
          </a:p>
        </p:txBody>
      </p:sp>
    </p:spTree>
    <p:extLst>
      <p:ext uri="{BB962C8B-B14F-4D97-AF65-F5344CB8AC3E}">
        <p14:creationId xmlns:p14="http://schemas.microsoft.com/office/powerpoint/2010/main" val="34348686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C7D44F1-BF97-4AE9-A70F-4413C24E6450}"/>
              </a:ext>
            </a:extLst>
          </p:cNvPr>
          <p:cNvSpPr>
            <a:spLocks noGrp="1"/>
          </p:cNvSpPr>
          <p:nvPr>
            <p:ph type="title"/>
          </p:nvPr>
        </p:nvSpPr>
        <p:spPr>
          <a:xfrm>
            <a:off x="0" y="292389"/>
            <a:ext cx="9144000" cy="971259"/>
          </a:xfrm>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Compensation Strategy</a:t>
            </a:r>
            <a:endParaRPr lang="en-US" b="1" dirty="0">
              <a:ea typeface="Tahoma" panose="020B0604030504040204" pitchFamily="34" charset="0"/>
              <a:cs typeface="Tahoma" panose="020B0604030504040204" pitchFamily="34" charset="0"/>
            </a:endParaRPr>
          </a:p>
        </p:txBody>
      </p:sp>
      <p:cxnSp>
        <p:nvCxnSpPr>
          <p:cNvPr id="7" name="Straight Connector 6"/>
          <p:cNvCxnSpPr>
            <a:cxnSpLocks/>
          </p:cNvCxnSpPr>
          <p:nvPr/>
        </p:nvCxnSpPr>
        <p:spPr>
          <a:xfrm>
            <a:off x="4738006" y="1478933"/>
            <a:ext cx="37843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p:nvCxnSpPr>
        <p:spPr>
          <a:xfrm>
            <a:off x="4750038" y="1478933"/>
            <a:ext cx="0" cy="41738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750038" y="1497834"/>
            <a:ext cx="4012962" cy="4154984"/>
          </a:xfrm>
          <a:prstGeom prst="rect">
            <a:avLst/>
          </a:prstGeom>
          <a:noFill/>
        </p:spPr>
        <p:txBody>
          <a:bodyPr wrap="square" rtlCol="0">
            <a:spAutoFit/>
          </a:bodyPr>
          <a:lstStyle/>
          <a:p>
            <a:pPr marL="228600" indent="-228600">
              <a:buClr>
                <a:srgbClr val="FF0000"/>
              </a:buClr>
              <a:buFont typeface="Arial" panose="020B0604020202020204" pitchFamily="34" charset="0"/>
              <a:buChar char="•"/>
            </a:pPr>
            <a:r>
              <a:rPr lang="en-US" sz="2400" dirty="0">
                <a:solidFill>
                  <a:srgbClr val="FF0000"/>
                </a:solidFill>
              </a:rPr>
              <a:t>Responsibility for strategy development</a:t>
            </a:r>
          </a:p>
          <a:p>
            <a:pPr marL="228600" indent="-228600">
              <a:buClr>
                <a:srgbClr val="FF0000"/>
              </a:buClr>
              <a:buFont typeface="Arial" panose="020B0604020202020204" pitchFamily="34" charset="0"/>
              <a:buChar char="•"/>
            </a:pPr>
            <a:r>
              <a:rPr lang="en-US" sz="2400" dirty="0">
                <a:solidFill>
                  <a:srgbClr val="FF0000"/>
                </a:solidFill>
              </a:rPr>
              <a:t>Development timeline</a:t>
            </a:r>
          </a:p>
          <a:p>
            <a:pPr marL="228600" indent="-228600">
              <a:buClr>
                <a:srgbClr val="FF0000"/>
              </a:buClr>
              <a:buFont typeface="Arial" panose="020B0604020202020204" pitchFamily="34" charset="0"/>
              <a:buChar char="•"/>
            </a:pPr>
            <a:r>
              <a:rPr lang="en-US" sz="2400" dirty="0">
                <a:solidFill>
                  <a:srgbClr val="FF0000"/>
                </a:solidFill>
              </a:rPr>
              <a:t>What management tool(s) will you put in place to ensure </a:t>
            </a:r>
            <a:r>
              <a:rPr lang="en-US" sz="2400" dirty="0" err="1">
                <a:solidFill>
                  <a:srgbClr val="FF0000"/>
                </a:solidFill>
              </a:rPr>
              <a:t>AcqDemo’s</a:t>
            </a:r>
            <a:r>
              <a:rPr lang="en-US" sz="2400" dirty="0">
                <a:solidFill>
                  <a:srgbClr val="FF0000"/>
                </a:solidFill>
              </a:rPr>
              <a:t> compensation philosophy is sustained?</a:t>
            </a:r>
          </a:p>
          <a:p>
            <a:pPr marL="228600" indent="-228600">
              <a:buClr>
                <a:srgbClr val="FF0000"/>
              </a:buClr>
              <a:buFont typeface="Arial" panose="020B0604020202020204" pitchFamily="34" charset="0"/>
              <a:buChar char="•"/>
            </a:pPr>
            <a:r>
              <a:rPr lang="en-US" sz="2400" dirty="0">
                <a:solidFill>
                  <a:srgbClr val="FF0000"/>
                </a:solidFill>
              </a:rPr>
              <a:t>Responsibility for the formalization of a position management structure</a:t>
            </a:r>
          </a:p>
        </p:txBody>
      </p:sp>
      <p:grpSp>
        <p:nvGrpSpPr>
          <p:cNvPr id="17" name="Group 16">
            <a:extLst>
              <a:ext uri="{FF2B5EF4-FFF2-40B4-BE49-F238E27FC236}">
                <a16:creationId xmlns:a16="http://schemas.microsoft.com/office/drawing/2014/main" id="{32997FE7-7CF8-4A87-8CC1-C9093334E9E7}"/>
              </a:ext>
            </a:extLst>
          </p:cNvPr>
          <p:cNvGrpSpPr/>
          <p:nvPr/>
        </p:nvGrpSpPr>
        <p:grpSpPr>
          <a:xfrm>
            <a:off x="524538" y="1979613"/>
            <a:ext cx="3912691" cy="3362409"/>
            <a:chOff x="36096" y="1811170"/>
            <a:chExt cx="5143500" cy="4114800"/>
          </a:xfrm>
        </p:grpSpPr>
        <p:pic>
          <p:nvPicPr>
            <p:cNvPr id="5123" name="Picture 3" descr="F:\Photos\Public domain\qns.jpg"/>
            <p:cNvPicPr>
              <a:picLocks noChangeAspect="1" noChangeArrowheads="1"/>
            </p:cNvPicPr>
            <p:nvPr/>
          </p:nvPicPr>
          <p:blipFill>
            <a:blip r:embed="rId3" cstate="email"/>
            <a:srcRect/>
            <a:stretch>
              <a:fillRect/>
            </a:stretch>
          </p:blipFill>
          <p:spPr bwMode="auto">
            <a:xfrm>
              <a:off x="36096" y="1811170"/>
              <a:ext cx="5143500" cy="4114800"/>
            </a:xfrm>
            <a:prstGeom prst="rect">
              <a:avLst/>
            </a:prstGeom>
            <a:noFill/>
          </p:spPr>
        </p:pic>
        <p:sp>
          <p:nvSpPr>
            <p:cNvPr id="6" name="Freeform 36"/>
            <p:cNvSpPr>
              <a:spLocks noEditPoints="1"/>
            </p:cNvSpPr>
            <p:nvPr/>
          </p:nvSpPr>
          <p:spPr bwMode="auto">
            <a:xfrm>
              <a:off x="1102896" y="3563770"/>
              <a:ext cx="990600" cy="1422400"/>
            </a:xfrm>
            <a:custGeom>
              <a:avLst/>
              <a:gdLst/>
              <a:ahLst/>
              <a:cxnLst>
                <a:cxn ang="0">
                  <a:pos x="440" y="14"/>
                </a:cxn>
                <a:cxn ang="0">
                  <a:pos x="418" y="20"/>
                </a:cxn>
                <a:cxn ang="0">
                  <a:pos x="402" y="36"/>
                </a:cxn>
                <a:cxn ang="0">
                  <a:pos x="374" y="92"/>
                </a:cxn>
                <a:cxn ang="0">
                  <a:pos x="344" y="94"/>
                </a:cxn>
                <a:cxn ang="0">
                  <a:pos x="326" y="88"/>
                </a:cxn>
                <a:cxn ang="0">
                  <a:pos x="276" y="86"/>
                </a:cxn>
                <a:cxn ang="0">
                  <a:pos x="264" y="74"/>
                </a:cxn>
                <a:cxn ang="0">
                  <a:pos x="256" y="52"/>
                </a:cxn>
                <a:cxn ang="0">
                  <a:pos x="238" y="32"/>
                </a:cxn>
                <a:cxn ang="0">
                  <a:pos x="232" y="24"/>
                </a:cxn>
                <a:cxn ang="0">
                  <a:pos x="228" y="22"/>
                </a:cxn>
                <a:cxn ang="0">
                  <a:pos x="226" y="16"/>
                </a:cxn>
                <a:cxn ang="0">
                  <a:pos x="226" y="14"/>
                </a:cxn>
                <a:cxn ang="0">
                  <a:pos x="196" y="26"/>
                </a:cxn>
                <a:cxn ang="0">
                  <a:pos x="180" y="44"/>
                </a:cxn>
                <a:cxn ang="0">
                  <a:pos x="182" y="72"/>
                </a:cxn>
                <a:cxn ang="0">
                  <a:pos x="202" y="94"/>
                </a:cxn>
                <a:cxn ang="0">
                  <a:pos x="202" y="114"/>
                </a:cxn>
                <a:cxn ang="0">
                  <a:pos x="162" y="152"/>
                </a:cxn>
                <a:cxn ang="0">
                  <a:pos x="150" y="176"/>
                </a:cxn>
                <a:cxn ang="0">
                  <a:pos x="126" y="192"/>
                </a:cxn>
                <a:cxn ang="0">
                  <a:pos x="68" y="172"/>
                </a:cxn>
                <a:cxn ang="0">
                  <a:pos x="40" y="160"/>
                </a:cxn>
                <a:cxn ang="0">
                  <a:pos x="24" y="172"/>
                </a:cxn>
                <a:cxn ang="0">
                  <a:pos x="10" y="178"/>
                </a:cxn>
                <a:cxn ang="0">
                  <a:pos x="64" y="186"/>
                </a:cxn>
                <a:cxn ang="0">
                  <a:pos x="114" y="228"/>
                </a:cxn>
                <a:cxn ang="0">
                  <a:pos x="168" y="218"/>
                </a:cxn>
                <a:cxn ang="0">
                  <a:pos x="208" y="222"/>
                </a:cxn>
                <a:cxn ang="0">
                  <a:pos x="218" y="262"/>
                </a:cxn>
                <a:cxn ang="0">
                  <a:pos x="226" y="320"/>
                </a:cxn>
                <a:cxn ang="0">
                  <a:pos x="218" y="394"/>
                </a:cxn>
                <a:cxn ang="0">
                  <a:pos x="210" y="474"/>
                </a:cxn>
                <a:cxn ang="0">
                  <a:pos x="196" y="548"/>
                </a:cxn>
                <a:cxn ang="0">
                  <a:pos x="182" y="570"/>
                </a:cxn>
                <a:cxn ang="0">
                  <a:pos x="172" y="586"/>
                </a:cxn>
                <a:cxn ang="0">
                  <a:pos x="202" y="600"/>
                </a:cxn>
                <a:cxn ang="0">
                  <a:pos x="222" y="582"/>
                </a:cxn>
                <a:cxn ang="0">
                  <a:pos x="262" y="448"/>
                </a:cxn>
                <a:cxn ang="0">
                  <a:pos x="300" y="352"/>
                </a:cxn>
                <a:cxn ang="0">
                  <a:pos x="332" y="468"/>
                </a:cxn>
                <a:cxn ang="0">
                  <a:pos x="328" y="544"/>
                </a:cxn>
                <a:cxn ang="0">
                  <a:pos x="324" y="578"/>
                </a:cxn>
                <a:cxn ang="0">
                  <a:pos x="346" y="604"/>
                </a:cxn>
                <a:cxn ang="0">
                  <a:pos x="374" y="590"/>
                </a:cxn>
                <a:cxn ang="0">
                  <a:pos x="362" y="574"/>
                </a:cxn>
                <a:cxn ang="0">
                  <a:pos x="358" y="550"/>
                </a:cxn>
                <a:cxn ang="0">
                  <a:pos x="380" y="428"/>
                </a:cxn>
                <a:cxn ang="0">
                  <a:pos x="356" y="306"/>
                </a:cxn>
                <a:cxn ang="0">
                  <a:pos x="350" y="230"/>
                </a:cxn>
                <a:cxn ang="0">
                  <a:pos x="338" y="144"/>
                </a:cxn>
                <a:cxn ang="0">
                  <a:pos x="408" y="114"/>
                </a:cxn>
                <a:cxn ang="0">
                  <a:pos x="426" y="70"/>
                </a:cxn>
                <a:cxn ang="0">
                  <a:pos x="444" y="22"/>
                </a:cxn>
                <a:cxn ang="0">
                  <a:pos x="184" y="40"/>
                </a:cxn>
                <a:cxn ang="0">
                  <a:pos x="190" y="30"/>
                </a:cxn>
                <a:cxn ang="0">
                  <a:pos x="192" y="28"/>
                </a:cxn>
                <a:cxn ang="0">
                  <a:pos x="188" y="568"/>
                </a:cxn>
                <a:cxn ang="0">
                  <a:pos x="230" y="20"/>
                </a:cxn>
                <a:cxn ang="0">
                  <a:pos x="364" y="576"/>
                </a:cxn>
              </a:cxnLst>
              <a:rect l="0" t="0" r="r" b="b"/>
              <a:pathLst>
                <a:path w="462" h="608">
                  <a:moveTo>
                    <a:pt x="462" y="0"/>
                  </a:moveTo>
                  <a:lnTo>
                    <a:pt x="462" y="0"/>
                  </a:lnTo>
                  <a:lnTo>
                    <a:pt x="460" y="0"/>
                  </a:lnTo>
                  <a:lnTo>
                    <a:pt x="458" y="2"/>
                  </a:lnTo>
                  <a:lnTo>
                    <a:pt x="458" y="2"/>
                  </a:lnTo>
                  <a:lnTo>
                    <a:pt x="456" y="4"/>
                  </a:lnTo>
                  <a:lnTo>
                    <a:pt x="456" y="4"/>
                  </a:lnTo>
                  <a:lnTo>
                    <a:pt x="454" y="4"/>
                  </a:lnTo>
                  <a:lnTo>
                    <a:pt x="454" y="4"/>
                  </a:lnTo>
                  <a:lnTo>
                    <a:pt x="452" y="4"/>
                  </a:lnTo>
                  <a:lnTo>
                    <a:pt x="450" y="6"/>
                  </a:lnTo>
                  <a:lnTo>
                    <a:pt x="450" y="6"/>
                  </a:lnTo>
                  <a:lnTo>
                    <a:pt x="446" y="10"/>
                  </a:lnTo>
                  <a:lnTo>
                    <a:pt x="446" y="10"/>
                  </a:lnTo>
                  <a:lnTo>
                    <a:pt x="444" y="12"/>
                  </a:lnTo>
                  <a:lnTo>
                    <a:pt x="444" y="12"/>
                  </a:lnTo>
                  <a:lnTo>
                    <a:pt x="440" y="14"/>
                  </a:lnTo>
                  <a:lnTo>
                    <a:pt x="440" y="14"/>
                  </a:lnTo>
                  <a:lnTo>
                    <a:pt x="436" y="16"/>
                  </a:lnTo>
                  <a:lnTo>
                    <a:pt x="436" y="16"/>
                  </a:lnTo>
                  <a:lnTo>
                    <a:pt x="432" y="16"/>
                  </a:lnTo>
                  <a:lnTo>
                    <a:pt x="432" y="16"/>
                  </a:lnTo>
                  <a:lnTo>
                    <a:pt x="430" y="18"/>
                  </a:lnTo>
                  <a:lnTo>
                    <a:pt x="430" y="18"/>
                  </a:lnTo>
                  <a:lnTo>
                    <a:pt x="428" y="18"/>
                  </a:lnTo>
                  <a:lnTo>
                    <a:pt x="428" y="18"/>
                  </a:lnTo>
                  <a:lnTo>
                    <a:pt x="424" y="20"/>
                  </a:lnTo>
                  <a:lnTo>
                    <a:pt x="424" y="20"/>
                  </a:lnTo>
                  <a:lnTo>
                    <a:pt x="426" y="14"/>
                  </a:lnTo>
                  <a:lnTo>
                    <a:pt x="426" y="14"/>
                  </a:lnTo>
                  <a:lnTo>
                    <a:pt x="424" y="12"/>
                  </a:lnTo>
                  <a:lnTo>
                    <a:pt x="420" y="14"/>
                  </a:lnTo>
                  <a:lnTo>
                    <a:pt x="420" y="14"/>
                  </a:lnTo>
                  <a:lnTo>
                    <a:pt x="418" y="20"/>
                  </a:lnTo>
                  <a:lnTo>
                    <a:pt x="418" y="20"/>
                  </a:lnTo>
                  <a:lnTo>
                    <a:pt x="416" y="22"/>
                  </a:lnTo>
                  <a:lnTo>
                    <a:pt x="416" y="22"/>
                  </a:lnTo>
                  <a:lnTo>
                    <a:pt x="416" y="22"/>
                  </a:lnTo>
                  <a:lnTo>
                    <a:pt x="416" y="22"/>
                  </a:lnTo>
                  <a:lnTo>
                    <a:pt x="410" y="24"/>
                  </a:lnTo>
                  <a:lnTo>
                    <a:pt x="410" y="24"/>
                  </a:lnTo>
                  <a:lnTo>
                    <a:pt x="408" y="28"/>
                  </a:lnTo>
                  <a:lnTo>
                    <a:pt x="408" y="28"/>
                  </a:lnTo>
                  <a:lnTo>
                    <a:pt x="406" y="32"/>
                  </a:lnTo>
                  <a:lnTo>
                    <a:pt x="406" y="32"/>
                  </a:lnTo>
                  <a:lnTo>
                    <a:pt x="406" y="34"/>
                  </a:lnTo>
                  <a:lnTo>
                    <a:pt x="406" y="34"/>
                  </a:lnTo>
                  <a:lnTo>
                    <a:pt x="406" y="36"/>
                  </a:lnTo>
                  <a:lnTo>
                    <a:pt x="406" y="36"/>
                  </a:lnTo>
                  <a:lnTo>
                    <a:pt x="402" y="36"/>
                  </a:lnTo>
                  <a:lnTo>
                    <a:pt x="402" y="36"/>
                  </a:lnTo>
                  <a:lnTo>
                    <a:pt x="400" y="36"/>
                  </a:lnTo>
                  <a:lnTo>
                    <a:pt x="400" y="36"/>
                  </a:lnTo>
                  <a:lnTo>
                    <a:pt x="398" y="44"/>
                  </a:lnTo>
                  <a:lnTo>
                    <a:pt x="398" y="44"/>
                  </a:lnTo>
                  <a:lnTo>
                    <a:pt x="394" y="50"/>
                  </a:lnTo>
                  <a:lnTo>
                    <a:pt x="394" y="50"/>
                  </a:lnTo>
                  <a:lnTo>
                    <a:pt x="392" y="56"/>
                  </a:lnTo>
                  <a:lnTo>
                    <a:pt x="392" y="56"/>
                  </a:lnTo>
                  <a:lnTo>
                    <a:pt x="386" y="68"/>
                  </a:lnTo>
                  <a:lnTo>
                    <a:pt x="386" y="68"/>
                  </a:lnTo>
                  <a:lnTo>
                    <a:pt x="382" y="78"/>
                  </a:lnTo>
                  <a:lnTo>
                    <a:pt x="382" y="78"/>
                  </a:lnTo>
                  <a:lnTo>
                    <a:pt x="382" y="86"/>
                  </a:lnTo>
                  <a:lnTo>
                    <a:pt x="382" y="86"/>
                  </a:lnTo>
                  <a:lnTo>
                    <a:pt x="378" y="88"/>
                  </a:lnTo>
                  <a:lnTo>
                    <a:pt x="378" y="88"/>
                  </a:lnTo>
                  <a:lnTo>
                    <a:pt x="374" y="92"/>
                  </a:lnTo>
                  <a:lnTo>
                    <a:pt x="374" y="92"/>
                  </a:lnTo>
                  <a:lnTo>
                    <a:pt x="372" y="94"/>
                  </a:lnTo>
                  <a:lnTo>
                    <a:pt x="372" y="94"/>
                  </a:lnTo>
                  <a:lnTo>
                    <a:pt x="370" y="96"/>
                  </a:lnTo>
                  <a:lnTo>
                    <a:pt x="370" y="96"/>
                  </a:lnTo>
                  <a:lnTo>
                    <a:pt x="366" y="96"/>
                  </a:lnTo>
                  <a:lnTo>
                    <a:pt x="366" y="96"/>
                  </a:lnTo>
                  <a:lnTo>
                    <a:pt x="362" y="96"/>
                  </a:lnTo>
                  <a:lnTo>
                    <a:pt x="362" y="96"/>
                  </a:lnTo>
                  <a:lnTo>
                    <a:pt x="354" y="94"/>
                  </a:lnTo>
                  <a:lnTo>
                    <a:pt x="354" y="94"/>
                  </a:lnTo>
                  <a:lnTo>
                    <a:pt x="350" y="96"/>
                  </a:lnTo>
                  <a:lnTo>
                    <a:pt x="350" y="96"/>
                  </a:lnTo>
                  <a:lnTo>
                    <a:pt x="346" y="96"/>
                  </a:lnTo>
                  <a:lnTo>
                    <a:pt x="346" y="96"/>
                  </a:lnTo>
                  <a:lnTo>
                    <a:pt x="344" y="94"/>
                  </a:lnTo>
                  <a:lnTo>
                    <a:pt x="344" y="94"/>
                  </a:lnTo>
                  <a:lnTo>
                    <a:pt x="342" y="94"/>
                  </a:lnTo>
                  <a:lnTo>
                    <a:pt x="342" y="94"/>
                  </a:lnTo>
                  <a:lnTo>
                    <a:pt x="340" y="94"/>
                  </a:lnTo>
                  <a:lnTo>
                    <a:pt x="340" y="94"/>
                  </a:lnTo>
                  <a:lnTo>
                    <a:pt x="336" y="92"/>
                  </a:lnTo>
                  <a:lnTo>
                    <a:pt x="336" y="92"/>
                  </a:lnTo>
                  <a:lnTo>
                    <a:pt x="332" y="92"/>
                  </a:lnTo>
                  <a:lnTo>
                    <a:pt x="332" y="94"/>
                  </a:lnTo>
                  <a:lnTo>
                    <a:pt x="332" y="94"/>
                  </a:lnTo>
                  <a:lnTo>
                    <a:pt x="330" y="94"/>
                  </a:lnTo>
                  <a:lnTo>
                    <a:pt x="330" y="94"/>
                  </a:lnTo>
                  <a:lnTo>
                    <a:pt x="330" y="94"/>
                  </a:lnTo>
                  <a:lnTo>
                    <a:pt x="330" y="90"/>
                  </a:lnTo>
                  <a:lnTo>
                    <a:pt x="330" y="90"/>
                  </a:lnTo>
                  <a:lnTo>
                    <a:pt x="328" y="88"/>
                  </a:lnTo>
                  <a:lnTo>
                    <a:pt x="326" y="88"/>
                  </a:lnTo>
                  <a:lnTo>
                    <a:pt x="326" y="88"/>
                  </a:lnTo>
                  <a:lnTo>
                    <a:pt x="324" y="90"/>
                  </a:lnTo>
                  <a:lnTo>
                    <a:pt x="324" y="90"/>
                  </a:lnTo>
                  <a:lnTo>
                    <a:pt x="322" y="86"/>
                  </a:lnTo>
                  <a:lnTo>
                    <a:pt x="322" y="86"/>
                  </a:lnTo>
                  <a:lnTo>
                    <a:pt x="318" y="82"/>
                  </a:lnTo>
                  <a:lnTo>
                    <a:pt x="318" y="82"/>
                  </a:lnTo>
                  <a:lnTo>
                    <a:pt x="316" y="80"/>
                  </a:lnTo>
                  <a:lnTo>
                    <a:pt x="312" y="80"/>
                  </a:lnTo>
                  <a:lnTo>
                    <a:pt x="312" y="80"/>
                  </a:lnTo>
                  <a:lnTo>
                    <a:pt x="306" y="82"/>
                  </a:lnTo>
                  <a:lnTo>
                    <a:pt x="306" y="82"/>
                  </a:lnTo>
                  <a:lnTo>
                    <a:pt x="292" y="84"/>
                  </a:lnTo>
                  <a:lnTo>
                    <a:pt x="292" y="84"/>
                  </a:lnTo>
                  <a:lnTo>
                    <a:pt x="284" y="84"/>
                  </a:lnTo>
                  <a:lnTo>
                    <a:pt x="284" y="84"/>
                  </a:lnTo>
                  <a:lnTo>
                    <a:pt x="276" y="86"/>
                  </a:lnTo>
                  <a:lnTo>
                    <a:pt x="276" y="86"/>
                  </a:lnTo>
                  <a:lnTo>
                    <a:pt x="274" y="88"/>
                  </a:lnTo>
                  <a:lnTo>
                    <a:pt x="270" y="88"/>
                  </a:lnTo>
                  <a:lnTo>
                    <a:pt x="270" y="88"/>
                  </a:lnTo>
                  <a:lnTo>
                    <a:pt x="264" y="88"/>
                  </a:lnTo>
                  <a:lnTo>
                    <a:pt x="264" y="88"/>
                  </a:lnTo>
                  <a:lnTo>
                    <a:pt x="260" y="88"/>
                  </a:lnTo>
                  <a:lnTo>
                    <a:pt x="260" y="88"/>
                  </a:lnTo>
                  <a:lnTo>
                    <a:pt x="256" y="88"/>
                  </a:lnTo>
                  <a:lnTo>
                    <a:pt x="256" y="88"/>
                  </a:lnTo>
                  <a:lnTo>
                    <a:pt x="252" y="88"/>
                  </a:lnTo>
                  <a:lnTo>
                    <a:pt x="252" y="88"/>
                  </a:lnTo>
                  <a:lnTo>
                    <a:pt x="252" y="86"/>
                  </a:lnTo>
                  <a:lnTo>
                    <a:pt x="252" y="86"/>
                  </a:lnTo>
                  <a:lnTo>
                    <a:pt x="252" y="86"/>
                  </a:lnTo>
                  <a:lnTo>
                    <a:pt x="254" y="82"/>
                  </a:lnTo>
                  <a:lnTo>
                    <a:pt x="254" y="82"/>
                  </a:lnTo>
                  <a:lnTo>
                    <a:pt x="264" y="74"/>
                  </a:lnTo>
                  <a:lnTo>
                    <a:pt x="264" y="74"/>
                  </a:lnTo>
                  <a:lnTo>
                    <a:pt x="266" y="72"/>
                  </a:lnTo>
                  <a:lnTo>
                    <a:pt x="264" y="68"/>
                  </a:lnTo>
                  <a:lnTo>
                    <a:pt x="264" y="68"/>
                  </a:lnTo>
                  <a:lnTo>
                    <a:pt x="262" y="66"/>
                  </a:lnTo>
                  <a:lnTo>
                    <a:pt x="260" y="64"/>
                  </a:lnTo>
                  <a:lnTo>
                    <a:pt x="260" y="64"/>
                  </a:lnTo>
                  <a:lnTo>
                    <a:pt x="260" y="60"/>
                  </a:lnTo>
                  <a:lnTo>
                    <a:pt x="260" y="60"/>
                  </a:lnTo>
                  <a:lnTo>
                    <a:pt x="256" y="60"/>
                  </a:lnTo>
                  <a:lnTo>
                    <a:pt x="256" y="60"/>
                  </a:lnTo>
                  <a:lnTo>
                    <a:pt x="256" y="58"/>
                  </a:lnTo>
                  <a:lnTo>
                    <a:pt x="256" y="58"/>
                  </a:lnTo>
                  <a:lnTo>
                    <a:pt x="256" y="58"/>
                  </a:lnTo>
                  <a:lnTo>
                    <a:pt x="256" y="56"/>
                  </a:lnTo>
                  <a:lnTo>
                    <a:pt x="256" y="52"/>
                  </a:lnTo>
                  <a:lnTo>
                    <a:pt x="256" y="52"/>
                  </a:lnTo>
                  <a:lnTo>
                    <a:pt x="254" y="50"/>
                  </a:lnTo>
                  <a:lnTo>
                    <a:pt x="254" y="50"/>
                  </a:lnTo>
                  <a:lnTo>
                    <a:pt x="254" y="46"/>
                  </a:lnTo>
                  <a:lnTo>
                    <a:pt x="254" y="46"/>
                  </a:lnTo>
                  <a:lnTo>
                    <a:pt x="256" y="44"/>
                  </a:lnTo>
                  <a:lnTo>
                    <a:pt x="254" y="40"/>
                  </a:lnTo>
                  <a:lnTo>
                    <a:pt x="254" y="40"/>
                  </a:lnTo>
                  <a:lnTo>
                    <a:pt x="252" y="40"/>
                  </a:lnTo>
                  <a:lnTo>
                    <a:pt x="248" y="38"/>
                  </a:lnTo>
                  <a:lnTo>
                    <a:pt x="248" y="38"/>
                  </a:lnTo>
                  <a:lnTo>
                    <a:pt x="244" y="38"/>
                  </a:lnTo>
                  <a:lnTo>
                    <a:pt x="240" y="38"/>
                  </a:lnTo>
                  <a:lnTo>
                    <a:pt x="240" y="38"/>
                  </a:lnTo>
                  <a:lnTo>
                    <a:pt x="240" y="34"/>
                  </a:lnTo>
                  <a:lnTo>
                    <a:pt x="240" y="34"/>
                  </a:lnTo>
                  <a:lnTo>
                    <a:pt x="240" y="32"/>
                  </a:lnTo>
                  <a:lnTo>
                    <a:pt x="238" y="32"/>
                  </a:lnTo>
                  <a:lnTo>
                    <a:pt x="238" y="32"/>
                  </a:lnTo>
                  <a:lnTo>
                    <a:pt x="236" y="32"/>
                  </a:lnTo>
                  <a:lnTo>
                    <a:pt x="236" y="32"/>
                  </a:lnTo>
                  <a:lnTo>
                    <a:pt x="234" y="28"/>
                  </a:lnTo>
                  <a:lnTo>
                    <a:pt x="234" y="28"/>
                  </a:lnTo>
                  <a:lnTo>
                    <a:pt x="230" y="26"/>
                  </a:lnTo>
                  <a:lnTo>
                    <a:pt x="230" y="26"/>
                  </a:lnTo>
                  <a:lnTo>
                    <a:pt x="232" y="26"/>
                  </a:lnTo>
                  <a:lnTo>
                    <a:pt x="232" y="26"/>
                  </a:lnTo>
                  <a:lnTo>
                    <a:pt x="234" y="28"/>
                  </a:lnTo>
                  <a:lnTo>
                    <a:pt x="234" y="28"/>
                  </a:lnTo>
                  <a:lnTo>
                    <a:pt x="234" y="26"/>
                  </a:lnTo>
                  <a:lnTo>
                    <a:pt x="234" y="26"/>
                  </a:lnTo>
                  <a:lnTo>
                    <a:pt x="232" y="24"/>
                  </a:lnTo>
                  <a:lnTo>
                    <a:pt x="232" y="24"/>
                  </a:lnTo>
                  <a:lnTo>
                    <a:pt x="232" y="24"/>
                  </a:lnTo>
                  <a:lnTo>
                    <a:pt x="232" y="24"/>
                  </a:lnTo>
                  <a:lnTo>
                    <a:pt x="232" y="24"/>
                  </a:lnTo>
                  <a:lnTo>
                    <a:pt x="232" y="24"/>
                  </a:lnTo>
                  <a:lnTo>
                    <a:pt x="234" y="24"/>
                  </a:lnTo>
                  <a:lnTo>
                    <a:pt x="234" y="24"/>
                  </a:lnTo>
                  <a:lnTo>
                    <a:pt x="232" y="24"/>
                  </a:lnTo>
                  <a:lnTo>
                    <a:pt x="232" y="24"/>
                  </a:lnTo>
                  <a:lnTo>
                    <a:pt x="230" y="22"/>
                  </a:lnTo>
                  <a:lnTo>
                    <a:pt x="230" y="22"/>
                  </a:lnTo>
                  <a:lnTo>
                    <a:pt x="228" y="22"/>
                  </a:lnTo>
                  <a:lnTo>
                    <a:pt x="228" y="22"/>
                  </a:lnTo>
                  <a:lnTo>
                    <a:pt x="230" y="22"/>
                  </a:lnTo>
                  <a:lnTo>
                    <a:pt x="230" y="22"/>
                  </a:lnTo>
                  <a:lnTo>
                    <a:pt x="232" y="22"/>
                  </a:lnTo>
                  <a:lnTo>
                    <a:pt x="232" y="22"/>
                  </a:lnTo>
                  <a:lnTo>
                    <a:pt x="230" y="22"/>
                  </a:lnTo>
                  <a:lnTo>
                    <a:pt x="228" y="22"/>
                  </a:lnTo>
                  <a:lnTo>
                    <a:pt x="228" y="22"/>
                  </a:lnTo>
                  <a:lnTo>
                    <a:pt x="228" y="22"/>
                  </a:lnTo>
                  <a:lnTo>
                    <a:pt x="228" y="22"/>
                  </a:lnTo>
                  <a:lnTo>
                    <a:pt x="230" y="22"/>
                  </a:lnTo>
                  <a:lnTo>
                    <a:pt x="230" y="22"/>
                  </a:lnTo>
                  <a:lnTo>
                    <a:pt x="232" y="20"/>
                  </a:lnTo>
                  <a:lnTo>
                    <a:pt x="232" y="20"/>
                  </a:lnTo>
                  <a:lnTo>
                    <a:pt x="232" y="20"/>
                  </a:lnTo>
                  <a:lnTo>
                    <a:pt x="230" y="20"/>
                  </a:lnTo>
                  <a:lnTo>
                    <a:pt x="230" y="20"/>
                  </a:lnTo>
                  <a:lnTo>
                    <a:pt x="230" y="20"/>
                  </a:lnTo>
                  <a:lnTo>
                    <a:pt x="230" y="20"/>
                  </a:lnTo>
                  <a:lnTo>
                    <a:pt x="230" y="20"/>
                  </a:lnTo>
                  <a:lnTo>
                    <a:pt x="230" y="18"/>
                  </a:lnTo>
                  <a:lnTo>
                    <a:pt x="230" y="18"/>
                  </a:lnTo>
                  <a:lnTo>
                    <a:pt x="228" y="18"/>
                  </a:lnTo>
                  <a:lnTo>
                    <a:pt x="228" y="18"/>
                  </a:lnTo>
                  <a:lnTo>
                    <a:pt x="226" y="16"/>
                  </a:lnTo>
                  <a:lnTo>
                    <a:pt x="226" y="16"/>
                  </a:lnTo>
                  <a:lnTo>
                    <a:pt x="230" y="18"/>
                  </a:lnTo>
                  <a:lnTo>
                    <a:pt x="230" y="18"/>
                  </a:lnTo>
                  <a:lnTo>
                    <a:pt x="232" y="18"/>
                  </a:lnTo>
                  <a:lnTo>
                    <a:pt x="232" y="18"/>
                  </a:lnTo>
                  <a:lnTo>
                    <a:pt x="228" y="16"/>
                  </a:lnTo>
                  <a:lnTo>
                    <a:pt x="228" y="16"/>
                  </a:lnTo>
                  <a:lnTo>
                    <a:pt x="226" y="16"/>
                  </a:lnTo>
                  <a:lnTo>
                    <a:pt x="226" y="16"/>
                  </a:lnTo>
                  <a:lnTo>
                    <a:pt x="228" y="16"/>
                  </a:lnTo>
                  <a:lnTo>
                    <a:pt x="228" y="16"/>
                  </a:lnTo>
                  <a:lnTo>
                    <a:pt x="230" y="16"/>
                  </a:lnTo>
                  <a:lnTo>
                    <a:pt x="228" y="16"/>
                  </a:lnTo>
                  <a:lnTo>
                    <a:pt x="228" y="16"/>
                  </a:lnTo>
                  <a:lnTo>
                    <a:pt x="228" y="14"/>
                  </a:lnTo>
                  <a:lnTo>
                    <a:pt x="228" y="14"/>
                  </a:lnTo>
                  <a:lnTo>
                    <a:pt x="226" y="14"/>
                  </a:lnTo>
                  <a:lnTo>
                    <a:pt x="226" y="14"/>
                  </a:lnTo>
                  <a:lnTo>
                    <a:pt x="224" y="16"/>
                  </a:lnTo>
                  <a:lnTo>
                    <a:pt x="224" y="16"/>
                  </a:lnTo>
                  <a:lnTo>
                    <a:pt x="222" y="16"/>
                  </a:lnTo>
                  <a:lnTo>
                    <a:pt x="222" y="16"/>
                  </a:lnTo>
                  <a:lnTo>
                    <a:pt x="220" y="16"/>
                  </a:lnTo>
                  <a:lnTo>
                    <a:pt x="220" y="16"/>
                  </a:lnTo>
                  <a:lnTo>
                    <a:pt x="212" y="18"/>
                  </a:lnTo>
                  <a:lnTo>
                    <a:pt x="212" y="18"/>
                  </a:lnTo>
                  <a:lnTo>
                    <a:pt x="206" y="20"/>
                  </a:lnTo>
                  <a:lnTo>
                    <a:pt x="206" y="20"/>
                  </a:lnTo>
                  <a:lnTo>
                    <a:pt x="200" y="24"/>
                  </a:lnTo>
                  <a:lnTo>
                    <a:pt x="200" y="24"/>
                  </a:lnTo>
                  <a:lnTo>
                    <a:pt x="196" y="26"/>
                  </a:lnTo>
                  <a:lnTo>
                    <a:pt x="196" y="26"/>
                  </a:lnTo>
                  <a:lnTo>
                    <a:pt x="196" y="26"/>
                  </a:lnTo>
                  <a:lnTo>
                    <a:pt x="196" y="26"/>
                  </a:lnTo>
                  <a:lnTo>
                    <a:pt x="194" y="26"/>
                  </a:lnTo>
                  <a:lnTo>
                    <a:pt x="194" y="26"/>
                  </a:lnTo>
                  <a:lnTo>
                    <a:pt x="194" y="28"/>
                  </a:lnTo>
                  <a:lnTo>
                    <a:pt x="194" y="28"/>
                  </a:lnTo>
                  <a:lnTo>
                    <a:pt x="194" y="26"/>
                  </a:lnTo>
                  <a:lnTo>
                    <a:pt x="194" y="26"/>
                  </a:lnTo>
                  <a:lnTo>
                    <a:pt x="192" y="26"/>
                  </a:lnTo>
                  <a:lnTo>
                    <a:pt x="192" y="26"/>
                  </a:lnTo>
                  <a:lnTo>
                    <a:pt x="188" y="32"/>
                  </a:lnTo>
                  <a:lnTo>
                    <a:pt x="188" y="32"/>
                  </a:lnTo>
                  <a:lnTo>
                    <a:pt x="186" y="34"/>
                  </a:lnTo>
                  <a:lnTo>
                    <a:pt x="186" y="34"/>
                  </a:lnTo>
                  <a:lnTo>
                    <a:pt x="186" y="36"/>
                  </a:lnTo>
                  <a:lnTo>
                    <a:pt x="186" y="36"/>
                  </a:lnTo>
                  <a:lnTo>
                    <a:pt x="182" y="40"/>
                  </a:lnTo>
                  <a:lnTo>
                    <a:pt x="182" y="40"/>
                  </a:lnTo>
                  <a:lnTo>
                    <a:pt x="180" y="44"/>
                  </a:lnTo>
                  <a:lnTo>
                    <a:pt x="180" y="44"/>
                  </a:lnTo>
                  <a:lnTo>
                    <a:pt x="182" y="40"/>
                  </a:lnTo>
                  <a:lnTo>
                    <a:pt x="182" y="40"/>
                  </a:lnTo>
                  <a:lnTo>
                    <a:pt x="184" y="38"/>
                  </a:lnTo>
                  <a:lnTo>
                    <a:pt x="184" y="38"/>
                  </a:lnTo>
                  <a:lnTo>
                    <a:pt x="182" y="40"/>
                  </a:lnTo>
                  <a:lnTo>
                    <a:pt x="182" y="40"/>
                  </a:lnTo>
                  <a:lnTo>
                    <a:pt x="180" y="46"/>
                  </a:lnTo>
                  <a:lnTo>
                    <a:pt x="180" y="46"/>
                  </a:lnTo>
                  <a:lnTo>
                    <a:pt x="180" y="52"/>
                  </a:lnTo>
                  <a:lnTo>
                    <a:pt x="180" y="52"/>
                  </a:lnTo>
                  <a:lnTo>
                    <a:pt x="180" y="58"/>
                  </a:lnTo>
                  <a:lnTo>
                    <a:pt x="180" y="58"/>
                  </a:lnTo>
                  <a:lnTo>
                    <a:pt x="182" y="66"/>
                  </a:lnTo>
                  <a:lnTo>
                    <a:pt x="182" y="66"/>
                  </a:lnTo>
                  <a:lnTo>
                    <a:pt x="182" y="72"/>
                  </a:lnTo>
                  <a:lnTo>
                    <a:pt x="182" y="72"/>
                  </a:lnTo>
                  <a:lnTo>
                    <a:pt x="184" y="78"/>
                  </a:lnTo>
                  <a:lnTo>
                    <a:pt x="184" y="78"/>
                  </a:lnTo>
                  <a:lnTo>
                    <a:pt x="186" y="80"/>
                  </a:lnTo>
                  <a:lnTo>
                    <a:pt x="186" y="80"/>
                  </a:lnTo>
                  <a:lnTo>
                    <a:pt x="190" y="86"/>
                  </a:lnTo>
                  <a:lnTo>
                    <a:pt x="190" y="86"/>
                  </a:lnTo>
                  <a:lnTo>
                    <a:pt x="194" y="88"/>
                  </a:lnTo>
                  <a:lnTo>
                    <a:pt x="194" y="88"/>
                  </a:lnTo>
                  <a:lnTo>
                    <a:pt x="196" y="90"/>
                  </a:lnTo>
                  <a:lnTo>
                    <a:pt x="196" y="90"/>
                  </a:lnTo>
                  <a:lnTo>
                    <a:pt x="196" y="90"/>
                  </a:lnTo>
                  <a:lnTo>
                    <a:pt x="196" y="92"/>
                  </a:lnTo>
                  <a:lnTo>
                    <a:pt x="196" y="92"/>
                  </a:lnTo>
                  <a:lnTo>
                    <a:pt x="198" y="92"/>
                  </a:lnTo>
                  <a:lnTo>
                    <a:pt x="198" y="92"/>
                  </a:lnTo>
                  <a:lnTo>
                    <a:pt x="202" y="94"/>
                  </a:lnTo>
                  <a:lnTo>
                    <a:pt x="202" y="94"/>
                  </a:lnTo>
                  <a:lnTo>
                    <a:pt x="206" y="94"/>
                  </a:lnTo>
                  <a:lnTo>
                    <a:pt x="206" y="94"/>
                  </a:lnTo>
                  <a:lnTo>
                    <a:pt x="208" y="98"/>
                  </a:lnTo>
                  <a:lnTo>
                    <a:pt x="208" y="98"/>
                  </a:lnTo>
                  <a:lnTo>
                    <a:pt x="212" y="98"/>
                  </a:lnTo>
                  <a:lnTo>
                    <a:pt x="212" y="98"/>
                  </a:lnTo>
                  <a:lnTo>
                    <a:pt x="212" y="98"/>
                  </a:lnTo>
                  <a:lnTo>
                    <a:pt x="212" y="98"/>
                  </a:lnTo>
                  <a:lnTo>
                    <a:pt x="212" y="100"/>
                  </a:lnTo>
                  <a:lnTo>
                    <a:pt x="212" y="100"/>
                  </a:lnTo>
                  <a:lnTo>
                    <a:pt x="212" y="102"/>
                  </a:lnTo>
                  <a:lnTo>
                    <a:pt x="212" y="102"/>
                  </a:lnTo>
                  <a:lnTo>
                    <a:pt x="210" y="104"/>
                  </a:lnTo>
                  <a:lnTo>
                    <a:pt x="210" y="104"/>
                  </a:lnTo>
                  <a:lnTo>
                    <a:pt x="206" y="112"/>
                  </a:lnTo>
                  <a:lnTo>
                    <a:pt x="206" y="112"/>
                  </a:lnTo>
                  <a:lnTo>
                    <a:pt x="202" y="114"/>
                  </a:lnTo>
                  <a:lnTo>
                    <a:pt x="202" y="114"/>
                  </a:lnTo>
                  <a:lnTo>
                    <a:pt x="198" y="118"/>
                  </a:lnTo>
                  <a:lnTo>
                    <a:pt x="198" y="118"/>
                  </a:lnTo>
                  <a:lnTo>
                    <a:pt x="188" y="122"/>
                  </a:lnTo>
                  <a:lnTo>
                    <a:pt x="188" y="122"/>
                  </a:lnTo>
                  <a:lnTo>
                    <a:pt x="178" y="128"/>
                  </a:lnTo>
                  <a:lnTo>
                    <a:pt x="170" y="134"/>
                  </a:lnTo>
                  <a:lnTo>
                    <a:pt x="170" y="134"/>
                  </a:lnTo>
                  <a:lnTo>
                    <a:pt x="166" y="138"/>
                  </a:lnTo>
                  <a:lnTo>
                    <a:pt x="166" y="138"/>
                  </a:lnTo>
                  <a:lnTo>
                    <a:pt x="164" y="138"/>
                  </a:lnTo>
                  <a:lnTo>
                    <a:pt x="162" y="138"/>
                  </a:lnTo>
                  <a:lnTo>
                    <a:pt x="162" y="138"/>
                  </a:lnTo>
                  <a:lnTo>
                    <a:pt x="162" y="146"/>
                  </a:lnTo>
                  <a:lnTo>
                    <a:pt x="162" y="146"/>
                  </a:lnTo>
                  <a:lnTo>
                    <a:pt x="162" y="152"/>
                  </a:lnTo>
                  <a:lnTo>
                    <a:pt x="162" y="152"/>
                  </a:lnTo>
                  <a:lnTo>
                    <a:pt x="160" y="154"/>
                  </a:lnTo>
                  <a:lnTo>
                    <a:pt x="160" y="154"/>
                  </a:lnTo>
                  <a:lnTo>
                    <a:pt x="162" y="158"/>
                  </a:lnTo>
                  <a:lnTo>
                    <a:pt x="162" y="158"/>
                  </a:lnTo>
                  <a:lnTo>
                    <a:pt x="162" y="160"/>
                  </a:lnTo>
                  <a:lnTo>
                    <a:pt x="162" y="160"/>
                  </a:lnTo>
                  <a:lnTo>
                    <a:pt x="160" y="162"/>
                  </a:lnTo>
                  <a:lnTo>
                    <a:pt x="160" y="162"/>
                  </a:lnTo>
                  <a:lnTo>
                    <a:pt x="158" y="164"/>
                  </a:lnTo>
                  <a:lnTo>
                    <a:pt x="158" y="164"/>
                  </a:lnTo>
                  <a:lnTo>
                    <a:pt x="158" y="166"/>
                  </a:lnTo>
                  <a:lnTo>
                    <a:pt x="158" y="166"/>
                  </a:lnTo>
                  <a:lnTo>
                    <a:pt x="154" y="168"/>
                  </a:lnTo>
                  <a:lnTo>
                    <a:pt x="154" y="168"/>
                  </a:lnTo>
                  <a:lnTo>
                    <a:pt x="152" y="172"/>
                  </a:lnTo>
                  <a:lnTo>
                    <a:pt x="152" y="172"/>
                  </a:lnTo>
                  <a:lnTo>
                    <a:pt x="150" y="176"/>
                  </a:lnTo>
                  <a:lnTo>
                    <a:pt x="150" y="176"/>
                  </a:lnTo>
                  <a:lnTo>
                    <a:pt x="146" y="178"/>
                  </a:lnTo>
                  <a:lnTo>
                    <a:pt x="146" y="178"/>
                  </a:lnTo>
                  <a:lnTo>
                    <a:pt x="142" y="182"/>
                  </a:lnTo>
                  <a:lnTo>
                    <a:pt x="142" y="182"/>
                  </a:lnTo>
                  <a:lnTo>
                    <a:pt x="142" y="184"/>
                  </a:lnTo>
                  <a:lnTo>
                    <a:pt x="142" y="184"/>
                  </a:lnTo>
                  <a:lnTo>
                    <a:pt x="138" y="186"/>
                  </a:lnTo>
                  <a:lnTo>
                    <a:pt x="138" y="186"/>
                  </a:lnTo>
                  <a:lnTo>
                    <a:pt x="134" y="190"/>
                  </a:lnTo>
                  <a:lnTo>
                    <a:pt x="134" y="190"/>
                  </a:lnTo>
                  <a:lnTo>
                    <a:pt x="132" y="190"/>
                  </a:lnTo>
                  <a:lnTo>
                    <a:pt x="132" y="190"/>
                  </a:lnTo>
                  <a:lnTo>
                    <a:pt x="128" y="192"/>
                  </a:lnTo>
                  <a:lnTo>
                    <a:pt x="128" y="192"/>
                  </a:lnTo>
                  <a:lnTo>
                    <a:pt x="126" y="192"/>
                  </a:lnTo>
                  <a:lnTo>
                    <a:pt x="126" y="192"/>
                  </a:lnTo>
                  <a:lnTo>
                    <a:pt x="120" y="190"/>
                  </a:lnTo>
                  <a:lnTo>
                    <a:pt x="120" y="190"/>
                  </a:lnTo>
                  <a:lnTo>
                    <a:pt x="112" y="188"/>
                  </a:lnTo>
                  <a:lnTo>
                    <a:pt x="112" y="188"/>
                  </a:lnTo>
                  <a:lnTo>
                    <a:pt x="110" y="186"/>
                  </a:lnTo>
                  <a:lnTo>
                    <a:pt x="110" y="186"/>
                  </a:lnTo>
                  <a:lnTo>
                    <a:pt x="102" y="184"/>
                  </a:lnTo>
                  <a:lnTo>
                    <a:pt x="102" y="184"/>
                  </a:lnTo>
                  <a:lnTo>
                    <a:pt x="96" y="182"/>
                  </a:lnTo>
                  <a:lnTo>
                    <a:pt x="96" y="182"/>
                  </a:lnTo>
                  <a:lnTo>
                    <a:pt x="84" y="176"/>
                  </a:lnTo>
                  <a:lnTo>
                    <a:pt x="84" y="176"/>
                  </a:lnTo>
                  <a:lnTo>
                    <a:pt x="74" y="174"/>
                  </a:lnTo>
                  <a:lnTo>
                    <a:pt x="74" y="174"/>
                  </a:lnTo>
                  <a:lnTo>
                    <a:pt x="70" y="172"/>
                  </a:lnTo>
                  <a:lnTo>
                    <a:pt x="70" y="172"/>
                  </a:lnTo>
                  <a:lnTo>
                    <a:pt x="68" y="172"/>
                  </a:lnTo>
                  <a:lnTo>
                    <a:pt x="68" y="172"/>
                  </a:lnTo>
                  <a:lnTo>
                    <a:pt x="64" y="170"/>
                  </a:lnTo>
                  <a:lnTo>
                    <a:pt x="64" y="170"/>
                  </a:lnTo>
                  <a:lnTo>
                    <a:pt x="62" y="168"/>
                  </a:lnTo>
                  <a:lnTo>
                    <a:pt x="62" y="168"/>
                  </a:lnTo>
                  <a:lnTo>
                    <a:pt x="60" y="164"/>
                  </a:lnTo>
                  <a:lnTo>
                    <a:pt x="56" y="164"/>
                  </a:lnTo>
                  <a:lnTo>
                    <a:pt x="56" y="164"/>
                  </a:lnTo>
                  <a:lnTo>
                    <a:pt x="52" y="164"/>
                  </a:lnTo>
                  <a:lnTo>
                    <a:pt x="52" y="164"/>
                  </a:lnTo>
                  <a:lnTo>
                    <a:pt x="50" y="164"/>
                  </a:lnTo>
                  <a:lnTo>
                    <a:pt x="50" y="164"/>
                  </a:lnTo>
                  <a:lnTo>
                    <a:pt x="46" y="162"/>
                  </a:lnTo>
                  <a:lnTo>
                    <a:pt x="46" y="162"/>
                  </a:lnTo>
                  <a:lnTo>
                    <a:pt x="42" y="160"/>
                  </a:lnTo>
                  <a:lnTo>
                    <a:pt x="40" y="160"/>
                  </a:lnTo>
                  <a:lnTo>
                    <a:pt x="40" y="160"/>
                  </a:lnTo>
                  <a:lnTo>
                    <a:pt x="40" y="160"/>
                  </a:lnTo>
                  <a:lnTo>
                    <a:pt x="38" y="164"/>
                  </a:lnTo>
                  <a:lnTo>
                    <a:pt x="40" y="166"/>
                  </a:lnTo>
                  <a:lnTo>
                    <a:pt x="40" y="166"/>
                  </a:lnTo>
                  <a:lnTo>
                    <a:pt x="42" y="166"/>
                  </a:lnTo>
                  <a:lnTo>
                    <a:pt x="42" y="168"/>
                  </a:lnTo>
                  <a:lnTo>
                    <a:pt x="42" y="168"/>
                  </a:lnTo>
                  <a:lnTo>
                    <a:pt x="40" y="170"/>
                  </a:lnTo>
                  <a:lnTo>
                    <a:pt x="40" y="170"/>
                  </a:lnTo>
                  <a:lnTo>
                    <a:pt x="36" y="170"/>
                  </a:lnTo>
                  <a:lnTo>
                    <a:pt x="36" y="170"/>
                  </a:lnTo>
                  <a:lnTo>
                    <a:pt x="32" y="172"/>
                  </a:lnTo>
                  <a:lnTo>
                    <a:pt x="32" y="172"/>
                  </a:lnTo>
                  <a:lnTo>
                    <a:pt x="28" y="172"/>
                  </a:lnTo>
                  <a:lnTo>
                    <a:pt x="28" y="172"/>
                  </a:lnTo>
                  <a:lnTo>
                    <a:pt x="24" y="172"/>
                  </a:lnTo>
                  <a:lnTo>
                    <a:pt x="24" y="172"/>
                  </a:lnTo>
                  <a:lnTo>
                    <a:pt x="20" y="172"/>
                  </a:lnTo>
                  <a:lnTo>
                    <a:pt x="20" y="172"/>
                  </a:lnTo>
                  <a:lnTo>
                    <a:pt x="14" y="172"/>
                  </a:lnTo>
                  <a:lnTo>
                    <a:pt x="14" y="172"/>
                  </a:lnTo>
                  <a:lnTo>
                    <a:pt x="10" y="172"/>
                  </a:lnTo>
                  <a:lnTo>
                    <a:pt x="10" y="172"/>
                  </a:lnTo>
                  <a:lnTo>
                    <a:pt x="8" y="172"/>
                  </a:lnTo>
                  <a:lnTo>
                    <a:pt x="8" y="172"/>
                  </a:lnTo>
                  <a:lnTo>
                    <a:pt x="4" y="170"/>
                  </a:lnTo>
                  <a:lnTo>
                    <a:pt x="4" y="170"/>
                  </a:lnTo>
                  <a:lnTo>
                    <a:pt x="2" y="172"/>
                  </a:lnTo>
                  <a:lnTo>
                    <a:pt x="2" y="172"/>
                  </a:lnTo>
                  <a:lnTo>
                    <a:pt x="0" y="174"/>
                  </a:lnTo>
                  <a:lnTo>
                    <a:pt x="0" y="174"/>
                  </a:lnTo>
                  <a:lnTo>
                    <a:pt x="2" y="174"/>
                  </a:lnTo>
                  <a:lnTo>
                    <a:pt x="2" y="174"/>
                  </a:lnTo>
                  <a:lnTo>
                    <a:pt x="10" y="178"/>
                  </a:lnTo>
                  <a:lnTo>
                    <a:pt x="10" y="178"/>
                  </a:lnTo>
                  <a:lnTo>
                    <a:pt x="16" y="182"/>
                  </a:lnTo>
                  <a:lnTo>
                    <a:pt x="16" y="182"/>
                  </a:lnTo>
                  <a:lnTo>
                    <a:pt x="22" y="182"/>
                  </a:lnTo>
                  <a:lnTo>
                    <a:pt x="22" y="182"/>
                  </a:lnTo>
                  <a:lnTo>
                    <a:pt x="30" y="182"/>
                  </a:lnTo>
                  <a:lnTo>
                    <a:pt x="30" y="182"/>
                  </a:lnTo>
                  <a:lnTo>
                    <a:pt x="36" y="182"/>
                  </a:lnTo>
                  <a:lnTo>
                    <a:pt x="36" y="182"/>
                  </a:lnTo>
                  <a:lnTo>
                    <a:pt x="44" y="182"/>
                  </a:lnTo>
                  <a:lnTo>
                    <a:pt x="44" y="182"/>
                  </a:lnTo>
                  <a:lnTo>
                    <a:pt x="56" y="182"/>
                  </a:lnTo>
                  <a:lnTo>
                    <a:pt x="56" y="182"/>
                  </a:lnTo>
                  <a:lnTo>
                    <a:pt x="60" y="184"/>
                  </a:lnTo>
                  <a:lnTo>
                    <a:pt x="60" y="184"/>
                  </a:lnTo>
                  <a:lnTo>
                    <a:pt x="62" y="184"/>
                  </a:lnTo>
                  <a:lnTo>
                    <a:pt x="64" y="186"/>
                  </a:lnTo>
                  <a:lnTo>
                    <a:pt x="64" y="186"/>
                  </a:lnTo>
                  <a:lnTo>
                    <a:pt x="58" y="200"/>
                  </a:lnTo>
                  <a:lnTo>
                    <a:pt x="58" y="200"/>
                  </a:lnTo>
                  <a:lnTo>
                    <a:pt x="56" y="206"/>
                  </a:lnTo>
                  <a:lnTo>
                    <a:pt x="56" y="206"/>
                  </a:lnTo>
                  <a:lnTo>
                    <a:pt x="74" y="214"/>
                  </a:lnTo>
                  <a:lnTo>
                    <a:pt x="74" y="214"/>
                  </a:lnTo>
                  <a:lnTo>
                    <a:pt x="82" y="218"/>
                  </a:lnTo>
                  <a:lnTo>
                    <a:pt x="82" y="218"/>
                  </a:lnTo>
                  <a:lnTo>
                    <a:pt x="88" y="220"/>
                  </a:lnTo>
                  <a:lnTo>
                    <a:pt x="88" y="220"/>
                  </a:lnTo>
                  <a:lnTo>
                    <a:pt x="98" y="222"/>
                  </a:lnTo>
                  <a:lnTo>
                    <a:pt x="98" y="222"/>
                  </a:lnTo>
                  <a:lnTo>
                    <a:pt x="108" y="226"/>
                  </a:lnTo>
                  <a:lnTo>
                    <a:pt x="108" y="226"/>
                  </a:lnTo>
                  <a:lnTo>
                    <a:pt x="114" y="228"/>
                  </a:lnTo>
                  <a:lnTo>
                    <a:pt x="114" y="228"/>
                  </a:lnTo>
                  <a:lnTo>
                    <a:pt x="124" y="232"/>
                  </a:lnTo>
                  <a:lnTo>
                    <a:pt x="124" y="232"/>
                  </a:lnTo>
                  <a:lnTo>
                    <a:pt x="130" y="232"/>
                  </a:lnTo>
                  <a:lnTo>
                    <a:pt x="130" y="232"/>
                  </a:lnTo>
                  <a:lnTo>
                    <a:pt x="132" y="232"/>
                  </a:lnTo>
                  <a:lnTo>
                    <a:pt x="136" y="232"/>
                  </a:lnTo>
                  <a:lnTo>
                    <a:pt x="136" y="232"/>
                  </a:lnTo>
                  <a:lnTo>
                    <a:pt x="138" y="230"/>
                  </a:lnTo>
                  <a:lnTo>
                    <a:pt x="138" y="230"/>
                  </a:lnTo>
                  <a:lnTo>
                    <a:pt x="142" y="230"/>
                  </a:lnTo>
                  <a:lnTo>
                    <a:pt x="146" y="230"/>
                  </a:lnTo>
                  <a:lnTo>
                    <a:pt x="146" y="230"/>
                  </a:lnTo>
                  <a:lnTo>
                    <a:pt x="150" y="224"/>
                  </a:lnTo>
                  <a:lnTo>
                    <a:pt x="150" y="224"/>
                  </a:lnTo>
                  <a:lnTo>
                    <a:pt x="160" y="222"/>
                  </a:lnTo>
                  <a:lnTo>
                    <a:pt x="160" y="222"/>
                  </a:lnTo>
                  <a:lnTo>
                    <a:pt x="168" y="218"/>
                  </a:lnTo>
                  <a:lnTo>
                    <a:pt x="168" y="218"/>
                  </a:lnTo>
                  <a:lnTo>
                    <a:pt x="172" y="216"/>
                  </a:lnTo>
                  <a:lnTo>
                    <a:pt x="172" y="216"/>
                  </a:lnTo>
                  <a:lnTo>
                    <a:pt x="180" y="210"/>
                  </a:lnTo>
                  <a:lnTo>
                    <a:pt x="180" y="210"/>
                  </a:lnTo>
                  <a:lnTo>
                    <a:pt x="190" y="202"/>
                  </a:lnTo>
                  <a:lnTo>
                    <a:pt x="190" y="202"/>
                  </a:lnTo>
                  <a:lnTo>
                    <a:pt x="190" y="200"/>
                  </a:lnTo>
                  <a:lnTo>
                    <a:pt x="192" y="200"/>
                  </a:lnTo>
                  <a:lnTo>
                    <a:pt x="192" y="200"/>
                  </a:lnTo>
                  <a:lnTo>
                    <a:pt x="196" y="204"/>
                  </a:lnTo>
                  <a:lnTo>
                    <a:pt x="196" y="204"/>
                  </a:lnTo>
                  <a:lnTo>
                    <a:pt x="204" y="212"/>
                  </a:lnTo>
                  <a:lnTo>
                    <a:pt x="204" y="212"/>
                  </a:lnTo>
                  <a:lnTo>
                    <a:pt x="206" y="216"/>
                  </a:lnTo>
                  <a:lnTo>
                    <a:pt x="206" y="216"/>
                  </a:lnTo>
                  <a:lnTo>
                    <a:pt x="208" y="222"/>
                  </a:lnTo>
                  <a:lnTo>
                    <a:pt x="208" y="222"/>
                  </a:lnTo>
                  <a:lnTo>
                    <a:pt x="212" y="230"/>
                  </a:lnTo>
                  <a:lnTo>
                    <a:pt x="212" y="230"/>
                  </a:lnTo>
                  <a:lnTo>
                    <a:pt x="212" y="236"/>
                  </a:lnTo>
                  <a:lnTo>
                    <a:pt x="212" y="236"/>
                  </a:lnTo>
                  <a:lnTo>
                    <a:pt x="214" y="238"/>
                  </a:lnTo>
                  <a:lnTo>
                    <a:pt x="214" y="240"/>
                  </a:lnTo>
                  <a:lnTo>
                    <a:pt x="214" y="240"/>
                  </a:lnTo>
                  <a:lnTo>
                    <a:pt x="218" y="244"/>
                  </a:lnTo>
                  <a:lnTo>
                    <a:pt x="218" y="244"/>
                  </a:lnTo>
                  <a:lnTo>
                    <a:pt x="216" y="248"/>
                  </a:lnTo>
                  <a:lnTo>
                    <a:pt x="216" y="248"/>
                  </a:lnTo>
                  <a:lnTo>
                    <a:pt x="216" y="258"/>
                  </a:lnTo>
                  <a:lnTo>
                    <a:pt x="216" y="258"/>
                  </a:lnTo>
                  <a:lnTo>
                    <a:pt x="218" y="260"/>
                  </a:lnTo>
                  <a:lnTo>
                    <a:pt x="218" y="260"/>
                  </a:lnTo>
                  <a:lnTo>
                    <a:pt x="218" y="262"/>
                  </a:lnTo>
                  <a:lnTo>
                    <a:pt x="218" y="262"/>
                  </a:lnTo>
                  <a:lnTo>
                    <a:pt x="220" y="268"/>
                  </a:lnTo>
                  <a:lnTo>
                    <a:pt x="220" y="268"/>
                  </a:lnTo>
                  <a:lnTo>
                    <a:pt x="222" y="274"/>
                  </a:lnTo>
                  <a:lnTo>
                    <a:pt x="224" y="280"/>
                  </a:lnTo>
                  <a:lnTo>
                    <a:pt x="224" y="280"/>
                  </a:lnTo>
                  <a:lnTo>
                    <a:pt x="224" y="290"/>
                  </a:lnTo>
                  <a:lnTo>
                    <a:pt x="224" y="290"/>
                  </a:lnTo>
                  <a:lnTo>
                    <a:pt x="224" y="296"/>
                  </a:lnTo>
                  <a:lnTo>
                    <a:pt x="224" y="296"/>
                  </a:lnTo>
                  <a:lnTo>
                    <a:pt x="226" y="302"/>
                  </a:lnTo>
                  <a:lnTo>
                    <a:pt x="226" y="302"/>
                  </a:lnTo>
                  <a:lnTo>
                    <a:pt x="224" y="306"/>
                  </a:lnTo>
                  <a:lnTo>
                    <a:pt x="224" y="306"/>
                  </a:lnTo>
                  <a:lnTo>
                    <a:pt x="226" y="312"/>
                  </a:lnTo>
                  <a:lnTo>
                    <a:pt x="226" y="312"/>
                  </a:lnTo>
                  <a:lnTo>
                    <a:pt x="226" y="320"/>
                  </a:lnTo>
                  <a:lnTo>
                    <a:pt x="226" y="320"/>
                  </a:lnTo>
                  <a:lnTo>
                    <a:pt x="226" y="324"/>
                  </a:lnTo>
                  <a:lnTo>
                    <a:pt x="226" y="324"/>
                  </a:lnTo>
                  <a:lnTo>
                    <a:pt x="226" y="332"/>
                  </a:lnTo>
                  <a:lnTo>
                    <a:pt x="226" y="332"/>
                  </a:lnTo>
                  <a:lnTo>
                    <a:pt x="224" y="338"/>
                  </a:lnTo>
                  <a:lnTo>
                    <a:pt x="224" y="338"/>
                  </a:lnTo>
                  <a:lnTo>
                    <a:pt x="224" y="350"/>
                  </a:lnTo>
                  <a:lnTo>
                    <a:pt x="224" y="350"/>
                  </a:lnTo>
                  <a:lnTo>
                    <a:pt x="224" y="360"/>
                  </a:lnTo>
                  <a:lnTo>
                    <a:pt x="224" y="360"/>
                  </a:lnTo>
                  <a:lnTo>
                    <a:pt x="224" y="370"/>
                  </a:lnTo>
                  <a:lnTo>
                    <a:pt x="224" y="370"/>
                  </a:lnTo>
                  <a:lnTo>
                    <a:pt x="222" y="378"/>
                  </a:lnTo>
                  <a:lnTo>
                    <a:pt x="222" y="378"/>
                  </a:lnTo>
                  <a:lnTo>
                    <a:pt x="218" y="386"/>
                  </a:lnTo>
                  <a:lnTo>
                    <a:pt x="218" y="394"/>
                  </a:lnTo>
                  <a:lnTo>
                    <a:pt x="218" y="394"/>
                  </a:lnTo>
                  <a:lnTo>
                    <a:pt x="216" y="408"/>
                  </a:lnTo>
                  <a:lnTo>
                    <a:pt x="216" y="408"/>
                  </a:lnTo>
                  <a:lnTo>
                    <a:pt x="216" y="420"/>
                  </a:lnTo>
                  <a:lnTo>
                    <a:pt x="216" y="420"/>
                  </a:lnTo>
                  <a:lnTo>
                    <a:pt x="218" y="424"/>
                  </a:lnTo>
                  <a:lnTo>
                    <a:pt x="218" y="424"/>
                  </a:lnTo>
                  <a:lnTo>
                    <a:pt x="220" y="426"/>
                  </a:lnTo>
                  <a:lnTo>
                    <a:pt x="218" y="428"/>
                  </a:lnTo>
                  <a:lnTo>
                    <a:pt x="218" y="428"/>
                  </a:lnTo>
                  <a:lnTo>
                    <a:pt x="214" y="448"/>
                  </a:lnTo>
                  <a:lnTo>
                    <a:pt x="214" y="448"/>
                  </a:lnTo>
                  <a:lnTo>
                    <a:pt x="212" y="452"/>
                  </a:lnTo>
                  <a:lnTo>
                    <a:pt x="210" y="460"/>
                  </a:lnTo>
                  <a:lnTo>
                    <a:pt x="210" y="460"/>
                  </a:lnTo>
                  <a:lnTo>
                    <a:pt x="210" y="474"/>
                  </a:lnTo>
                  <a:lnTo>
                    <a:pt x="210" y="474"/>
                  </a:lnTo>
                  <a:lnTo>
                    <a:pt x="208" y="486"/>
                  </a:lnTo>
                  <a:lnTo>
                    <a:pt x="208" y="486"/>
                  </a:lnTo>
                  <a:lnTo>
                    <a:pt x="208" y="502"/>
                  </a:lnTo>
                  <a:lnTo>
                    <a:pt x="208" y="502"/>
                  </a:lnTo>
                  <a:lnTo>
                    <a:pt x="206" y="514"/>
                  </a:lnTo>
                  <a:lnTo>
                    <a:pt x="206" y="514"/>
                  </a:lnTo>
                  <a:lnTo>
                    <a:pt x="204" y="522"/>
                  </a:lnTo>
                  <a:lnTo>
                    <a:pt x="204" y="522"/>
                  </a:lnTo>
                  <a:lnTo>
                    <a:pt x="204" y="530"/>
                  </a:lnTo>
                  <a:lnTo>
                    <a:pt x="204" y="530"/>
                  </a:lnTo>
                  <a:lnTo>
                    <a:pt x="200" y="534"/>
                  </a:lnTo>
                  <a:lnTo>
                    <a:pt x="200" y="534"/>
                  </a:lnTo>
                  <a:lnTo>
                    <a:pt x="196" y="542"/>
                  </a:lnTo>
                  <a:lnTo>
                    <a:pt x="196" y="542"/>
                  </a:lnTo>
                  <a:lnTo>
                    <a:pt x="194" y="546"/>
                  </a:lnTo>
                  <a:lnTo>
                    <a:pt x="194" y="546"/>
                  </a:lnTo>
                  <a:lnTo>
                    <a:pt x="196" y="548"/>
                  </a:lnTo>
                  <a:lnTo>
                    <a:pt x="196" y="548"/>
                  </a:lnTo>
                  <a:lnTo>
                    <a:pt x="198" y="550"/>
                  </a:lnTo>
                  <a:lnTo>
                    <a:pt x="198" y="550"/>
                  </a:lnTo>
                  <a:lnTo>
                    <a:pt x="196" y="554"/>
                  </a:lnTo>
                  <a:lnTo>
                    <a:pt x="196" y="554"/>
                  </a:lnTo>
                  <a:lnTo>
                    <a:pt x="194" y="554"/>
                  </a:lnTo>
                  <a:lnTo>
                    <a:pt x="194" y="554"/>
                  </a:lnTo>
                  <a:lnTo>
                    <a:pt x="194" y="556"/>
                  </a:lnTo>
                  <a:lnTo>
                    <a:pt x="194" y="556"/>
                  </a:lnTo>
                  <a:lnTo>
                    <a:pt x="192" y="562"/>
                  </a:lnTo>
                  <a:lnTo>
                    <a:pt x="192" y="562"/>
                  </a:lnTo>
                  <a:lnTo>
                    <a:pt x="190" y="566"/>
                  </a:lnTo>
                  <a:lnTo>
                    <a:pt x="190" y="566"/>
                  </a:lnTo>
                  <a:lnTo>
                    <a:pt x="186" y="566"/>
                  </a:lnTo>
                  <a:lnTo>
                    <a:pt x="186" y="566"/>
                  </a:lnTo>
                  <a:lnTo>
                    <a:pt x="184" y="568"/>
                  </a:lnTo>
                  <a:lnTo>
                    <a:pt x="182" y="570"/>
                  </a:lnTo>
                  <a:lnTo>
                    <a:pt x="182" y="570"/>
                  </a:lnTo>
                  <a:lnTo>
                    <a:pt x="182" y="570"/>
                  </a:lnTo>
                  <a:lnTo>
                    <a:pt x="184" y="572"/>
                  </a:lnTo>
                  <a:lnTo>
                    <a:pt x="184" y="572"/>
                  </a:lnTo>
                  <a:lnTo>
                    <a:pt x="184" y="572"/>
                  </a:lnTo>
                  <a:lnTo>
                    <a:pt x="184" y="572"/>
                  </a:lnTo>
                  <a:lnTo>
                    <a:pt x="182" y="574"/>
                  </a:lnTo>
                  <a:lnTo>
                    <a:pt x="182" y="574"/>
                  </a:lnTo>
                  <a:lnTo>
                    <a:pt x="180" y="578"/>
                  </a:lnTo>
                  <a:lnTo>
                    <a:pt x="180" y="578"/>
                  </a:lnTo>
                  <a:lnTo>
                    <a:pt x="180" y="578"/>
                  </a:lnTo>
                  <a:lnTo>
                    <a:pt x="178" y="580"/>
                  </a:lnTo>
                  <a:lnTo>
                    <a:pt x="178" y="580"/>
                  </a:lnTo>
                  <a:lnTo>
                    <a:pt x="176" y="584"/>
                  </a:lnTo>
                  <a:lnTo>
                    <a:pt x="176" y="584"/>
                  </a:lnTo>
                  <a:lnTo>
                    <a:pt x="172" y="586"/>
                  </a:lnTo>
                  <a:lnTo>
                    <a:pt x="172" y="586"/>
                  </a:lnTo>
                  <a:lnTo>
                    <a:pt x="168" y="588"/>
                  </a:lnTo>
                  <a:lnTo>
                    <a:pt x="168" y="588"/>
                  </a:lnTo>
                  <a:lnTo>
                    <a:pt x="164" y="590"/>
                  </a:lnTo>
                  <a:lnTo>
                    <a:pt x="164" y="592"/>
                  </a:lnTo>
                  <a:lnTo>
                    <a:pt x="164" y="592"/>
                  </a:lnTo>
                  <a:lnTo>
                    <a:pt x="164" y="596"/>
                  </a:lnTo>
                  <a:lnTo>
                    <a:pt x="164" y="596"/>
                  </a:lnTo>
                  <a:lnTo>
                    <a:pt x="164" y="596"/>
                  </a:lnTo>
                  <a:lnTo>
                    <a:pt x="162" y="596"/>
                  </a:lnTo>
                  <a:lnTo>
                    <a:pt x="162" y="596"/>
                  </a:lnTo>
                  <a:lnTo>
                    <a:pt x="162" y="600"/>
                  </a:lnTo>
                  <a:lnTo>
                    <a:pt x="164" y="602"/>
                  </a:lnTo>
                  <a:lnTo>
                    <a:pt x="164" y="602"/>
                  </a:lnTo>
                  <a:lnTo>
                    <a:pt x="186" y="604"/>
                  </a:lnTo>
                  <a:lnTo>
                    <a:pt x="186" y="604"/>
                  </a:lnTo>
                  <a:lnTo>
                    <a:pt x="194" y="602"/>
                  </a:lnTo>
                  <a:lnTo>
                    <a:pt x="202" y="600"/>
                  </a:lnTo>
                  <a:lnTo>
                    <a:pt x="202" y="600"/>
                  </a:lnTo>
                  <a:lnTo>
                    <a:pt x="208" y="596"/>
                  </a:lnTo>
                  <a:lnTo>
                    <a:pt x="208" y="596"/>
                  </a:lnTo>
                  <a:lnTo>
                    <a:pt x="210" y="598"/>
                  </a:lnTo>
                  <a:lnTo>
                    <a:pt x="214" y="598"/>
                  </a:lnTo>
                  <a:lnTo>
                    <a:pt x="214" y="598"/>
                  </a:lnTo>
                  <a:lnTo>
                    <a:pt x="220" y="596"/>
                  </a:lnTo>
                  <a:lnTo>
                    <a:pt x="220" y="594"/>
                  </a:lnTo>
                  <a:lnTo>
                    <a:pt x="220" y="594"/>
                  </a:lnTo>
                  <a:lnTo>
                    <a:pt x="222" y="590"/>
                  </a:lnTo>
                  <a:lnTo>
                    <a:pt x="222" y="590"/>
                  </a:lnTo>
                  <a:lnTo>
                    <a:pt x="220" y="588"/>
                  </a:lnTo>
                  <a:lnTo>
                    <a:pt x="220" y="588"/>
                  </a:lnTo>
                  <a:lnTo>
                    <a:pt x="222" y="586"/>
                  </a:lnTo>
                  <a:lnTo>
                    <a:pt x="222" y="586"/>
                  </a:lnTo>
                  <a:lnTo>
                    <a:pt x="222" y="582"/>
                  </a:lnTo>
                  <a:lnTo>
                    <a:pt x="222" y="582"/>
                  </a:lnTo>
                  <a:lnTo>
                    <a:pt x="224" y="582"/>
                  </a:lnTo>
                  <a:lnTo>
                    <a:pt x="224" y="580"/>
                  </a:lnTo>
                  <a:lnTo>
                    <a:pt x="226" y="578"/>
                  </a:lnTo>
                  <a:lnTo>
                    <a:pt x="226" y="578"/>
                  </a:lnTo>
                  <a:lnTo>
                    <a:pt x="228" y="572"/>
                  </a:lnTo>
                  <a:lnTo>
                    <a:pt x="228" y="572"/>
                  </a:lnTo>
                  <a:lnTo>
                    <a:pt x="228" y="570"/>
                  </a:lnTo>
                  <a:lnTo>
                    <a:pt x="228" y="570"/>
                  </a:lnTo>
                  <a:lnTo>
                    <a:pt x="234" y="554"/>
                  </a:lnTo>
                  <a:lnTo>
                    <a:pt x="234" y="554"/>
                  </a:lnTo>
                  <a:lnTo>
                    <a:pt x="242" y="532"/>
                  </a:lnTo>
                  <a:lnTo>
                    <a:pt x="242" y="532"/>
                  </a:lnTo>
                  <a:lnTo>
                    <a:pt x="248" y="506"/>
                  </a:lnTo>
                  <a:lnTo>
                    <a:pt x="248" y="506"/>
                  </a:lnTo>
                  <a:lnTo>
                    <a:pt x="256" y="478"/>
                  </a:lnTo>
                  <a:lnTo>
                    <a:pt x="256" y="478"/>
                  </a:lnTo>
                  <a:lnTo>
                    <a:pt x="262" y="448"/>
                  </a:lnTo>
                  <a:lnTo>
                    <a:pt x="262" y="448"/>
                  </a:lnTo>
                  <a:lnTo>
                    <a:pt x="272" y="412"/>
                  </a:lnTo>
                  <a:lnTo>
                    <a:pt x="272" y="412"/>
                  </a:lnTo>
                  <a:lnTo>
                    <a:pt x="276" y="392"/>
                  </a:lnTo>
                  <a:lnTo>
                    <a:pt x="276" y="392"/>
                  </a:lnTo>
                  <a:lnTo>
                    <a:pt x="278" y="388"/>
                  </a:lnTo>
                  <a:lnTo>
                    <a:pt x="284" y="376"/>
                  </a:lnTo>
                  <a:lnTo>
                    <a:pt x="284" y="376"/>
                  </a:lnTo>
                  <a:lnTo>
                    <a:pt x="288" y="362"/>
                  </a:lnTo>
                  <a:lnTo>
                    <a:pt x="290" y="352"/>
                  </a:lnTo>
                  <a:lnTo>
                    <a:pt x="290" y="352"/>
                  </a:lnTo>
                  <a:lnTo>
                    <a:pt x="294" y="340"/>
                  </a:lnTo>
                  <a:lnTo>
                    <a:pt x="294" y="340"/>
                  </a:lnTo>
                  <a:lnTo>
                    <a:pt x="294" y="334"/>
                  </a:lnTo>
                  <a:lnTo>
                    <a:pt x="294" y="334"/>
                  </a:lnTo>
                  <a:lnTo>
                    <a:pt x="296" y="338"/>
                  </a:lnTo>
                  <a:lnTo>
                    <a:pt x="300" y="352"/>
                  </a:lnTo>
                  <a:lnTo>
                    <a:pt x="300" y="352"/>
                  </a:lnTo>
                  <a:lnTo>
                    <a:pt x="308" y="382"/>
                  </a:lnTo>
                  <a:lnTo>
                    <a:pt x="308" y="382"/>
                  </a:lnTo>
                  <a:lnTo>
                    <a:pt x="312" y="414"/>
                  </a:lnTo>
                  <a:lnTo>
                    <a:pt x="312" y="414"/>
                  </a:lnTo>
                  <a:lnTo>
                    <a:pt x="318" y="436"/>
                  </a:lnTo>
                  <a:lnTo>
                    <a:pt x="318" y="436"/>
                  </a:lnTo>
                  <a:lnTo>
                    <a:pt x="322" y="452"/>
                  </a:lnTo>
                  <a:lnTo>
                    <a:pt x="322" y="452"/>
                  </a:lnTo>
                  <a:lnTo>
                    <a:pt x="326" y="458"/>
                  </a:lnTo>
                  <a:lnTo>
                    <a:pt x="326" y="458"/>
                  </a:lnTo>
                  <a:lnTo>
                    <a:pt x="330" y="460"/>
                  </a:lnTo>
                  <a:lnTo>
                    <a:pt x="330" y="460"/>
                  </a:lnTo>
                  <a:lnTo>
                    <a:pt x="332" y="466"/>
                  </a:lnTo>
                  <a:lnTo>
                    <a:pt x="332" y="466"/>
                  </a:lnTo>
                  <a:lnTo>
                    <a:pt x="332" y="468"/>
                  </a:lnTo>
                  <a:lnTo>
                    <a:pt x="332" y="468"/>
                  </a:lnTo>
                  <a:lnTo>
                    <a:pt x="330" y="474"/>
                  </a:lnTo>
                  <a:lnTo>
                    <a:pt x="330" y="474"/>
                  </a:lnTo>
                  <a:lnTo>
                    <a:pt x="330" y="480"/>
                  </a:lnTo>
                  <a:lnTo>
                    <a:pt x="330" y="480"/>
                  </a:lnTo>
                  <a:lnTo>
                    <a:pt x="332" y="490"/>
                  </a:lnTo>
                  <a:lnTo>
                    <a:pt x="332" y="490"/>
                  </a:lnTo>
                  <a:lnTo>
                    <a:pt x="332" y="502"/>
                  </a:lnTo>
                  <a:lnTo>
                    <a:pt x="332" y="502"/>
                  </a:lnTo>
                  <a:lnTo>
                    <a:pt x="332" y="512"/>
                  </a:lnTo>
                  <a:lnTo>
                    <a:pt x="332" y="512"/>
                  </a:lnTo>
                  <a:lnTo>
                    <a:pt x="332" y="518"/>
                  </a:lnTo>
                  <a:lnTo>
                    <a:pt x="332" y="518"/>
                  </a:lnTo>
                  <a:lnTo>
                    <a:pt x="330" y="532"/>
                  </a:lnTo>
                  <a:lnTo>
                    <a:pt x="330" y="532"/>
                  </a:lnTo>
                  <a:lnTo>
                    <a:pt x="328" y="540"/>
                  </a:lnTo>
                  <a:lnTo>
                    <a:pt x="328" y="544"/>
                  </a:lnTo>
                  <a:lnTo>
                    <a:pt x="328" y="544"/>
                  </a:lnTo>
                  <a:lnTo>
                    <a:pt x="328" y="550"/>
                  </a:lnTo>
                  <a:lnTo>
                    <a:pt x="328" y="550"/>
                  </a:lnTo>
                  <a:lnTo>
                    <a:pt x="326" y="554"/>
                  </a:lnTo>
                  <a:lnTo>
                    <a:pt x="326" y="554"/>
                  </a:lnTo>
                  <a:lnTo>
                    <a:pt x="326" y="558"/>
                  </a:lnTo>
                  <a:lnTo>
                    <a:pt x="326" y="558"/>
                  </a:lnTo>
                  <a:lnTo>
                    <a:pt x="328" y="566"/>
                  </a:lnTo>
                  <a:lnTo>
                    <a:pt x="328" y="566"/>
                  </a:lnTo>
                  <a:lnTo>
                    <a:pt x="326" y="568"/>
                  </a:lnTo>
                  <a:lnTo>
                    <a:pt x="326" y="568"/>
                  </a:lnTo>
                  <a:lnTo>
                    <a:pt x="326" y="570"/>
                  </a:lnTo>
                  <a:lnTo>
                    <a:pt x="326" y="570"/>
                  </a:lnTo>
                  <a:lnTo>
                    <a:pt x="326" y="570"/>
                  </a:lnTo>
                  <a:lnTo>
                    <a:pt x="326" y="570"/>
                  </a:lnTo>
                  <a:lnTo>
                    <a:pt x="324" y="576"/>
                  </a:lnTo>
                  <a:lnTo>
                    <a:pt x="324" y="576"/>
                  </a:lnTo>
                  <a:lnTo>
                    <a:pt x="324" y="578"/>
                  </a:lnTo>
                  <a:lnTo>
                    <a:pt x="324" y="578"/>
                  </a:lnTo>
                  <a:lnTo>
                    <a:pt x="324" y="580"/>
                  </a:lnTo>
                  <a:lnTo>
                    <a:pt x="324" y="580"/>
                  </a:lnTo>
                  <a:lnTo>
                    <a:pt x="324" y="584"/>
                  </a:lnTo>
                  <a:lnTo>
                    <a:pt x="324" y="588"/>
                  </a:lnTo>
                  <a:lnTo>
                    <a:pt x="324" y="588"/>
                  </a:lnTo>
                  <a:lnTo>
                    <a:pt x="330" y="592"/>
                  </a:lnTo>
                  <a:lnTo>
                    <a:pt x="330" y="592"/>
                  </a:lnTo>
                  <a:lnTo>
                    <a:pt x="334" y="592"/>
                  </a:lnTo>
                  <a:lnTo>
                    <a:pt x="334" y="592"/>
                  </a:lnTo>
                  <a:lnTo>
                    <a:pt x="338" y="592"/>
                  </a:lnTo>
                  <a:lnTo>
                    <a:pt x="338" y="592"/>
                  </a:lnTo>
                  <a:lnTo>
                    <a:pt x="342" y="598"/>
                  </a:lnTo>
                  <a:lnTo>
                    <a:pt x="342" y="598"/>
                  </a:lnTo>
                  <a:lnTo>
                    <a:pt x="344" y="602"/>
                  </a:lnTo>
                  <a:lnTo>
                    <a:pt x="344" y="602"/>
                  </a:lnTo>
                  <a:lnTo>
                    <a:pt x="346" y="604"/>
                  </a:lnTo>
                  <a:lnTo>
                    <a:pt x="356" y="608"/>
                  </a:lnTo>
                  <a:lnTo>
                    <a:pt x="356" y="608"/>
                  </a:lnTo>
                  <a:lnTo>
                    <a:pt x="370" y="606"/>
                  </a:lnTo>
                  <a:lnTo>
                    <a:pt x="376" y="606"/>
                  </a:lnTo>
                  <a:lnTo>
                    <a:pt x="376" y="606"/>
                  </a:lnTo>
                  <a:lnTo>
                    <a:pt x="378" y="606"/>
                  </a:lnTo>
                  <a:lnTo>
                    <a:pt x="378" y="604"/>
                  </a:lnTo>
                  <a:lnTo>
                    <a:pt x="378" y="604"/>
                  </a:lnTo>
                  <a:lnTo>
                    <a:pt x="378" y="602"/>
                  </a:lnTo>
                  <a:lnTo>
                    <a:pt x="378" y="602"/>
                  </a:lnTo>
                  <a:lnTo>
                    <a:pt x="376" y="600"/>
                  </a:lnTo>
                  <a:lnTo>
                    <a:pt x="376" y="600"/>
                  </a:lnTo>
                  <a:lnTo>
                    <a:pt x="378" y="598"/>
                  </a:lnTo>
                  <a:lnTo>
                    <a:pt x="378" y="594"/>
                  </a:lnTo>
                  <a:lnTo>
                    <a:pt x="378" y="594"/>
                  </a:lnTo>
                  <a:lnTo>
                    <a:pt x="376" y="592"/>
                  </a:lnTo>
                  <a:lnTo>
                    <a:pt x="374" y="590"/>
                  </a:lnTo>
                  <a:lnTo>
                    <a:pt x="374" y="590"/>
                  </a:lnTo>
                  <a:lnTo>
                    <a:pt x="370" y="588"/>
                  </a:lnTo>
                  <a:lnTo>
                    <a:pt x="370" y="588"/>
                  </a:lnTo>
                  <a:lnTo>
                    <a:pt x="364" y="582"/>
                  </a:lnTo>
                  <a:lnTo>
                    <a:pt x="364" y="582"/>
                  </a:lnTo>
                  <a:lnTo>
                    <a:pt x="362" y="578"/>
                  </a:lnTo>
                  <a:lnTo>
                    <a:pt x="362" y="578"/>
                  </a:lnTo>
                  <a:lnTo>
                    <a:pt x="364" y="580"/>
                  </a:lnTo>
                  <a:lnTo>
                    <a:pt x="364" y="580"/>
                  </a:lnTo>
                  <a:lnTo>
                    <a:pt x="366" y="582"/>
                  </a:lnTo>
                  <a:lnTo>
                    <a:pt x="366" y="582"/>
                  </a:lnTo>
                  <a:lnTo>
                    <a:pt x="366" y="582"/>
                  </a:lnTo>
                  <a:lnTo>
                    <a:pt x="366" y="582"/>
                  </a:lnTo>
                  <a:lnTo>
                    <a:pt x="364" y="578"/>
                  </a:lnTo>
                  <a:lnTo>
                    <a:pt x="364" y="578"/>
                  </a:lnTo>
                  <a:lnTo>
                    <a:pt x="362" y="574"/>
                  </a:lnTo>
                  <a:lnTo>
                    <a:pt x="362" y="574"/>
                  </a:lnTo>
                  <a:lnTo>
                    <a:pt x="362" y="574"/>
                  </a:lnTo>
                  <a:lnTo>
                    <a:pt x="362" y="574"/>
                  </a:lnTo>
                  <a:lnTo>
                    <a:pt x="364" y="574"/>
                  </a:lnTo>
                  <a:lnTo>
                    <a:pt x="364" y="572"/>
                  </a:lnTo>
                  <a:lnTo>
                    <a:pt x="364" y="572"/>
                  </a:lnTo>
                  <a:lnTo>
                    <a:pt x="364" y="572"/>
                  </a:lnTo>
                  <a:lnTo>
                    <a:pt x="362" y="566"/>
                  </a:lnTo>
                  <a:lnTo>
                    <a:pt x="362" y="566"/>
                  </a:lnTo>
                  <a:lnTo>
                    <a:pt x="362" y="558"/>
                  </a:lnTo>
                  <a:lnTo>
                    <a:pt x="362" y="558"/>
                  </a:lnTo>
                  <a:lnTo>
                    <a:pt x="362" y="556"/>
                  </a:lnTo>
                  <a:lnTo>
                    <a:pt x="362" y="556"/>
                  </a:lnTo>
                  <a:lnTo>
                    <a:pt x="362" y="556"/>
                  </a:lnTo>
                  <a:lnTo>
                    <a:pt x="360" y="554"/>
                  </a:lnTo>
                  <a:lnTo>
                    <a:pt x="360" y="554"/>
                  </a:lnTo>
                  <a:lnTo>
                    <a:pt x="358" y="550"/>
                  </a:lnTo>
                  <a:lnTo>
                    <a:pt x="358" y="550"/>
                  </a:lnTo>
                  <a:lnTo>
                    <a:pt x="360" y="542"/>
                  </a:lnTo>
                  <a:lnTo>
                    <a:pt x="360" y="542"/>
                  </a:lnTo>
                  <a:lnTo>
                    <a:pt x="366" y="528"/>
                  </a:lnTo>
                  <a:lnTo>
                    <a:pt x="366" y="528"/>
                  </a:lnTo>
                  <a:lnTo>
                    <a:pt x="370" y="504"/>
                  </a:lnTo>
                  <a:lnTo>
                    <a:pt x="370" y="504"/>
                  </a:lnTo>
                  <a:lnTo>
                    <a:pt x="372" y="480"/>
                  </a:lnTo>
                  <a:lnTo>
                    <a:pt x="372" y="480"/>
                  </a:lnTo>
                  <a:lnTo>
                    <a:pt x="372" y="468"/>
                  </a:lnTo>
                  <a:lnTo>
                    <a:pt x="372" y="468"/>
                  </a:lnTo>
                  <a:lnTo>
                    <a:pt x="376" y="456"/>
                  </a:lnTo>
                  <a:lnTo>
                    <a:pt x="376" y="456"/>
                  </a:lnTo>
                  <a:lnTo>
                    <a:pt x="376" y="442"/>
                  </a:lnTo>
                  <a:lnTo>
                    <a:pt x="376" y="442"/>
                  </a:lnTo>
                  <a:lnTo>
                    <a:pt x="378" y="438"/>
                  </a:lnTo>
                  <a:lnTo>
                    <a:pt x="380" y="428"/>
                  </a:lnTo>
                  <a:lnTo>
                    <a:pt x="380" y="428"/>
                  </a:lnTo>
                  <a:lnTo>
                    <a:pt x="380" y="418"/>
                  </a:lnTo>
                  <a:lnTo>
                    <a:pt x="378" y="412"/>
                  </a:lnTo>
                  <a:lnTo>
                    <a:pt x="378" y="412"/>
                  </a:lnTo>
                  <a:lnTo>
                    <a:pt x="376" y="404"/>
                  </a:lnTo>
                  <a:lnTo>
                    <a:pt x="376" y="404"/>
                  </a:lnTo>
                  <a:lnTo>
                    <a:pt x="372" y="384"/>
                  </a:lnTo>
                  <a:lnTo>
                    <a:pt x="372" y="384"/>
                  </a:lnTo>
                  <a:lnTo>
                    <a:pt x="366" y="352"/>
                  </a:lnTo>
                  <a:lnTo>
                    <a:pt x="366" y="352"/>
                  </a:lnTo>
                  <a:lnTo>
                    <a:pt x="362" y="338"/>
                  </a:lnTo>
                  <a:lnTo>
                    <a:pt x="362" y="338"/>
                  </a:lnTo>
                  <a:lnTo>
                    <a:pt x="362" y="326"/>
                  </a:lnTo>
                  <a:lnTo>
                    <a:pt x="362" y="326"/>
                  </a:lnTo>
                  <a:lnTo>
                    <a:pt x="358" y="312"/>
                  </a:lnTo>
                  <a:lnTo>
                    <a:pt x="358" y="312"/>
                  </a:lnTo>
                  <a:lnTo>
                    <a:pt x="356" y="306"/>
                  </a:lnTo>
                  <a:lnTo>
                    <a:pt x="356" y="306"/>
                  </a:lnTo>
                  <a:lnTo>
                    <a:pt x="356" y="296"/>
                  </a:lnTo>
                  <a:lnTo>
                    <a:pt x="356" y="296"/>
                  </a:lnTo>
                  <a:lnTo>
                    <a:pt x="354" y="290"/>
                  </a:lnTo>
                  <a:lnTo>
                    <a:pt x="360" y="290"/>
                  </a:lnTo>
                  <a:lnTo>
                    <a:pt x="360" y="290"/>
                  </a:lnTo>
                  <a:lnTo>
                    <a:pt x="354" y="272"/>
                  </a:lnTo>
                  <a:lnTo>
                    <a:pt x="354" y="272"/>
                  </a:lnTo>
                  <a:lnTo>
                    <a:pt x="352" y="260"/>
                  </a:lnTo>
                  <a:lnTo>
                    <a:pt x="352" y="260"/>
                  </a:lnTo>
                  <a:lnTo>
                    <a:pt x="350" y="242"/>
                  </a:lnTo>
                  <a:lnTo>
                    <a:pt x="350" y="242"/>
                  </a:lnTo>
                  <a:lnTo>
                    <a:pt x="346" y="228"/>
                  </a:lnTo>
                  <a:lnTo>
                    <a:pt x="346" y="228"/>
                  </a:lnTo>
                  <a:lnTo>
                    <a:pt x="348" y="228"/>
                  </a:lnTo>
                  <a:lnTo>
                    <a:pt x="348" y="228"/>
                  </a:lnTo>
                  <a:lnTo>
                    <a:pt x="350" y="230"/>
                  </a:lnTo>
                  <a:lnTo>
                    <a:pt x="350" y="230"/>
                  </a:lnTo>
                  <a:lnTo>
                    <a:pt x="346" y="220"/>
                  </a:lnTo>
                  <a:lnTo>
                    <a:pt x="346" y="220"/>
                  </a:lnTo>
                  <a:lnTo>
                    <a:pt x="342" y="212"/>
                  </a:lnTo>
                  <a:lnTo>
                    <a:pt x="338" y="200"/>
                  </a:lnTo>
                  <a:lnTo>
                    <a:pt x="338" y="200"/>
                  </a:lnTo>
                  <a:lnTo>
                    <a:pt x="332" y="180"/>
                  </a:lnTo>
                  <a:lnTo>
                    <a:pt x="332" y="180"/>
                  </a:lnTo>
                  <a:lnTo>
                    <a:pt x="332" y="170"/>
                  </a:lnTo>
                  <a:lnTo>
                    <a:pt x="332" y="166"/>
                  </a:lnTo>
                  <a:lnTo>
                    <a:pt x="332" y="166"/>
                  </a:lnTo>
                  <a:lnTo>
                    <a:pt x="332" y="158"/>
                  </a:lnTo>
                  <a:lnTo>
                    <a:pt x="332" y="158"/>
                  </a:lnTo>
                  <a:lnTo>
                    <a:pt x="334" y="150"/>
                  </a:lnTo>
                  <a:lnTo>
                    <a:pt x="334" y="150"/>
                  </a:lnTo>
                  <a:lnTo>
                    <a:pt x="336" y="144"/>
                  </a:lnTo>
                  <a:lnTo>
                    <a:pt x="336" y="144"/>
                  </a:lnTo>
                  <a:lnTo>
                    <a:pt x="338" y="144"/>
                  </a:lnTo>
                  <a:lnTo>
                    <a:pt x="344" y="142"/>
                  </a:lnTo>
                  <a:lnTo>
                    <a:pt x="344" y="142"/>
                  </a:lnTo>
                  <a:lnTo>
                    <a:pt x="360" y="138"/>
                  </a:lnTo>
                  <a:lnTo>
                    <a:pt x="360" y="138"/>
                  </a:lnTo>
                  <a:lnTo>
                    <a:pt x="382" y="132"/>
                  </a:lnTo>
                  <a:lnTo>
                    <a:pt x="382" y="132"/>
                  </a:lnTo>
                  <a:lnTo>
                    <a:pt x="388" y="128"/>
                  </a:lnTo>
                  <a:lnTo>
                    <a:pt x="388" y="128"/>
                  </a:lnTo>
                  <a:lnTo>
                    <a:pt x="392" y="128"/>
                  </a:lnTo>
                  <a:lnTo>
                    <a:pt x="392" y="128"/>
                  </a:lnTo>
                  <a:lnTo>
                    <a:pt x="398" y="126"/>
                  </a:lnTo>
                  <a:lnTo>
                    <a:pt x="398" y="126"/>
                  </a:lnTo>
                  <a:lnTo>
                    <a:pt x="402" y="122"/>
                  </a:lnTo>
                  <a:lnTo>
                    <a:pt x="406" y="118"/>
                  </a:lnTo>
                  <a:lnTo>
                    <a:pt x="406" y="118"/>
                  </a:lnTo>
                  <a:lnTo>
                    <a:pt x="408" y="116"/>
                  </a:lnTo>
                  <a:lnTo>
                    <a:pt x="408" y="114"/>
                  </a:lnTo>
                  <a:lnTo>
                    <a:pt x="408" y="114"/>
                  </a:lnTo>
                  <a:lnTo>
                    <a:pt x="408" y="110"/>
                  </a:lnTo>
                  <a:lnTo>
                    <a:pt x="408" y="110"/>
                  </a:lnTo>
                  <a:lnTo>
                    <a:pt x="412" y="100"/>
                  </a:lnTo>
                  <a:lnTo>
                    <a:pt x="412" y="100"/>
                  </a:lnTo>
                  <a:lnTo>
                    <a:pt x="416" y="90"/>
                  </a:lnTo>
                  <a:lnTo>
                    <a:pt x="416" y="90"/>
                  </a:lnTo>
                  <a:lnTo>
                    <a:pt x="418" y="88"/>
                  </a:lnTo>
                  <a:lnTo>
                    <a:pt x="418" y="88"/>
                  </a:lnTo>
                  <a:lnTo>
                    <a:pt x="420" y="84"/>
                  </a:lnTo>
                  <a:lnTo>
                    <a:pt x="420" y="84"/>
                  </a:lnTo>
                  <a:lnTo>
                    <a:pt x="422" y="82"/>
                  </a:lnTo>
                  <a:lnTo>
                    <a:pt x="424" y="78"/>
                  </a:lnTo>
                  <a:lnTo>
                    <a:pt x="424" y="78"/>
                  </a:lnTo>
                  <a:lnTo>
                    <a:pt x="424" y="72"/>
                  </a:lnTo>
                  <a:lnTo>
                    <a:pt x="424" y="72"/>
                  </a:lnTo>
                  <a:lnTo>
                    <a:pt x="426" y="70"/>
                  </a:lnTo>
                  <a:lnTo>
                    <a:pt x="436" y="54"/>
                  </a:lnTo>
                  <a:lnTo>
                    <a:pt x="436" y="54"/>
                  </a:lnTo>
                  <a:lnTo>
                    <a:pt x="426" y="48"/>
                  </a:lnTo>
                  <a:lnTo>
                    <a:pt x="426" y="48"/>
                  </a:lnTo>
                  <a:lnTo>
                    <a:pt x="420" y="44"/>
                  </a:lnTo>
                  <a:lnTo>
                    <a:pt x="420" y="44"/>
                  </a:lnTo>
                  <a:lnTo>
                    <a:pt x="420" y="44"/>
                  </a:lnTo>
                  <a:lnTo>
                    <a:pt x="420" y="44"/>
                  </a:lnTo>
                  <a:lnTo>
                    <a:pt x="420" y="42"/>
                  </a:lnTo>
                  <a:lnTo>
                    <a:pt x="420" y="42"/>
                  </a:lnTo>
                  <a:lnTo>
                    <a:pt x="420" y="40"/>
                  </a:lnTo>
                  <a:lnTo>
                    <a:pt x="422" y="38"/>
                  </a:lnTo>
                  <a:lnTo>
                    <a:pt x="426" y="34"/>
                  </a:lnTo>
                  <a:lnTo>
                    <a:pt x="426" y="34"/>
                  </a:lnTo>
                  <a:lnTo>
                    <a:pt x="440" y="26"/>
                  </a:lnTo>
                  <a:lnTo>
                    <a:pt x="440" y="26"/>
                  </a:lnTo>
                  <a:lnTo>
                    <a:pt x="444" y="22"/>
                  </a:lnTo>
                  <a:lnTo>
                    <a:pt x="444" y="22"/>
                  </a:lnTo>
                  <a:lnTo>
                    <a:pt x="448" y="20"/>
                  </a:lnTo>
                  <a:lnTo>
                    <a:pt x="452" y="18"/>
                  </a:lnTo>
                  <a:lnTo>
                    <a:pt x="452" y="18"/>
                  </a:lnTo>
                  <a:lnTo>
                    <a:pt x="460" y="8"/>
                  </a:lnTo>
                  <a:lnTo>
                    <a:pt x="460" y="8"/>
                  </a:lnTo>
                  <a:lnTo>
                    <a:pt x="462" y="4"/>
                  </a:lnTo>
                  <a:lnTo>
                    <a:pt x="462" y="4"/>
                  </a:lnTo>
                  <a:lnTo>
                    <a:pt x="462" y="2"/>
                  </a:lnTo>
                  <a:lnTo>
                    <a:pt x="462" y="0"/>
                  </a:lnTo>
                  <a:lnTo>
                    <a:pt x="462" y="0"/>
                  </a:lnTo>
                  <a:close/>
                  <a:moveTo>
                    <a:pt x="184" y="42"/>
                  </a:moveTo>
                  <a:lnTo>
                    <a:pt x="184" y="42"/>
                  </a:lnTo>
                  <a:lnTo>
                    <a:pt x="184" y="42"/>
                  </a:lnTo>
                  <a:lnTo>
                    <a:pt x="184" y="42"/>
                  </a:lnTo>
                  <a:lnTo>
                    <a:pt x="184" y="40"/>
                  </a:lnTo>
                  <a:lnTo>
                    <a:pt x="184" y="40"/>
                  </a:lnTo>
                  <a:lnTo>
                    <a:pt x="184" y="42"/>
                  </a:lnTo>
                  <a:lnTo>
                    <a:pt x="184" y="42"/>
                  </a:lnTo>
                  <a:close/>
                  <a:moveTo>
                    <a:pt x="186" y="40"/>
                  </a:moveTo>
                  <a:lnTo>
                    <a:pt x="186" y="40"/>
                  </a:lnTo>
                  <a:lnTo>
                    <a:pt x="186" y="40"/>
                  </a:lnTo>
                  <a:lnTo>
                    <a:pt x="186" y="40"/>
                  </a:lnTo>
                  <a:lnTo>
                    <a:pt x="186" y="40"/>
                  </a:lnTo>
                  <a:lnTo>
                    <a:pt x="186" y="38"/>
                  </a:lnTo>
                  <a:lnTo>
                    <a:pt x="186" y="38"/>
                  </a:lnTo>
                  <a:lnTo>
                    <a:pt x="186" y="40"/>
                  </a:lnTo>
                  <a:lnTo>
                    <a:pt x="186" y="40"/>
                  </a:lnTo>
                  <a:close/>
                  <a:moveTo>
                    <a:pt x="192" y="30"/>
                  </a:moveTo>
                  <a:lnTo>
                    <a:pt x="192" y="30"/>
                  </a:lnTo>
                  <a:lnTo>
                    <a:pt x="190" y="30"/>
                  </a:lnTo>
                  <a:lnTo>
                    <a:pt x="190" y="30"/>
                  </a:lnTo>
                  <a:lnTo>
                    <a:pt x="190" y="30"/>
                  </a:lnTo>
                  <a:lnTo>
                    <a:pt x="190" y="30"/>
                  </a:lnTo>
                  <a:lnTo>
                    <a:pt x="190" y="30"/>
                  </a:lnTo>
                  <a:lnTo>
                    <a:pt x="192" y="30"/>
                  </a:lnTo>
                  <a:lnTo>
                    <a:pt x="192" y="30"/>
                  </a:lnTo>
                  <a:lnTo>
                    <a:pt x="192" y="30"/>
                  </a:lnTo>
                  <a:lnTo>
                    <a:pt x="192" y="30"/>
                  </a:lnTo>
                  <a:close/>
                  <a:moveTo>
                    <a:pt x="192" y="28"/>
                  </a:moveTo>
                  <a:lnTo>
                    <a:pt x="192" y="28"/>
                  </a:lnTo>
                  <a:lnTo>
                    <a:pt x="192" y="28"/>
                  </a:lnTo>
                  <a:lnTo>
                    <a:pt x="192" y="28"/>
                  </a:lnTo>
                  <a:lnTo>
                    <a:pt x="194" y="28"/>
                  </a:lnTo>
                  <a:lnTo>
                    <a:pt x="192" y="28"/>
                  </a:lnTo>
                  <a:close/>
                  <a:moveTo>
                    <a:pt x="194" y="28"/>
                  </a:moveTo>
                  <a:lnTo>
                    <a:pt x="194" y="28"/>
                  </a:lnTo>
                  <a:lnTo>
                    <a:pt x="192" y="28"/>
                  </a:lnTo>
                  <a:lnTo>
                    <a:pt x="192" y="28"/>
                  </a:lnTo>
                  <a:lnTo>
                    <a:pt x="192" y="28"/>
                  </a:lnTo>
                  <a:lnTo>
                    <a:pt x="192" y="28"/>
                  </a:lnTo>
                  <a:lnTo>
                    <a:pt x="194" y="28"/>
                  </a:lnTo>
                  <a:lnTo>
                    <a:pt x="194" y="28"/>
                  </a:lnTo>
                  <a:lnTo>
                    <a:pt x="194" y="28"/>
                  </a:lnTo>
                  <a:lnTo>
                    <a:pt x="194" y="28"/>
                  </a:lnTo>
                  <a:close/>
                  <a:moveTo>
                    <a:pt x="188" y="568"/>
                  </a:moveTo>
                  <a:lnTo>
                    <a:pt x="188" y="568"/>
                  </a:lnTo>
                  <a:lnTo>
                    <a:pt x="186" y="570"/>
                  </a:lnTo>
                  <a:lnTo>
                    <a:pt x="186" y="570"/>
                  </a:lnTo>
                  <a:lnTo>
                    <a:pt x="184" y="572"/>
                  </a:lnTo>
                  <a:lnTo>
                    <a:pt x="184" y="570"/>
                  </a:lnTo>
                  <a:lnTo>
                    <a:pt x="184" y="570"/>
                  </a:lnTo>
                  <a:lnTo>
                    <a:pt x="184" y="570"/>
                  </a:lnTo>
                  <a:lnTo>
                    <a:pt x="184" y="568"/>
                  </a:lnTo>
                  <a:lnTo>
                    <a:pt x="184" y="568"/>
                  </a:lnTo>
                  <a:lnTo>
                    <a:pt x="190" y="566"/>
                  </a:lnTo>
                  <a:lnTo>
                    <a:pt x="190" y="566"/>
                  </a:lnTo>
                  <a:lnTo>
                    <a:pt x="188" y="568"/>
                  </a:lnTo>
                  <a:lnTo>
                    <a:pt x="188" y="568"/>
                  </a:lnTo>
                  <a:close/>
                  <a:moveTo>
                    <a:pt x="230" y="20"/>
                  </a:moveTo>
                  <a:lnTo>
                    <a:pt x="230" y="20"/>
                  </a:lnTo>
                  <a:lnTo>
                    <a:pt x="230" y="20"/>
                  </a:lnTo>
                  <a:lnTo>
                    <a:pt x="230" y="20"/>
                  </a:lnTo>
                  <a:lnTo>
                    <a:pt x="230" y="22"/>
                  </a:lnTo>
                  <a:lnTo>
                    <a:pt x="230" y="22"/>
                  </a:lnTo>
                  <a:lnTo>
                    <a:pt x="228" y="22"/>
                  </a:lnTo>
                  <a:lnTo>
                    <a:pt x="228" y="22"/>
                  </a:lnTo>
                  <a:lnTo>
                    <a:pt x="230" y="20"/>
                  </a:lnTo>
                  <a:lnTo>
                    <a:pt x="230" y="20"/>
                  </a:lnTo>
                  <a:close/>
                  <a:moveTo>
                    <a:pt x="226" y="18"/>
                  </a:moveTo>
                  <a:lnTo>
                    <a:pt x="226" y="18"/>
                  </a:lnTo>
                  <a:lnTo>
                    <a:pt x="230" y="18"/>
                  </a:lnTo>
                  <a:lnTo>
                    <a:pt x="230" y="18"/>
                  </a:lnTo>
                  <a:lnTo>
                    <a:pt x="230" y="18"/>
                  </a:lnTo>
                  <a:lnTo>
                    <a:pt x="230" y="20"/>
                  </a:lnTo>
                  <a:lnTo>
                    <a:pt x="230" y="20"/>
                  </a:lnTo>
                  <a:lnTo>
                    <a:pt x="230" y="18"/>
                  </a:lnTo>
                  <a:lnTo>
                    <a:pt x="230" y="18"/>
                  </a:lnTo>
                  <a:lnTo>
                    <a:pt x="228" y="18"/>
                  </a:lnTo>
                  <a:lnTo>
                    <a:pt x="228" y="18"/>
                  </a:lnTo>
                  <a:lnTo>
                    <a:pt x="226" y="18"/>
                  </a:lnTo>
                  <a:lnTo>
                    <a:pt x="226" y="18"/>
                  </a:lnTo>
                  <a:close/>
                  <a:moveTo>
                    <a:pt x="228" y="18"/>
                  </a:moveTo>
                  <a:lnTo>
                    <a:pt x="228" y="18"/>
                  </a:lnTo>
                  <a:lnTo>
                    <a:pt x="228" y="18"/>
                  </a:lnTo>
                  <a:lnTo>
                    <a:pt x="230" y="18"/>
                  </a:lnTo>
                  <a:lnTo>
                    <a:pt x="230" y="18"/>
                  </a:lnTo>
                  <a:lnTo>
                    <a:pt x="228" y="20"/>
                  </a:lnTo>
                  <a:lnTo>
                    <a:pt x="228" y="20"/>
                  </a:lnTo>
                  <a:lnTo>
                    <a:pt x="226" y="20"/>
                  </a:lnTo>
                  <a:lnTo>
                    <a:pt x="228" y="18"/>
                  </a:lnTo>
                  <a:close/>
                  <a:moveTo>
                    <a:pt x="364" y="576"/>
                  </a:moveTo>
                  <a:lnTo>
                    <a:pt x="364" y="576"/>
                  </a:lnTo>
                  <a:lnTo>
                    <a:pt x="364" y="580"/>
                  </a:lnTo>
                  <a:lnTo>
                    <a:pt x="364" y="580"/>
                  </a:lnTo>
                  <a:lnTo>
                    <a:pt x="364" y="578"/>
                  </a:lnTo>
                  <a:lnTo>
                    <a:pt x="364" y="578"/>
                  </a:lnTo>
                  <a:lnTo>
                    <a:pt x="362" y="576"/>
                  </a:lnTo>
                  <a:lnTo>
                    <a:pt x="362" y="576"/>
                  </a:lnTo>
                  <a:lnTo>
                    <a:pt x="364" y="576"/>
                  </a:lnTo>
                  <a:lnTo>
                    <a:pt x="364" y="576"/>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sp>
          <p:nvSpPr>
            <p:cNvPr id="10" name="Freeform 76"/>
            <p:cNvSpPr>
              <a:spLocks noEditPoints="1"/>
            </p:cNvSpPr>
            <p:nvPr/>
          </p:nvSpPr>
          <p:spPr bwMode="auto">
            <a:xfrm>
              <a:off x="3084096" y="3670172"/>
              <a:ext cx="828259" cy="1857044"/>
            </a:xfrm>
            <a:custGeom>
              <a:avLst/>
              <a:gdLst/>
              <a:ahLst/>
              <a:cxnLst>
                <a:cxn ang="0">
                  <a:pos x="48" y="176"/>
                </a:cxn>
                <a:cxn ang="0">
                  <a:pos x="164" y="78"/>
                </a:cxn>
                <a:cxn ang="0">
                  <a:pos x="164" y="102"/>
                </a:cxn>
                <a:cxn ang="0">
                  <a:pos x="166" y="96"/>
                </a:cxn>
                <a:cxn ang="0">
                  <a:pos x="216" y="118"/>
                </a:cxn>
                <a:cxn ang="0">
                  <a:pos x="250" y="160"/>
                </a:cxn>
                <a:cxn ang="0">
                  <a:pos x="256" y="248"/>
                </a:cxn>
                <a:cxn ang="0">
                  <a:pos x="244" y="292"/>
                </a:cxn>
                <a:cxn ang="0">
                  <a:pos x="246" y="338"/>
                </a:cxn>
                <a:cxn ang="0">
                  <a:pos x="230" y="370"/>
                </a:cxn>
                <a:cxn ang="0">
                  <a:pos x="242" y="410"/>
                </a:cxn>
                <a:cxn ang="0">
                  <a:pos x="250" y="452"/>
                </a:cxn>
                <a:cxn ang="0">
                  <a:pos x="262" y="530"/>
                </a:cxn>
                <a:cxn ang="0">
                  <a:pos x="262" y="564"/>
                </a:cxn>
                <a:cxn ang="0">
                  <a:pos x="274" y="618"/>
                </a:cxn>
                <a:cxn ang="0">
                  <a:pos x="290" y="680"/>
                </a:cxn>
                <a:cxn ang="0">
                  <a:pos x="306" y="730"/>
                </a:cxn>
                <a:cxn ang="0">
                  <a:pos x="316" y="760"/>
                </a:cxn>
                <a:cxn ang="0">
                  <a:pos x="332" y="796"/>
                </a:cxn>
                <a:cxn ang="0">
                  <a:pos x="362" y="820"/>
                </a:cxn>
                <a:cxn ang="0">
                  <a:pos x="372" y="848"/>
                </a:cxn>
                <a:cxn ang="0">
                  <a:pos x="316" y="838"/>
                </a:cxn>
                <a:cxn ang="0">
                  <a:pos x="296" y="826"/>
                </a:cxn>
                <a:cxn ang="0">
                  <a:pos x="274" y="838"/>
                </a:cxn>
                <a:cxn ang="0">
                  <a:pos x="262" y="798"/>
                </a:cxn>
                <a:cxn ang="0">
                  <a:pos x="270" y="770"/>
                </a:cxn>
                <a:cxn ang="0">
                  <a:pos x="262" y="732"/>
                </a:cxn>
                <a:cxn ang="0">
                  <a:pos x="224" y="642"/>
                </a:cxn>
                <a:cxn ang="0">
                  <a:pos x="202" y="586"/>
                </a:cxn>
                <a:cxn ang="0">
                  <a:pos x="160" y="494"/>
                </a:cxn>
                <a:cxn ang="0">
                  <a:pos x="144" y="528"/>
                </a:cxn>
                <a:cxn ang="0">
                  <a:pos x="128" y="572"/>
                </a:cxn>
                <a:cxn ang="0">
                  <a:pos x="124" y="640"/>
                </a:cxn>
                <a:cxn ang="0">
                  <a:pos x="130" y="714"/>
                </a:cxn>
                <a:cxn ang="0">
                  <a:pos x="136" y="752"/>
                </a:cxn>
                <a:cxn ang="0">
                  <a:pos x="140" y="778"/>
                </a:cxn>
                <a:cxn ang="0">
                  <a:pos x="134" y="818"/>
                </a:cxn>
                <a:cxn ang="0">
                  <a:pos x="130" y="844"/>
                </a:cxn>
                <a:cxn ang="0">
                  <a:pos x="88" y="830"/>
                </a:cxn>
                <a:cxn ang="0">
                  <a:pos x="102" y="772"/>
                </a:cxn>
                <a:cxn ang="0">
                  <a:pos x="98" y="756"/>
                </a:cxn>
                <a:cxn ang="0">
                  <a:pos x="90" y="724"/>
                </a:cxn>
                <a:cxn ang="0">
                  <a:pos x="78" y="668"/>
                </a:cxn>
                <a:cxn ang="0">
                  <a:pos x="72" y="550"/>
                </a:cxn>
                <a:cxn ang="0">
                  <a:pos x="60" y="494"/>
                </a:cxn>
                <a:cxn ang="0">
                  <a:pos x="52" y="514"/>
                </a:cxn>
                <a:cxn ang="0">
                  <a:pos x="40" y="522"/>
                </a:cxn>
                <a:cxn ang="0">
                  <a:pos x="0" y="450"/>
                </a:cxn>
                <a:cxn ang="0">
                  <a:pos x="16" y="418"/>
                </a:cxn>
                <a:cxn ang="0">
                  <a:pos x="54" y="346"/>
                </a:cxn>
                <a:cxn ang="0">
                  <a:pos x="60" y="322"/>
                </a:cxn>
                <a:cxn ang="0">
                  <a:pos x="44" y="274"/>
                </a:cxn>
                <a:cxn ang="0">
                  <a:pos x="42" y="240"/>
                </a:cxn>
                <a:cxn ang="0">
                  <a:pos x="38" y="210"/>
                </a:cxn>
                <a:cxn ang="0">
                  <a:pos x="34" y="188"/>
                </a:cxn>
                <a:cxn ang="0">
                  <a:pos x="26" y="140"/>
                </a:cxn>
                <a:cxn ang="0">
                  <a:pos x="32" y="82"/>
                </a:cxn>
                <a:cxn ang="0">
                  <a:pos x="56" y="8"/>
                </a:cxn>
                <a:cxn ang="0">
                  <a:pos x="120" y="14"/>
                </a:cxn>
                <a:cxn ang="0">
                  <a:pos x="160" y="68"/>
                </a:cxn>
                <a:cxn ang="0">
                  <a:pos x="170" y="106"/>
                </a:cxn>
                <a:cxn ang="0">
                  <a:pos x="204" y="120"/>
                </a:cxn>
              </a:cxnLst>
              <a:rect l="0" t="0" r="r" b="b"/>
              <a:pathLst>
                <a:path w="380" h="852">
                  <a:moveTo>
                    <a:pt x="42" y="180"/>
                  </a:moveTo>
                  <a:lnTo>
                    <a:pt x="42" y="180"/>
                  </a:lnTo>
                  <a:lnTo>
                    <a:pt x="44" y="184"/>
                  </a:lnTo>
                  <a:lnTo>
                    <a:pt x="44" y="184"/>
                  </a:lnTo>
                  <a:lnTo>
                    <a:pt x="46" y="182"/>
                  </a:lnTo>
                  <a:lnTo>
                    <a:pt x="48" y="178"/>
                  </a:lnTo>
                  <a:lnTo>
                    <a:pt x="48" y="176"/>
                  </a:lnTo>
                  <a:lnTo>
                    <a:pt x="46" y="174"/>
                  </a:lnTo>
                  <a:lnTo>
                    <a:pt x="44" y="174"/>
                  </a:lnTo>
                  <a:lnTo>
                    <a:pt x="42" y="174"/>
                  </a:lnTo>
                  <a:lnTo>
                    <a:pt x="42" y="176"/>
                  </a:lnTo>
                  <a:lnTo>
                    <a:pt x="42" y="180"/>
                  </a:lnTo>
                  <a:close/>
                  <a:moveTo>
                    <a:pt x="164" y="78"/>
                  </a:moveTo>
                  <a:lnTo>
                    <a:pt x="164" y="78"/>
                  </a:lnTo>
                  <a:lnTo>
                    <a:pt x="164" y="80"/>
                  </a:lnTo>
                  <a:lnTo>
                    <a:pt x="166" y="80"/>
                  </a:lnTo>
                  <a:lnTo>
                    <a:pt x="166" y="80"/>
                  </a:lnTo>
                  <a:lnTo>
                    <a:pt x="164" y="78"/>
                  </a:lnTo>
                  <a:lnTo>
                    <a:pt x="164" y="78"/>
                  </a:lnTo>
                  <a:close/>
                  <a:moveTo>
                    <a:pt x="164" y="102"/>
                  </a:moveTo>
                  <a:lnTo>
                    <a:pt x="164" y="102"/>
                  </a:lnTo>
                  <a:lnTo>
                    <a:pt x="166" y="104"/>
                  </a:lnTo>
                  <a:lnTo>
                    <a:pt x="166" y="104"/>
                  </a:lnTo>
                  <a:lnTo>
                    <a:pt x="166" y="102"/>
                  </a:lnTo>
                  <a:lnTo>
                    <a:pt x="162" y="100"/>
                  </a:lnTo>
                  <a:lnTo>
                    <a:pt x="164" y="102"/>
                  </a:lnTo>
                  <a:close/>
                  <a:moveTo>
                    <a:pt x="166" y="96"/>
                  </a:moveTo>
                  <a:lnTo>
                    <a:pt x="166" y="96"/>
                  </a:lnTo>
                  <a:lnTo>
                    <a:pt x="166" y="102"/>
                  </a:lnTo>
                  <a:lnTo>
                    <a:pt x="166" y="102"/>
                  </a:lnTo>
                  <a:lnTo>
                    <a:pt x="168" y="98"/>
                  </a:lnTo>
                  <a:lnTo>
                    <a:pt x="166" y="96"/>
                  </a:lnTo>
                  <a:lnTo>
                    <a:pt x="166" y="96"/>
                  </a:lnTo>
                  <a:close/>
                  <a:moveTo>
                    <a:pt x="216" y="118"/>
                  </a:moveTo>
                  <a:lnTo>
                    <a:pt x="216" y="118"/>
                  </a:lnTo>
                  <a:lnTo>
                    <a:pt x="224" y="120"/>
                  </a:lnTo>
                  <a:lnTo>
                    <a:pt x="230" y="122"/>
                  </a:lnTo>
                  <a:lnTo>
                    <a:pt x="236" y="128"/>
                  </a:lnTo>
                  <a:lnTo>
                    <a:pt x="240" y="134"/>
                  </a:lnTo>
                  <a:lnTo>
                    <a:pt x="246" y="146"/>
                  </a:lnTo>
                  <a:lnTo>
                    <a:pt x="250" y="160"/>
                  </a:lnTo>
                  <a:lnTo>
                    <a:pt x="250" y="160"/>
                  </a:lnTo>
                  <a:lnTo>
                    <a:pt x="252" y="176"/>
                  </a:lnTo>
                  <a:lnTo>
                    <a:pt x="256" y="192"/>
                  </a:lnTo>
                  <a:lnTo>
                    <a:pt x="256" y="192"/>
                  </a:lnTo>
                  <a:lnTo>
                    <a:pt x="258" y="212"/>
                  </a:lnTo>
                  <a:lnTo>
                    <a:pt x="258" y="230"/>
                  </a:lnTo>
                  <a:lnTo>
                    <a:pt x="258" y="230"/>
                  </a:lnTo>
                  <a:lnTo>
                    <a:pt x="256" y="248"/>
                  </a:lnTo>
                  <a:lnTo>
                    <a:pt x="252" y="264"/>
                  </a:lnTo>
                  <a:lnTo>
                    <a:pt x="252" y="264"/>
                  </a:lnTo>
                  <a:lnTo>
                    <a:pt x="248" y="280"/>
                  </a:lnTo>
                  <a:lnTo>
                    <a:pt x="248" y="280"/>
                  </a:lnTo>
                  <a:lnTo>
                    <a:pt x="244" y="286"/>
                  </a:lnTo>
                  <a:lnTo>
                    <a:pt x="244" y="292"/>
                  </a:lnTo>
                  <a:lnTo>
                    <a:pt x="244" y="292"/>
                  </a:lnTo>
                  <a:lnTo>
                    <a:pt x="246" y="306"/>
                  </a:lnTo>
                  <a:lnTo>
                    <a:pt x="246" y="318"/>
                  </a:lnTo>
                  <a:lnTo>
                    <a:pt x="246" y="318"/>
                  </a:lnTo>
                  <a:lnTo>
                    <a:pt x="248" y="330"/>
                  </a:lnTo>
                  <a:lnTo>
                    <a:pt x="248" y="334"/>
                  </a:lnTo>
                  <a:lnTo>
                    <a:pt x="246" y="338"/>
                  </a:lnTo>
                  <a:lnTo>
                    <a:pt x="246" y="338"/>
                  </a:lnTo>
                  <a:lnTo>
                    <a:pt x="230" y="348"/>
                  </a:lnTo>
                  <a:lnTo>
                    <a:pt x="230" y="348"/>
                  </a:lnTo>
                  <a:lnTo>
                    <a:pt x="224" y="352"/>
                  </a:lnTo>
                  <a:lnTo>
                    <a:pt x="224" y="356"/>
                  </a:lnTo>
                  <a:lnTo>
                    <a:pt x="228" y="366"/>
                  </a:lnTo>
                  <a:lnTo>
                    <a:pt x="228" y="366"/>
                  </a:lnTo>
                  <a:lnTo>
                    <a:pt x="230" y="370"/>
                  </a:lnTo>
                  <a:lnTo>
                    <a:pt x="234" y="374"/>
                  </a:lnTo>
                  <a:lnTo>
                    <a:pt x="234" y="374"/>
                  </a:lnTo>
                  <a:lnTo>
                    <a:pt x="238" y="380"/>
                  </a:lnTo>
                  <a:lnTo>
                    <a:pt x="238" y="388"/>
                  </a:lnTo>
                  <a:lnTo>
                    <a:pt x="238" y="388"/>
                  </a:lnTo>
                  <a:lnTo>
                    <a:pt x="242" y="402"/>
                  </a:lnTo>
                  <a:lnTo>
                    <a:pt x="242" y="410"/>
                  </a:lnTo>
                  <a:lnTo>
                    <a:pt x="246" y="416"/>
                  </a:lnTo>
                  <a:lnTo>
                    <a:pt x="246" y="416"/>
                  </a:lnTo>
                  <a:lnTo>
                    <a:pt x="248" y="424"/>
                  </a:lnTo>
                  <a:lnTo>
                    <a:pt x="248" y="430"/>
                  </a:lnTo>
                  <a:lnTo>
                    <a:pt x="248" y="444"/>
                  </a:lnTo>
                  <a:lnTo>
                    <a:pt x="248" y="444"/>
                  </a:lnTo>
                  <a:lnTo>
                    <a:pt x="250" y="452"/>
                  </a:lnTo>
                  <a:lnTo>
                    <a:pt x="250" y="460"/>
                  </a:lnTo>
                  <a:lnTo>
                    <a:pt x="256" y="478"/>
                  </a:lnTo>
                  <a:lnTo>
                    <a:pt x="256" y="478"/>
                  </a:lnTo>
                  <a:lnTo>
                    <a:pt x="258" y="498"/>
                  </a:lnTo>
                  <a:lnTo>
                    <a:pt x="262" y="518"/>
                  </a:lnTo>
                  <a:lnTo>
                    <a:pt x="262" y="518"/>
                  </a:lnTo>
                  <a:lnTo>
                    <a:pt x="262" y="530"/>
                  </a:lnTo>
                  <a:lnTo>
                    <a:pt x="262" y="542"/>
                  </a:lnTo>
                  <a:lnTo>
                    <a:pt x="262" y="542"/>
                  </a:lnTo>
                  <a:lnTo>
                    <a:pt x="256" y="536"/>
                  </a:lnTo>
                  <a:lnTo>
                    <a:pt x="256" y="536"/>
                  </a:lnTo>
                  <a:lnTo>
                    <a:pt x="256" y="542"/>
                  </a:lnTo>
                  <a:lnTo>
                    <a:pt x="258" y="550"/>
                  </a:lnTo>
                  <a:lnTo>
                    <a:pt x="262" y="564"/>
                  </a:lnTo>
                  <a:lnTo>
                    <a:pt x="262" y="564"/>
                  </a:lnTo>
                  <a:lnTo>
                    <a:pt x="266" y="582"/>
                  </a:lnTo>
                  <a:lnTo>
                    <a:pt x="270" y="598"/>
                  </a:lnTo>
                  <a:lnTo>
                    <a:pt x="270" y="598"/>
                  </a:lnTo>
                  <a:lnTo>
                    <a:pt x="270" y="608"/>
                  </a:lnTo>
                  <a:lnTo>
                    <a:pt x="272" y="614"/>
                  </a:lnTo>
                  <a:lnTo>
                    <a:pt x="274" y="618"/>
                  </a:lnTo>
                  <a:lnTo>
                    <a:pt x="274" y="618"/>
                  </a:lnTo>
                  <a:lnTo>
                    <a:pt x="276" y="622"/>
                  </a:lnTo>
                  <a:lnTo>
                    <a:pt x="278" y="630"/>
                  </a:lnTo>
                  <a:lnTo>
                    <a:pt x="282" y="642"/>
                  </a:lnTo>
                  <a:lnTo>
                    <a:pt x="282" y="642"/>
                  </a:lnTo>
                  <a:lnTo>
                    <a:pt x="286" y="662"/>
                  </a:lnTo>
                  <a:lnTo>
                    <a:pt x="290" y="680"/>
                  </a:lnTo>
                  <a:lnTo>
                    <a:pt x="294" y="700"/>
                  </a:lnTo>
                  <a:lnTo>
                    <a:pt x="300" y="718"/>
                  </a:lnTo>
                  <a:lnTo>
                    <a:pt x="300" y="718"/>
                  </a:lnTo>
                  <a:lnTo>
                    <a:pt x="302" y="722"/>
                  </a:lnTo>
                  <a:lnTo>
                    <a:pt x="304" y="728"/>
                  </a:lnTo>
                  <a:lnTo>
                    <a:pt x="304" y="728"/>
                  </a:lnTo>
                  <a:lnTo>
                    <a:pt x="306" y="730"/>
                  </a:lnTo>
                  <a:lnTo>
                    <a:pt x="306" y="730"/>
                  </a:lnTo>
                  <a:lnTo>
                    <a:pt x="308" y="730"/>
                  </a:lnTo>
                  <a:lnTo>
                    <a:pt x="308" y="732"/>
                  </a:lnTo>
                  <a:lnTo>
                    <a:pt x="308" y="732"/>
                  </a:lnTo>
                  <a:lnTo>
                    <a:pt x="312" y="746"/>
                  </a:lnTo>
                  <a:lnTo>
                    <a:pt x="316" y="760"/>
                  </a:lnTo>
                  <a:lnTo>
                    <a:pt x="316" y="760"/>
                  </a:lnTo>
                  <a:lnTo>
                    <a:pt x="318" y="766"/>
                  </a:lnTo>
                  <a:lnTo>
                    <a:pt x="320" y="774"/>
                  </a:lnTo>
                  <a:lnTo>
                    <a:pt x="320" y="774"/>
                  </a:lnTo>
                  <a:lnTo>
                    <a:pt x="324" y="778"/>
                  </a:lnTo>
                  <a:lnTo>
                    <a:pt x="326" y="786"/>
                  </a:lnTo>
                  <a:lnTo>
                    <a:pt x="328" y="792"/>
                  </a:lnTo>
                  <a:lnTo>
                    <a:pt x="332" y="796"/>
                  </a:lnTo>
                  <a:lnTo>
                    <a:pt x="332" y="796"/>
                  </a:lnTo>
                  <a:lnTo>
                    <a:pt x="336" y="800"/>
                  </a:lnTo>
                  <a:lnTo>
                    <a:pt x="340" y="806"/>
                  </a:lnTo>
                  <a:lnTo>
                    <a:pt x="340" y="806"/>
                  </a:lnTo>
                  <a:lnTo>
                    <a:pt x="350" y="814"/>
                  </a:lnTo>
                  <a:lnTo>
                    <a:pt x="350" y="814"/>
                  </a:lnTo>
                  <a:lnTo>
                    <a:pt x="362" y="820"/>
                  </a:lnTo>
                  <a:lnTo>
                    <a:pt x="368" y="824"/>
                  </a:lnTo>
                  <a:lnTo>
                    <a:pt x="374" y="828"/>
                  </a:lnTo>
                  <a:lnTo>
                    <a:pt x="374" y="828"/>
                  </a:lnTo>
                  <a:lnTo>
                    <a:pt x="378" y="834"/>
                  </a:lnTo>
                  <a:lnTo>
                    <a:pt x="380" y="840"/>
                  </a:lnTo>
                  <a:lnTo>
                    <a:pt x="378" y="844"/>
                  </a:lnTo>
                  <a:lnTo>
                    <a:pt x="372" y="848"/>
                  </a:lnTo>
                  <a:lnTo>
                    <a:pt x="358" y="852"/>
                  </a:lnTo>
                  <a:lnTo>
                    <a:pt x="346" y="852"/>
                  </a:lnTo>
                  <a:lnTo>
                    <a:pt x="346" y="852"/>
                  </a:lnTo>
                  <a:lnTo>
                    <a:pt x="338" y="850"/>
                  </a:lnTo>
                  <a:lnTo>
                    <a:pt x="330" y="848"/>
                  </a:lnTo>
                  <a:lnTo>
                    <a:pt x="322" y="844"/>
                  </a:lnTo>
                  <a:lnTo>
                    <a:pt x="316" y="838"/>
                  </a:lnTo>
                  <a:lnTo>
                    <a:pt x="316" y="838"/>
                  </a:lnTo>
                  <a:lnTo>
                    <a:pt x="308" y="826"/>
                  </a:lnTo>
                  <a:lnTo>
                    <a:pt x="302" y="822"/>
                  </a:lnTo>
                  <a:lnTo>
                    <a:pt x="296" y="818"/>
                  </a:lnTo>
                  <a:lnTo>
                    <a:pt x="296" y="818"/>
                  </a:lnTo>
                  <a:lnTo>
                    <a:pt x="296" y="824"/>
                  </a:lnTo>
                  <a:lnTo>
                    <a:pt x="296" y="826"/>
                  </a:lnTo>
                  <a:lnTo>
                    <a:pt x="296" y="830"/>
                  </a:lnTo>
                  <a:lnTo>
                    <a:pt x="296" y="830"/>
                  </a:lnTo>
                  <a:lnTo>
                    <a:pt x="294" y="834"/>
                  </a:lnTo>
                  <a:lnTo>
                    <a:pt x="292" y="838"/>
                  </a:lnTo>
                  <a:lnTo>
                    <a:pt x="292" y="838"/>
                  </a:lnTo>
                  <a:lnTo>
                    <a:pt x="284" y="838"/>
                  </a:lnTo>
                  <a:lnTo>
                    <a:pt x="274" y="838"/>
                  </a:lnTo>
                  <a:lnTo>
                    <a:pt x="266" y="834"/>
                  </a:lnTo>
                  <a:lnTo>
                    <a:pt x="262" y="832"/>
                  </a:lnTo>
                  <a:lnTo>
                    <a:pt x="262" y="828"/>
                  </a:lnTo>
                  <a:lnTo>
                    <a:pt x="262" y="828"/>
                  </a:lnTo>
                  <a:lnTo>
                    <a:pt x="262" y="808"/>
                  </a:lnTo>
                  <a:lnTo>
                    <a:pt x="262" y="808"/>
                  </a:lnTo>
                  <a:lnTo>
                    <a:pt x="262" y="798"/>
                  </a:lnTo>
                  <a:lnTo>
                    <a:pt x="262" y="798"/>
                  </a:lnTo>
                  <a:lnTo>
                    <a:pt x="262" y="794"/>
                  </a:lnTo>
                  <a:lnTo>
                    <a:pt x="264" y="792"/>
                  </a:lnTo>
                  <a:lnTo>
                    <a:pt x="264" y="792"/>
                  </a:lnTo>
                  <a:lnTo>
                    <a:pt x="268" y="782"/>
                  </a:lnTo>
                  <a:lnTo>
                    <a:pt x="270" y="770"/>
                  </a:lnTo>
                  <a:lnTo>
                    <a:pt x="270" y="770"/>
                  </a:lnTo>
                  <a:lnTo>
                    <a:pt x="272" y="768"/>
                  </a:lnTo>
                  <a:lnTo>
                    <a:pt x="274" y="766"/>
                  </a:lnTo>
                  <a:lnTo>
                    <a:pt x="274" y="766"/>
                  </a:lnTo>
                  <a:lnTo>
                    <a:pt x="272" y="762"/>
                  </a:lnTo>
                  <a:lnTo>
                    <a:pt x="270" y="756"/>
                  </a:lnTo>
                  <a:lnTo>
                    <a:pt x="270" y="756"/>
                  </a:lnTo>
                  <a:lnTo>
                    <a:pt x="262" y="732"/>
                  </a:lnTo>
                  <a:lnTo>
                    <a:pt x="250" y="712"/>
                  </a:lnTo>
                  <a:lnTo>
                    <a:pt x="250" y="712"/>
                  </a:lnTo>
                  <a:lnTo>
                    <a:pt x="236" y="686"/>
                  </a:lnTo>
                  <a:lnTo>
                    <a:pt x="230" y="672"/>
                  </a:lnTo>
                  <a:lnTo>
                    <a:pt x="226" y="658"/>
                  </a:lnTo>
                  <a:lnTo>
                    <a:pt x="226" y="658"/>
                  </a:lnTo>
                  <a:lnTo>
                    <a:pt x="224" y="642"/>
                  </a:lnTo>
                  <a:lnTo>
                    <a:pt x="222" y="626"/>
                  </a:lnTo>
                  <a:lnTo>
                    <a:pt x="222" y="626"/>
                  </a:lnTo>
                  <a:lnTo>
                    <a:pt x="220" y="618"/>
                  </a:lnTo>
                  <a:lnTo>
                    <a:pt x="218" y="612"/>
                  </a:lnTo>
                  <a:lnTo>
                    <a:pt x="210" y="600"/>
                  </a:lnTo>
                  <a:lnTo>
                    <a:pt x="210" y="600"/>
                  </a:lnTo>
                  <a:lnTo>
                    <a:pt x="202" y="586"/>
                  </a:lnTo>
                  <a:lnTo>
                    <a:pt x="196" y="572"/>
                  </a:lnTo>
                  <a:lnTo>
                    <a:pt x="182" y="542"/>
                  </a:lnTo>
                  <a:lnTo>
                    <a:pt x="182" y="542"/>
                  </a:lnTo>
                  <a:lnTo>
                    <a:pt x="166" y="510"/>
                  </a:lnTo>
                  <a:lnTo>
                    <a:pt x="166" y="510"/>
                  </a:lnTo>
                  <a:lnTo>
                    <a:pt x="162" y="500"/>
                  </a:lnTo>
                  <a:lnTo>
                    <a:pt x="160" y="494"/>
                  </a:lnTo>
                  <a:lnTo>
                    <a:pt x="156" y="492"/>
                  </a:lnTo>
                  <a:lnTo>
                    <a:pt x="156" y="492"/>
                  </a:lnTo>
                  <a:lnTo>
                    <a:pt x="152" y="500"/>
                  </a:lnTo>
                  <a:lnTo>
                    <a:pt x="148" y="512"/>
                  </a:lnTo>
                  <a:lnTo>
                    <a:pt x="148" y="512"/>
                  </a:lnTo>
                  <a:lnTo>
                    <a:pt x="144" y="528"/>
                  </a:lnTo>
                  <a:lnTo>
                    <a:pt x="144" y="528"/>
                  </a:lnTo>
                  <a:lnTo>
                    <a:pt x="142" y="532"/>
                  </a:lnTo>
                  <a:lnTo>
                    <a:pt x="140" y="532"/>
                  </a:lnTo>
                  <a:lnTo>
                    <a:pt x="136" y="532"/>
                  </a:lnTo>
                  <a:lnTo>
                    <a:pt x="132" y="532"/>
                  </a:lnTo>
                  <a:lnTo>
                    <a:pt x="132" y="532"/>
                  </a:lnTo>
                  <a:lnTo>
                    <a:pt x="130" y="558"/>
                  </a:lnTo>
                  <a:lnTo>
                    <a:pt x="128" y="572"/>
                  </a:lnTo>
                  <a:lnTo>
                    <a:pt x="126" y="586"/>
                  </a:lnTo>
                  <a:lnTo>
                    <a:pt x="126" y="586"/>
                  </a:lnTo>
                  <a:lnTo>
                    <a:pt x="124" y="600"/>
                  </a:lnTo>
                  <a:lnTo>
                    <a:pt x="122" y="614"/>
                  </a:lnTo>
                  <a:lnTo>
                    <a:pt x="122" y="626"/>
                  </a:lnTo>
                  <a:lnTo>
                    <a:pt x="124" y="640"/>
                  </a:lnTo>
                  <a:lnTo>
                    <a:pt x="124" y="640"/>
                  </a:lnTo>
                  <a:lnTo>
                    <a:pt x="126" y="656"/>
                  </a:lnTo>
                  <a:lnTo>
                    <a:pt x="126" y="670"/>
                  </a:lnTo>
                  <a:lnTo>
                    <a:pt x="126" y="700"/>
                  </a:lnTo>
                  <a:lnTo>
                    <a:pt x="126" y="700"/>
                  </a:lnTo>
                  <a:lnTo>
                    <a:pt x="128" y="708"/>
                  </a:lnTo>
                  <a:lnTo>
                    <a:pt x="130" y="714"/>
                  </a:lnTo>
                  <a:lnTo>
                    <a:pt x="130" y="714"/>
                  </a:lnTo>
                  <a:lnTo>
                    <a:pt x="132" y="720"/>
                  </a:lnTo>
                  <a:lnTo>
                    <a:pt x="134" y="724"/>
                  </a:lnTo>
                  <a:lnTo>
                    <a:pt x="134" y="724"/>
                  </a:lnTo>
                  <a:lnTo>
                    <a:pt x="132" y="738"/>
                  </a:lnTo>
                  <a:lnTo>
                    <a:pt x="134" y="746"/>
                  </a:lnTo>
                  <a:lnTo>
                    <a:pt x="136" y="752"/>
                  </a:lnTo>
                  <a:lnTo>
                    <a:pt x="136" y="752"/>
                  </a:lnTo>
                  <a:lnTo>
                    <a:pt x="136" y="756"/>
                  </a:lnTo>
                  <a:lnTo>
                    <a:pt x="136" y="760"/>
                  </a:lnTo>
                  <a:lnTo>
                    <a:pt x="136" y="764"/>
                  </a:lnTo>
                  <a:lnTo>
                    <a:pt x="136" y="770"/>
                  </a:lnTo>
                  <a:lnTo>
                    <a:pt x="136" y="770"/>
                  </a:lnTo>
                  <a:lnTo>
                    <a:pt x="138" y="774"/>
                  </a:lnTo>
                  <a:lnTo>
                    <a:pt x="140" y="778"/>
                  </a:lnTo>
                  <a:lnTo>
                    <a:pt x="140" y="790"/>
                  </a:lnTo>
                  <a:lnTo>
                    <a:pt x="140" y="790"/>
                  </a:lnTo>
                  <a:lnTo>
                    <a:pt x="142" y="802"/>
                  </a:lnTo>
                  <a:lnTo>
                    <a:pt x="142" y="808"/>
                  </a:lnTo>
                  <a:lnTo>
                    <a:pt x="140" y="812"/>
                  </a:lnTo>
                  <a:lnTo>
                    <a:pt x="140" y="812"/>
                  </a:lnTo>
                  <a:lnTo>
                    <a:pt x="134" y="818"/>
                  </a:lnTo>
                  <a:lnTo>
                    <a:pt x="134" y="820"/>
                  </a:lnTo>
                  <a:lnTo>
                    <a:pt x="134" y="826"/>
                  </a:lnTo>
                  <a:lnTo>
                    <a:pt x="134" y="826"/>
                  </a:lnTo>
                  <a:lnTo>
                    <a:pt x="136" y="832"/>
                  </a:lnTo>
                  <a:lnTo>
                    <a:pt x="136" y="836"/>
                  </a:lnTo>
                  <a:lnTo>
                    <a:pt x="132" y="840"/>
                  </a:lnTo>
                  <a:lnTo>
                    <a:pt x="130" y="844"/>
                  </a:lnTo>
                  <a:lnTo>
                    <a:pt x="120" y="850"/>
                  </a:lnTo>
                  <a:lnTo>
                    <a:pt x="110" y="850"/>
                  </a:lnTo>
                  <a:lnTo>
                    <a:pt x="110" y="850"/>
                  </a:lnTo>
                  <a:lnTo>
                    <a:pt x="98" y="850"/>
                  </a:lnTo>
                  <a:lnTo>
                    <a:pt x="92" y="844"/>
                  </a:lnTo>
                  <a:lnTo>
                    <a:pt x="88" y="838"/>
                  </a:lnTo>
                  <a:lnTo>
                    <a:pt x="88" y="830"/>
                  </a:lnTo>
                  <a:lnTo>
                    <a:pt x="90" y="820"/>
                  </a:lnTo>
                  <a:lnTo>
                    <a:pt x="94" y="810"/>
                  </a:lnTo>
                  <a:lnTo>
                    <a:pt x="100" y="792"/>
                  </a:lnTo>
                  <a:lnTo>
                    <a:pt x="100" y="792"/>
                  </a:lnTo>
                  <a:lnTo>
                    <a:pt x="102" y="782"/>
                  </a:lnTo>
                  <a:lnTo>
                    <a:pt x="102" y="772"/>
                  </a:lnTo>
                  <a:lnTo>
                    <a:pt x="102" y="772"/>
                  </a:lnTo>
                  <a:lnTo>
                    <a:pt x="102" y="768"/>
                  </a:lnTo>
                  <a:lnTo>
                    <a:pt x="102" y="764"/>
                  </a:lnTo>
                  <a:lnTo>
                    <a:pt x="102" y="764"/>
                  </a:lnTo>
                  <a:lnTo>
                    <a:pt x="100" y="762"/>
                  </a:lnTo>
                  <a:lnTo>
                    <a:pt x="98" y="760"/>
                  </a:lnTo>
                  <a:lnTo>
                    <a:pt x="98" y="760"/>
                  </a:lnTo>
                  <a:lnTo>
                    <a:pt x="98" y="756"/>
                  </a:lnTo>
                  <a:lnTo>
                    <a:pt x="100" y="752"/>
                  </a:lnTo>
                  <a:lnTo>
                    <a:pt x="100" y="752"/>
                  </a:lnTo>
                  <a:lnTo>
                    <a:pt x="98" y="746"/>
                  </a:lnTo>
                  <a:lnTo>
                    <a:pt x="96" y="740"/>
                  </a:lnTo>
                  <a:lnTo>
                    <a:pt x="96" y="740"/>
                  </a:lnTo>
                  <a:lnTo>
                    <a:pt x="92" y="730"/>
                  </a:lnTo>
                  <a:lnTo>
                    <a:pt x="90" y="724"/>
                  </a:lnTo>
                  <a:lnTo>
                    <a:pt x="90" y="720"/>
                  </a:lnTo>
                  <a:lnTo>
                    <a:pt x="90" y="720"/>
                  </a:lnTo>
                  <a:lnTo>
                    <a:pt x="92" y="716"/>
                  </a:lnTo>
                  <a:lnTo>
                    <a:pt x="90" y="708"/>
                  </a:lnTo>
                  <a:lnTo>
                    <a:pt x="86" y="698"/>
                  </a:lnTo>
                  <a:lnTo>
                    <a:pt x="86" y="698"/>
                  </a:lnTo>
                  <a:lnTo>
                    <a:pt x="78" y="668"/>
                  </a:lnTo>
                  <a:lnTo>
                    <a:pt x="78" y="668"/>
                  </a:lnTo>
                  <a:lnTo>
                    <a:pt x="74" y="638"/>
                  </a:lnTo>
                  <a:lnTo>
                    <a:pt x="72" y="606"/>
                  </a:lnTo>
                  <a:lnTo>
                    <a:pt x="72" y="606"/>
                  </a:lnTo>
                  <a:lnTo>
                    <a:pt x="72" y="578"/>
                  </a:lnTo>
                  <a:lnTo>
                    <a:pt x="72" y="550"/>
                  </a:lnTo>
                  <a:lnTo>
                    <a:pt x="72" y="550"/>
                  </a:lnTo>
                  <a:lnTo>
                    <a:pt x="68" y="522"/>
                  </a:lnTo>
                  <a:lnTo>
                    <a:pt x="68" y="522"/>
                  </a:lnTo>
                  <a:lnTo>
                    <a:pt x="66" y="506"/>
                  </a:lnTo>
                  <a:lnTo>
                    <a:pt x="66" y="498"/>
                  </a:lnTo>
                  <a:lnTo>
                    <a:pt x="62" y="492"/>
                  </a:lnTo>
                  <a:lnTo>
                    <a:pt x="62" y="492"/>
                  </a:lnTo>
                  <a:lnTo>
                    <a:pt x="60" y="494"/>
                  </a:lnTo>
                  <a:lnTo>
                    <a:pt x="60" y="496"/>
                  </a:lnTo>
                  <a:lnTo>
                    <a:pt x="60" y="504"/>
                  </a:lnTo>
                  <a:lnTo>
                    <a:pt x="60" y="504"/>
                  </a:lnTo>
                  <a:lnTo>
                    <a:pt x="58" y="506"/>
                  </a:lnTo>
                  <a:lnTo>
                    <a:pt x="56" y="508"/>
                  </a:lnTo>
                  <a:lnTo>
                    <a:pt x="54" y="510"/>
                  </a:lnTo>
                  <a:lnTo>
                    <a:pt x="52" y="514"/>
                  </a:lnTo>
                  <a:lnTo>
                    <a:pt x="52" y="514"/>
                  </a:lnTo>
                  <a:lnTo>
                    <a:pt x="54" y="518"/>
                  </a:lnTo>
                  <a:lnTo>
                    <a:pt x="52" y="520"/>
                  </a:lnTo>
                  <a:lnTo>
                    <a:pt x="46" y="524"/>
                  </a:lnTo>
                  <a:lnTo>
                    <a:pt x="46" y="524"/>
                  </a:lnTo>
                  <a:lnTo>
                    <a:pt x="44" y="524"/>
                  </a:lnTo>
                  <a:lnTo>
                    <a:pt x="40" y="522"/>
                  </a:lnTo>
                  <a:lnTo>
                    <a:pt x="38" y="516"/>
                  </a:lnTo>
                  <a:lnTo>
                    <a:pt x="32" y="502"/>
                  </a:lnTo>
                  <a:lnTo>
                    <a:pt x="32" y="502"/>
                  </a:lnTo>
                  <a:lnTo>
                    <a:pt x="18" y="478"/>
                  </a:lnTo>
                  <a:lnTo>
                    <a:pt x="2" y="454"/>
                  </a:lnTo>
                  <a:lnTo>
                    <a:pt x="2" y="454"/>
                  </a:lnTo>
                  <a:lnTo>
                    <a:pt x="0" y="450"/>
                  </a:lnTo>
                  <a:lnTo>
                    <a:pt x="0" y="446"/>
                  </a:lnTo>
                  <a:lnTo>
                    <a:pt x="2" y="442"/>
                  </a:lnTo>
                  <a:lnTo>
                    <a:pt x="4" y="438"/>
                  </a:lnTo>
                  <a:lnTo>
                    <a:pt x="4" y="438"/>
                  </a:lnTo>
                  <a:lnTo>
                    <a:pt x="12" y="428"/>
                  </a:lnTo>
                  <a:lnTo>
                    <a:pt x="16" y="418"/>
                  </a:lnTo>
                  <a:lnTo>
                    <a:pt x="16" y="418"/>
                  </a:lnTo>
                  <a:lnTo>
                    <a:pt x="30" y="396"/>
                  </a:lnTo>
                  <a:lnTo>
                    <a:pt x="42" y="372"/>
                  </a:lnTo>
                  <a:lnTo>
                    <a:pt x="42" y="372"/>
                  </a:lnTo>
                  <a:lnTo>
                    <a:pt x="46" y="362"/>
                  </a:lnTo>
                  <a:lnTo>
                    <a:pt x="52" y="350"/>
                  </a:lnTo>
                  <a:lnTo>
                    <a:pt x="52" y="350"/>
                  </a:lnTo>
                  <a:lnTo>
                    <a:pt x="54" y="346"/>
                  </a:lnTo>
                  <a:lnTo>
                    <a:pt x="56" y="342"/>
                  </a:lnTo>
                  <a:lnTo>
                    <a:pt x="56" y="342"/>
                  </a:lnTo>
                  <a:lnTo>
                    <a:pt x="56" y="336"/>
                  </a:lnTo>
                  <a:lnTo>
                    <a:pt x="56" y="336"/>
                  </a:lnTo>
                  <a:lnTo>
                    <a:pt x="60" y="326"/>
                  </a:lnTo>
                  <a:lnTo>
                    <a:pt x="60" y="326"/>
                  </a:lnTo>
                  <a:lnTo>
                    <a:pt x="60" y="322"/>
                  </a:lnTo>
                  <a:lnTo>
                    <a:pt x="58" y="318"/>
                  </a:lnTo>
                  <a:lnTo>
                    <a:pt x="54" y="312"/>
                  </a:lnTo>
                  <a:lnTo>
                    <a:pt x="54" y="312"/>
                  </a:lnTo>
                  <a:lnTo>
                    <a:pt x="46" y="288"/>
                  </a:lnTo>
                  <a:lnTo>
                    <a:pt x="46" y="288"/>
                  </a:lnTo>
                  <a:lnTo>
                    <a:pt x="44" y="282"/>
                  </a:lnTo>
                  <a:lnTo>
                    <a:pt x="44" y="274"/>
                  </a:lnTo>
                  <a:lnTo>
                    <a:pt x="44" y="266"/>
                  </a:lnTo>
                  <a:lnTo>
                    <a:pt x="42" y="258"/>
                  </a:lnTo>
                  <a:lnTo>
                    <a:pt x="42" y="258"/>
                  </a:lnTo>
                  <a:lnTo>
                    <a:pt x="42" y="254"/>
                  </a:lnTo>
                  <a:lnTo>
                    <a:pt x="42" y="250"/>
                  </a:lnTo>
                  <a:lnTo>
                    <a:pt x="44" y="244"/>
                  </a:lnTo>
                  <a:lnTo>
                    <a:pt x="42" y="240"/>
                  </a:lnTo>
                  <a:lnTo>
                    <a:pt x="42" y="240"/>
                  </a:lnTo>
                  <a:lnTo>
                    <a:pt x="40" y="226"/>
                  </a:lnTo>
                  <a:lnTo>
                    <a:pt x="40" y="226"/>
                  </a:lnTo>
                  <a:lnTo>
                    <a:pt x="40" y="220"/>
                  </a:lnTo>
                  <a:lnTo>
                    <a:pt x="42" y="216"/>
                  </a:lnTo>
                  <a:lnTo>
                    <a:pt x="42" y="214"/>
                  </a:lnTo>
                  <a:lnTo>
                    <a:pt x="38" y="210"/>
                  </a:lnTo>
                  <a:lnTo>
                    <a:pt x="38" y="210"/>
                  </a:lnTo>
                  <a:lnTo>
                    <a:pt x="30" y="204"/>
                  </a:lnTo>
                  <a:lnTo>
                    <a:pt x="30" y="202"/>
                  </a:lnTo>
                  <a:lnTo>
                    <a:pt x="32" y="196"/>
                  </a:lnTo>
                  <a:lnTo>
                    <a:pt x="32" y="196"/>
                  </a:lnTo>
                  <a:lnTo>
                    <a:pt x="34" y="194"/>
                  </a:lnTo>
                  <a:lnTo>
                    <a:pt x="34" y="188"/>
                  </a:lnTo>
                  <a:lnTo>
                    <a:pt x="36" y="178"/>
                  </a:lnTo>
                  <a:lnTo>
                    <a:pt x="36" y="178"/>
                  </a:lnTo>
                  <a:lnTo>
                    <a:pt x="34" y="170"/>
                  </a:lnTo>
                  <a:lnTo>
                    <a:pt x="34" y="162"/>
                  </a:lnTo>
                  <a:lnTo>
                    <a:pt x="28" y="148"/>
                  </a:lnTo>
                  <a:lnTo>
                    <a:pt x="28" y="148"/>
                  </a:lnTo>
                  <a:lnTo>
                    <a:pt x="26" y="140"/>
                  </a:lnTo>
                  <a:lnTo>
                    <a:pt x="26" y="132"/>
                  </a:lnTo>
                  <a:lnTo>
                    <a:pt x="30" y="116"/>
                  </a:lnTo>
                  <a:lnTo>
                    <a:pt x="30" y="116"/>
                  </a:lnTo>
                  <a:lnTo>
                    <a:pt x="32" y="98"/>
                  </a:lnTo>
                  <a:lnTo>
                    <a:pt x="32" y="98"/>
                  </a:lnTo>
                  <a:lnTo>
                    <a:pt x="32" y="90"/>
                  </a:lnTo>
                  <a:lnTo>
                    <a:pt x="32" y="82"/>
                  </a:lnTo>
                  <a:lnTo>
                    <a:pt x="32" y="64"/>
                  </a:lnTo>
                  <a:lnTo>
                    <a:pt x="32" y="64"/>
                  </a:lnTo>
                  <a:lnTo>
                    <a:pt x="34" y="46"/>
                  </a:lnTo>
                  <a:lnTo>
                    <a:pt x="38" y="28"/>
                  </a:lnTo>
                  <a:lnTo>
                    <a:pt x="42" y="20"/>
                  </a:lnTo>
                  <a:lnTo>
                    <a:pt x="48" y="14"/>
                  </a:lnTo>
                  <a:lnTo>
                    <a:pt x="56" y="8"/>
                  </a:lnTo>
                  <a:lnTo>
                    <a:pt x="64" y="2"/>
                  </a:lnTo>
                  <a:lnTo>
                    <a:pt x="64" y="2"/>
                  </a:lnTo>
                  <a:lnTo>
                    <a:pt x="76" y="0"/>
                  </a:lnTo>
                  <a:lnTo>
                    <a:pt x="88" y="0"/>
                  </a:lnTo>
                  <a:lnTo>
                    <a:pt x="100" y="2"/>
                  </a:lnTo>
                  <a:lnTo>
                    <a:pt x="110" y="6"/>
                  </a:lnTo>
                  <a:lnTo>
                    <a:pt x="120" y="14"/>
                  </a:lnTo>
                  <a:lnTo>
                    <a:pt x="130" y="22"/>
                  </a:lnTo>
                  <a:lnTo>
                    <a:pt x="138" y="32"/>
                  </a:lnTo>
                  <a:lnTo>
                    <a:pt x="144" y="40"/>
                  </a:lnTo>
                  <a:lnTo>
                    <a:pt x="144" y="40"/>
                  </a:lnTo>
                  <a:lnTo>
                    <a:pt x="152" y="54"/>
                  </a:lnTo>
                  <a:lnTo>
                    <a:pt x="160" y="68"/>
                  </a:lnTo>
                  <a:lnTo>
                    <a:pt x="160" y="68"/>
                  </a:lnTo>
                  <a:lnTo>
                    <a:pt x="166" y="76"/>
                  </a:lnTo>
                  <a:lnTo>
                    <a:pt x="170" y="86"/>
                  </a:lnTo>
                  <a:lnTo>
                    <a:pt x="170" y="86"/>
                  </a:lnTo>
                  <a:lnTo>
                    <a:pt x="172" y="92"/>
                  </a:lnTo>
                  <a:lnTo>
                    <a:pt x="172" y="98"/>
                  </a:lnTo>
                  <a:lnTo>
                    <a:pt x="172" y="98"/>
                  </a:lnTo>
                  <a:lnTo>
                    <a:pt x="170" y="106"/>
                  </a:lnTo>
                  <a:lnTo>
                    <a:pt x="172" y="110"/>
                  </a:lnTo>
                  <a:lnTo>
                    <a:pt x="176" y="112"/>
                  </a:lnTo>
                  <a:lnTo>
                    <a:pt x="176" y="112"/>
                  </a:lnTo>
                  <a:lnTo>
                    <a:pt x="182" y="116"/>
                  </a:lnTo>
                  <a:lnTo>
                    <a:pt x="190" y="118"/>
                  </a:lnTo>
                  <a:lnTo>
                    <a:pt x="190" y="118"/>
                  </a:lnTo>
                  <a:lnTo>
                    <a:pt x="204" y="120"/>
                  </a:lnTo>
                  <a:lnTo>
                    <a:pt x="216" y="118"/>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grpSp>
      <p:sp>
        <p:nvSpPr>
          <p:cNvPr id="5" name="TextBox 4">
            <a:extLst>
              <a:ext uri="{FF2B5EF4-FFF2-40B4-BE49-F238E27FC236}">
                <a16:creationId xmlns:a16="http://schemas.microsoft.com/office/drawing/2014/main" id="{41F8ED67-142C-4FD7-9911-6E0D53CFE29F}"/>
              </a:ext>
            </a:extLst>
          </p:cNvPr>
          <p:cNvSpPr txBox="1"/>
          <p:nvPr/>
        </p:nvSpPr>
        <p:spPr>
          <a:xfrm>
            <a:off x="136522" y="1362707"/>
            <a:ext cx="4688723" cy="892552"/>
          </a:xfrm>
          <a:prstGeom prst="rect">
            <a:avLst/>
          </a:prstGeom>
          <a:noFill/>
        </p:spPr>
        <p:txBody>
          <a:bodyPr wrap="square" rtlCol="0">
            <a:spAutoFit/>
          </a:bodyPr>
          <a:lstStyle/>
          <a:p>
            <a:pPr algn="ctr"/>
            <a:r>
              <a:rPr lang="en-US" sz="2800" b="1" dirty="0">
                <a:solidFill>
                  <a:srgbClr val="FF0000"/>
                </a:solidFill>
              </a:rPr>
              <a:t>Business Rules Decisions –</a:t>
            </a:r>
          </a:p>
          <a:p>
            <a:pPr algn="ctr"/>
            <a:r>
              <a:rPr lang="en-US" sz="2400" b="1" i="1" dirty="0">
                <a:solidFill>
                  <a:srgbClr val="FF0000"/>
                </a:solidFill>
              </a:rPr>
              <a:t>Compensation Strategy</a:t>
            </a:r>
            <a:endParaRPr lang="en-US" sz="2400" i="1" dirty="0"/>
          </a:p>
        </p:txBody>
      </p:sp>
    </p:spTree>
    <p:extLst>
      <p:ext uri="{BB962C8B-B14F-4D97-AF65-F5344CB8AC3E}">
        <p14:creationId xmlns:p14="http://schemas.microsoft.com/office/powerpoint/2010/main" val="126574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left)">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Compensation Policy</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407354"/>
            <a:ext cx="7886700" cy="4670931"/>
          </a:xfrm>
        </p:spPr>
        <p:txBody>
          <a:bodyPr>
            <a:noAutofit/>
          </a:bodyPr>
          <a:lstStyle/>
          <a:p>
            <a:pPr>
              <a:lnSpc>
                <a:spcPct val="100000"/>
              </a:lnSpc>
              <a:buClr>
                <a:schemeClr val="tx1"/>
              </a:buClr>
            </a:pPr>
            <a:r>
              <a:rPr lang="en-US" sz="2400" dirty="0"/>
              <a:t>Compensation policies need to be developed and institutionalized for the flexibilities associated with these other pay setting opportunities.</a:t>
            </a:r>
          </a:p>
          <a:p>
            <a:pPr lvl="1">
              <a:lnSpc>
                <a:spcPct val="100000"/>
              </a:lnSpc>
              <a:buClr>
                <a:schemeClr val="tx1"/>
              </a:buClr>
            </a:pPr>
            <a:r>
              <a:rPr lang="en-US" sz="2200" dirty="0"/>
              <a:t>Pay setting for new hires, reinstatement eligible and non-Demo Federal civilian employees</a:t>
            </a:r>
          </a:p>
          <a:p>
            <a:pPr lvl="1">
              <a:lnSpc>
                <a:spcPct val="100000"/>
              </a:lnSpc>
              <a:buClr>
                <a:schemeClr val="tx1"/>
              </a:buClr>
            </a:pPr>
            <a:r>
              <a:rPr lang="en-US" sz="2200" dirty="0"/>
              <a:t>Supervisory and team leader cash differentials</a:t>
            </a:r>
          </a:p>
          <a:p>
            <a:pPr lvl="1">
              <a:lnSpc>
                <a:spcPct val="100000"/>
              </a:lnSpc>
              <a:buClr>
                <a:schemeClr val="tx1"/>
              </a:buClr>
            </a:pPr>
            <a:r>
              <a:rPr lang="en-US" sz="2200" dirty="0"/>
              <a:t>Accelerated compensation for developmental positions (</a:t>
            </a:r>
            <a:r>
              <a:rPr lang="en-US" sz="2200" dirty="0" err="1"/>
              <a:t>ACDP</a:t>
            </a:r>
            <a:r>
              <a:rPr lang="en-US" sz="2200" dirty="0"/>
              <a:t>)</a:t>
            </a:r>
          </a:p>
          <a:p>
            <a:pPr lvl="1">
              <a:lnSpc>
                <a:spcPct val="100000"/>
              </a:lnSpc>
              <a:buClr>
                <a:schemeClr val="tx1"/>
              </a:buClr>
            </a:pPr>
            <a:r>
              <a:rPr lang="en-US" sz="2200" dirty="0"/>
              <a:t>Promotion percentages allowed by various authority levels</a:t>
            </a:r>
          </a:p>
          <a:p>
            <a:pPr lvl="1">
              <a:lnSpc>
                <a:spcPct val="100000"/>
              </a:lnSpc>
              <a:buClr>
                <a:schemeClr val="tx1"/>
              </a:buClr>
            </a:pPr>
            <a:r>
              <a:rPr lang="en-US" sz="2200" dirty="0"/>
              <a:t>Pay Pool payout policies for employees hired or promoted at various times throughout the appraisal cycle</a:t>
            </a:r>
            <a:endParaRPr lang="en-US" sz="3000" b="1" dirty="0">
              <a:solidFill>
                <a:srgbClr val="FF0000"/>
              </a:solidFill>
            </a:endParaRPr>
          </a:p>
          <a:p>
            <a:pPr marL="457200" lvl="1" indent="0">
              <a:lnSpc>
                <a:spcPct val="100000"/>
              </a:lnSpc>
              <a:buClr>
                <a:schemeClr val="tx1"/>
              </a:buClr>
              <a:buNone/>
            </a:pPr>
            <a:endParaRPr lang="en-US" sz="2200"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21</a:t>
            </a:fld>
            <a:endParaRPr lang="en-US" dirty="0"/>
          </a:p>
        </p:txBody>
      </p:sp>
    </p:spTree>
    <p:extLst>
      <p:ext uri="{BB962C8B-B14F-4D97-AF65-F5344CB8AC3E}">
        <p14:creationId xmlns:p14="http://schemas.microsoft.com/office/powerpoint/2010/main" val="743138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Highest Previous Rate (HPR)</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276414"/>
            <a:ext cx="7886700" cy="4670931"/>
          </a:xfrm>
        </p:spPr>
        <p:txBody>
          <a:bodyPr>
            <a:noAutofit/>
          </a:bodyPr>
          <a:lstStyle/>
          <a:p>
            <a:pPr>
              <a:lnSpc>
                <a:spcPct val="100000"/>
              </a:lnSpc>
              <a:buClr>
                <a:schemeClr val="tx1"/>
              </a:buClr>
            </a:pPr>
            <a:r>
              <a:rPr lang="en-US" sz="2600" dirty="0"/>
              <a:t>Additional pay setting tool to be considered for a number of placement actions </a:t>
            </a:r>
          </a:p>
          <a:p>
            <a:pPr>
              <a:lnSpc>
                <a:spcPct val="100000"/>
              </a:lnSpc>
              <a:buClr>
                <a:schemeClr val="tx1"/>
              </a:buClr>
            </a:pPr>
            <a:r>
              <a:rPr lang="en-US" sz="2600" dirty="0"/>
              <a:t>Permits setting pay at a higher rate than a rate established under normal AcqDemo rules</a:t>
            </a:r>
          </a:p>
          <a:p>
            <a:pPr>
              <a:lnSpc>
                <a:spcPct val="100000"/>
              </a:lnSpc>
              <a:buClr>
                <a:schemeClr val="tx1"/>
              </a:buClr>
            </a:pPr>
            <a:r>
              <a:rPr lang="en-US" sz="2600" dirty="0"/>
              <a:t>Uses highest rate of basic pay employee received in another Federal job</a:t>
            </a:r>
          </a:p>
          <a:p>
            <a:pPr>
              <a:lnSpc>
                <a:spcPct val="100000"/>
              </a:lnSpc>
              <a:buClr>
                <a:schemeClr val="tx1"/>
              </a:buClr>
            </a:pPr>
            <a:r>
              <a:rPr lang="en-US" sz="2600" dirty="0"/>
              <a:t>Use of AcqDemo HPR subject to discretion and policies of the Head of the Participating Organization</a:t>
            </a:r>
          </a:p>
          <a:p>
            <a:pPr>
              <a:lnSpc>
                <a:spcPct val="100000"/>
              </a:lnSpc>
              <a:buClr>
                <a:schemeClr val="tx1"/>
              </a:buClr>
            </a:pPr>
            <a:r>
              <a:rPr lang="en-US" sz="2600" dirty="0"/>
              <a:t>Rules for use are consistent with those used under the General Schedule</a:t>
            </a:r>
          </a:p>
          <a:p>
            <a:pPr>
              <a:lnSpc>
                <a:spcPct val="100000"/>
              </a:lnSpc>
              <a:buClr>
                <a:schemeClr val="tx1"/>
              </a:buClr>
            </a:pPr>
            <a:endParaRPr lang="en-US" sz="2600" dirty="0"/>
          </a:p>
          <a:p>
            <a:pPr>
              <a:lnSpc>
                <a:spcPct val="100000"/>
              </a:lnSpc>
              <a:buClr>
                <a:schemeClr val="tx1"/>
              </a:buClr>
            </a:pPr>
            <a:endParaRPr lang="en-US" sz="2600" dirty="0"/>
          </a:p>
          <a:p>
            <a:pPr marL="0" indent="0">
              <a:lnSpc>
                <a:spcPct val="100000"/>
              </a:lnSpc>
              <a:buNone/>
            </a:pPr>
            <a:endParaRPr lang="en-US"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22</a:t>
            </a:fld>
            <a:endParaRPr lang="en-US" dirty="0"/>
          </a:p>
        </p:txBody>
      </p:sp>
    </p:spTree>
    <p:extLst>
      <p:ext uri="{BB962C8B-B14F-4D97-AF65-F5344CB8AC3E}">
        <p14:creationId xmlns:p14="http://schemas.microsoft.com/office/powerpoint/2010/main" val="2823892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Supervisor and Team Leader Cash Differentials</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218024"/>
            <a:ext cx="7886700" cy="5136039"/>
          </a:xfrm>
        </p:spPr>
        <p:txBody>
          <a:bodyPr>
            <a:noAutofit/>
          </a:bodyPr>
          <a:lstStyle/>
          <a:p>
            <a:pPr>
              <a:lnSpc>
                <a:spcPct val="100000"/>
              </a:lnSpc>
              <a:spcBef>
                <a:spcPts val="0"/>
              </a:spcBef>
              <a:spcAft>
                <a:spcPts val="600"/>
              </a:spcAft>
              <a:buClr>
                <a:schemeClr val="tx1"/>
              </a:buClr>
            </a:pPr>
            <a:r>
              <a:rPr lang="en-US" sz="2400" dirty="0"/>
              <a:t>Intended to incentivize and compensate supervisors and team leaders</a:t>
            </a:r>
          </a:p>
          <a:p>
            <a:pPr>
              <a:lnSpc>
                <a:spcPct val="100000"/>
              </a:lnSpc>
              <a:spcBef>
                <a:spcPts val="0"/>
              </a:spcBef>
              <a:spcAft>
                <a:spcPts val="600"/>
              </a:spcAft>
              <a:buClr>
                <a:schemeClr val="tx1"/>
              </a:buClr>
            </a:pPr>
            <a:r>
              <a:rPr lang="en-US" sz="2400" dirty="0"/>
              <a:t>A cash differential is NOT included as part of basic pay</a:t>
            </a:r>
          </a:p>
          <a:p>
            <a:pPr>
              <a:lnSpc>
                <a:spcPct val="100000"/>
              </a:lnSpc>
              <a:spcBef>
                <a:spcPts val="0"/>
              </a:spcBef>
              <a:spcAft>
                <a:spcPts val="600"/>
              </a:spcAft>
              <a:buClr>
                <a:schemeClr val="tx1"/>
              </a:buClr>
            </a:pPr>
            <a:r>
              <a:rPr lang="en-US" sz="2400" dirty="0"/>
              <a:t>Can be effectively applied when:</a:t>
            </a:r>
          </a:p>
          <a:p>
            <a:pPr lvl="1">
              <a:lnSpc>
                <a:spcPct val="100000"/>
              </a:lnSpc>
              <a:spcBef>
                <a:spcPts val="0"/>
              </a:spcBef>
              <a:spcAft>
                <a:spcPts val="600"/>
              </a:spcAft>
              <a:buClr>
                <a:schemeClr val="tx1"/>
              </a:buClr>
            </a:pPr>
            <a:r>
              <a:rPr lang="en-US" sz="2000" dirty="0"/>
              <a:t>Inequities exist between supervisory and </a:t>
            </a:r>
            <a:br>
              <a:rPr lang="en-US" sz="2000" dirty="0"/>
            </a:br>
            <a:r>
              <a:rPr lang="en-US" sz="2000" dirty="0"/>
              <a:t>non-supervisory subordinate pay</a:t>
            </a:r>
          </a:p>
          <a:p>
            <a:pPr lvl="1">
              <a:lnSpc>
                <a:spcPct val="100000"/>
              </a:lnSpc>
              <a:spcBef>
                <a:spcPts val="0"/>
              </a:spcBef>
              <a:spcAft>
                <a:spcPts val="600"/>
              </a:spcAft>
              <a:buClr>
                <a:schemeClr val="tx1"/>
              </a:buClr>
            </a:pPr>
            <a:r>
              <a:rPr lang="en-US" sz="2000" dirty="0"/>
              <a:t>Positions are extremely difficult to fill</a:t>
            </a:r>
          </a:p>
          <a:p>
            <a:pPr lvl="1">
              <a:lnSpc>
                <a:spcPct val="100000"/>
              </a:lnSpc>
              <a:spcBef>
                <a:spcPts val="0"/>
              </a:spcBef>
              <a:spcAft>
                <a:spcPts val="600"/>
              </a:spcAft>
              <a:buClr>
                <a:schemeClr val="tx1"/>
              </a:buClr>
            </a:pPr>
            <a:r>
              <a:rPr lang="en-US" sz="2000" dirty="0"/>
              <a:t>Organizational level and scope, difficulty, and value of position warrants additional compensation</a:t>
            </a:r>
          </a:p>
          <a:p>
            <a:pPr marL="457200" lvl="1" indent="-457200">
              <a:lnSpc>
                <a:spcPct val="100000"/>
              </a:lnSpc>
              <a:spcBef>
                <a:spcPts val="0"/>
              </a:spcBef>
              <a:spcAft>
                <a:spcPts val="600"/>
              </a:spcAft>
              <a:buClr>
                <a:schemeClr val="tx1"/>
              </a:buClr>
            </a:pPr>
            <a:r>
              <a:rPr lang="en-US" dirty="0"/>
              <a:t>Supervisory differential may not exceed 10% of basic pay</a:t>
            </a:r>
          </a:p>
          <a:p>
            <a:pPr marL="457200" lvl="1" indent="-457200">
              <a:lnSpc>
                <a:spcPct val="100000"/>
              </a:lnSpc>
              <a:spcBef>
                <a:spcPts val="0"/>
              </a:spcBef>
              <a:spcAft>
                <a:spcPts val="600"/>
              </a:spcAft>
              <a:buClr>
                <a:schemeClr val="tx1"/>
              </a:buClr>
            </a:pPr>
            <a:r>
              <a:rPr lang="en-US" dirty="0"/>
              <a:t>Team leader differential may not exceed 5% of basic pay</a:t>
            </a:r>
          </a:p>
          <a:p>
            <a:pPr marL="457200" lvl="1" indent="-457200">
              <a:lnSpc>
                <a:spcPct val="100000"/>
              </a:lnSpc>
              <a:spcBef>
                <a:spcPts val="0"/>
              </a:spcBef>
              <a:spcAft>
                <a:spcPts val="600"/>
              </a:spcAft>
              <a:buClr>
                <a:schemeClr val="tx1"/>
              </a:buClr>
            </a:pPr>
            <a:r>
              <a:rPr lang="en-US" dirty="0"/>
              <a:t>Reviewed annually to validate continuing need</a:t>
            </a:r>
          </a:p>
          <a:p>
            <a:pPr marL="914400" lvl="2" indent="-457200">
              <a:lnSpc>
                <a:spcPct val="100000"/>
              </a:lnSpc>
              <a:spcBef>
                <a:spcPts val="0"/>
              </a:spcBef>
              <a:spcAft>
                <a:spcPts val="600"/>
              </a:spcAft>
              <a:buClr>
                <a:schemeClr val="tx1"/>
              </a:buClr>
            </a:pPr>
            <a:r>
              <a:rPr lang="en-US" dirty="0"/>
              <a:t>May be terminated or reduced</a:t>
            </a:r>
            <a:endParaRPr lang="en-US" sz="2400" dirty="0"/>
          </a:p>
          <a:p>
            <a:pPr marL="914400" lvl="2" indent="-457200">
              <a:lnSpc>
                <a:spcPct val="100000"/>
              </a:lnSpc>
              <a:buClr>
                <a:srgbClr val="1D015F"/>
              </a:buClr>
              <a:buFont typeface="Wingdings" panose="05000000000000000000" pitchFamily="2" charset="2"/>
              <a:buChar char="§"/>
            </a:pPr>
            <a:endParaRPr lang="en-US" sz="2400"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23</a:t>
            </a:fld>
            <a:endParaRPr lang="en-US" dirty="0"/>
          </a:p>
        </p:txBody>
      </p:sp>
    </p:spTree>
    <p:extLst>
      <p:ext uri="{BB962C8B-B14F-4D97-AF65-F5344CB8AC3E}">
        <p14:creationId xmlns:p14="http://schemas.microsoft.com/office/powerpoint/2010/main" val="2259431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Accelerated Compensation for Developmental Positions (ACDP)</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407695"/>
            <a:ext cx="7886700" cy="5125302"/>
          </a:xfrm>
        </p:spPr>
        <p:txBody>
          <a:bodyPr>
            <a:noAutofit/>
          </a:bodyPr>
          <a:lstStyle/>
          <a:p>
            <a:pPr marL="290513" lvl="1" indent="-239713">
              <a:buClr>
                <a:schemeClr val="tx1"/>
              </a:buClr>
            </a:pPr>
            <a:r>
              <a:rPr lang="en-US" sz="2800" dirty="0"/>
              <a:t>ACDP employees:</a:t>
            </a:r>
          </a:p>
          <a:p>
            <a:pPr marL="747713" lvl="2" indent="-239713">
              <a:buClr>
                <a:schemeClr val="tx1"/>
              </a:buClr>
            </a:pPr>
            <a:r>
              <a:rPr lang="en-US" sz="2400" dirty="0"/>
              <a:t>Are in </a:t>
            </a:r>
            <a:r>
              <a:rPr lang="en-US" sz="2400" dirty="0" err="1"/>
              <a:t>DAWIA</a:t>
            </a:r>
            <a:r>
              <a:rPr lang="en-US" sz="2400" dirty="0"/>
              <a:t>-coded positions OR positions that support </a:t>
            </a:r>
            <a:r>
              <a:rPr lang="en-US" sz="2400" dirty="0" err="1"/>
              <a:t>DAWIA</a:t>
            </a:r>
            <a:r>
              <a:rPr lang="en-US" sz="2400" dirty="0"/>
              <a:t>-coded positions at least 51% of the time </a:t>
            </a:r>
          </a:p>
          <a:p>
            <a:pPr marL="747713" lvl="2" indent="-239713">
              <a:buClr>
                <a:schemeClr val="tx1"/>
              </a:buClr>
            </a:pPr>
            <a:r>
              <a:rPr lang="en-US" sz="2400" dirty="0"/>
              <a:t>Classified to NH I, II, and III broadband levels</a:t>
            </a:r>
          </a:p>
          <a:p>
            <a:pPr marL="747713" lvl="1">
              <a:buClr>
                <a:schemeClr val="tx1"/>
              </a:buClr>
            </a:pPr>
            <a:r>
              <a:rPr lang="en-US" dirty="0"/>
              <a:t>Participate in formal training programs, internships, or other developmental capacities</a:t>
            </a:r>
          </a:p>
          <a:p>
            <a:pPr marL="747713" lvl="1">
              <a:buClr>
                <a:schemeClr val="tx1"/>
              </a:buClr>
            </a:pPr>
            <a:r>
              <a:rPr lang="en-US" dirty="0"/>
              <a:t>Demonstrate successful or better growth and development job-related competencies</a:t>
            </a:r>
          </a:p>
          <a:p>
            <a:pPr marL="747713" lvl="1">
              <a:buClr>
                <a:schemeClr val="tx1"/>
              </a:buClr>
            </a:pPr>
            <a:r>
              <a:rPr lang="en-US" dirty="0"/>
              <a:t>Exceeded contribution expectations associated with the employee’s EOCS</a:t>
            </a:r>
          </a:p>
          <a:p>
            <a:pPr marL="50800" lvl="1" indent="0">
              <a:buClr>
                <a:schemeClr val="tx1"/>
              </a:buClr>
              <a:buNone/>
            </a:pPr>
            <a:endParaRPr lang="en-US" sz="4000" i="1" dirty="0"/>
          </a:p>
          <a:p>
            <a:pPr marL="290513" lvl="1" indent="-239713">
              <a:buClr>
                <a:schemeClr val="tx1"/>
              </a:buClr>
            </a:pPr>
            <a:endParaRPr lang="en-US" sz="3700"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24</a:t>
            </a:fld>
            <a:endParaRPr lang="en-US" dirty="0"/>
          </a:p>
        </p:txBody>
      </p:sp>
    </p:spTree>
    <p:extLst>
      <p:ext uri="{BB962C8B-B14F-4D97-AF65-F5344CB8AC3E}">
        <p14:creationId xmlns:p14="http://schemas.microsoft.com/office/powerpoint/2010/main" val="36667343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ACDP (Cont.)</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212980"/>
            <a:ext cx="7886700" cy="4833257"/>
          </a:xfrm>
        </p:spPr>
        <p:txBody>
          <a:bodyPr>
            <a:noAutofit/>
          </a:bodyPr>
          <a:lstStyle/>
          <a:p>
            <a:pPr marL="290513" lvl="1" indent="-239713">
              <a:lnSpc>
                <a:spcPct val="100000"/>
              </a:lnSpc>
              <a:buClr>
                <a:schemeClr val="tx1"/>
              </a:buClr>
            </a:pPr>
            <a:r>
              <a:rPr lang="en-US" sz="2800" dirty="0"/>
              <a:t>Provides opportunity to increase pay twice per CCAS appraisal cycle</a:t>
            </a:r>
          </a:p>
          <a:p>
            <a:pPr marL="747713" lvl="2">
              <a:lnSpc>
                <a:spcPct val="100000"/>
              </a:lnSpc>
              <a:buClr>
                <a:schemeClr val="tx1"/>
              </a:buClr>
            </a:pPr>
            <a:r>
              <a:rPr lang="en-US" sz="2400" dirty="0"/>
              <a:t>Cannot be less than 6 months between increases</a:t>
            </a:r>
          </a:p>
          <a:p>
            <a:pPr marL="747713" lvl="2">
              <a:lnSpc>
                <a:spcPct val="100000"/>
              </a:lnSpc>
              <a:buClr>
                <a:schemeClr val="tx1"/>
              </a:buClr>
            </a:pPr>
            <a:r>
              <a:rPr lang="en-US" sz="2400" dirty="0"/>
              <a:t>Basic pay increase may not exceed 10%</a:t>
            </a:r>
          </a:p>
          <a:p>
            <a:pPr marL="747713" lvl="2">
              <a:lnSpc>
                <a:spcPct val="100000"/>
              </a:lnSpc>
              <a:buClr>
                <a:schemeClr val="tx1"/>
              </a:buClr>
            </a:pPr>
            <a:r>
              <a:rPr lang="en-US" sz="2400" dirty="0"/>
              <a:t>Increase in pay will trigger an increase in employee’s EOCS</a:t>
            </a:r>
            <a:endParaRPr lang="en-US" sz="3700" dirty="0"/>
          </a:p>
          <a:p>
            <a:pPr marL="290513" lvl="1" indent="-239713">
              <a:lnSpc>
                <a:spcPct val="100000"/>
              </a:lnSpc>
              <a:buClr>
                <a:schemeClr val="tx1"/>
              </a:buClr>
            </a:pPr>
            <a:r>
              <a:rPr lang="en-US" sz="2800" dirty="0"/>
              <a:t>ACDPs will not be funded by pay pool allocations</a:t>
            </a:r>
            <a:endParaRPr lang="en-US" sz="3400" dirty="0"/>
          </a:p>
          <a:p>
            <a:pPr marL="50800" lvl="1" indent="0">
              <a:lnSpc>
                <a:spcPct val="100000"/>
              </a:lnSpc>
              <a:buClr>
                <a:schemeClr val="tx1"/>
              </a:buClr>
              <a:buNone/>
            </a:pPr>
            <a:endParaRPr lang="en-US" sz="4000" i="1" dirty="0"/>
          </a:p>
          <a:p>
            <a:pPr marL="50800" lvl="1" indent="0" algn="ctr">
              <a:lnSpc>
                <a:spcPct val="100000"/>
              </a:lnSpc>
              <a:buClr>
                <a:schemeClr val="tx1"/>
              </a:buClr>
              <a:buNone/>
            </a:pPr>
            <a:endParaRPr lang="en-US" sz="4000" i="1" dirty="0"/>
          </a:p>
          <a:p>
            <a:pPr marL="290513" lvl="1" indent="-239713">
              <a:lnSpc>
                <a:spcPct val="100000"/>
              </a:lnSpc>
              <a:buClr>
                <a:schemeClr val="tx1"/>
              </a:buClr>
            </a:pPr>
            <a:endParaRPr lang="en-US" sz="3700"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25</a:t>
            </a:fld>
            <a:endParaRPr lang="en-US" dirty="0"/>
          </a:p>
        </p:txBody>
      </p:sp>
    </p:spTree>
    <p:extLst>
      <p:ext uri="{BB962C8B-B14F-4D97-AF65-F5344CB8AC3E}">
        <p14:creationId xmlns:p14="http://schemas.microsoft.com/office/powerpoint/2010/main" val="9534608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Retained Pay Compensation Option</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600200"/>
            <a:ext cx="7886700" cy="4299928"/>
          </a:xfrm>
        </p:spPr>
        <p:txBody>
          <a:bodyPr>
            <a:normAutofit/>
          </a:bodyPr>
          <a:lstStyle/>
          <a:p>
            <a:pPr>
              <a:lnSpc>
                <a:spcPct val="100000"/>
              </a:lnSpc>
              <a:buClr>
                <a:schemeClr val="tx1"/>
              </a:buClr>
            </a:pPr>
            <a:r>
              <a:rPr lang="en-US" dirty="0"/>
              <a:t>The 50% GPI annual pay adjustment </a:t>
            </a:r>
            <a:r>
              <a:rPr lang="en-US" i="1" dirty="0">
                <a:solidFill>
                  <a:srgbClr val="0070C0"/>
                </a:solidFill>
              </a:rPr>
              <a:t>may</a:t>
            </a:r>
            <a:r>
              <a:rPr lang="en-US" i="1" dirty="0"/>
              <a:t> </a:t>
            </a:r>
            <a:r>
              <a:rPr lang="en-US" dirty="0"/>
              <a:t>be reduced or denied if most recent:</a:t>
            </a:r>
          </a:p>
          <a:p>
            <a:pPr lvl="1">
              <a:lnSpc>
                <a:spcPct val="100000"/>
              </a:lnSpc>
              <a:buClr>
                <a:schemeClr val="tx1"/>
              </a:buClr>
            </a:pPr>
            <a:r>
              <a:rPr lang="en-US" dirty="0"/>
              <a:t>Contribution assessment is in the Overcompensated Range  (above the rails) and/or </a:t>
            </a:r>
          </a:p>
          <a:p>
            <a:pPr lvl="1">
              <a:lnSpc>
                <a:spcPct val="100000"/>
              </a:lnSpc>
              <a:buClr>
                <a:schemeClr val="tx1"/>
              </a:buClr>
            </a:pPr>
            <a:r>
              <a:rPr lang="en-US" dirty="0"/>
              <a:t>Quality of performance rating is “Unacceptable” </a:t>
            </a:r>
          </a:p>
        </p:txBody>
      </p:sp>
      <p:sp>
        <p:nvSpPr>
          <p:cNvPr id="4" name="Slide Number Placeholder 3"/>
          <p:cNvSpPr>
            <a:spLocks noGrp="1"/>
          </p:cNvSpPr>
          <p:nvPr>
            <p:ph type="sldNum" sz="quarter" idx="12"/>
          </p:nvPr>
        </p:nvSpPr>
        <p:spPr/>
        <p:txBody>
          <a:bodyPr/>
          <a:lstStyle/>
          <a:p>
            <a:fld id="{F85093EB-6271-4776-AD74-9AC7DBDF4235}" type="slidenum">
              <a:rPr lang="en-US" smtClean="0"/>
              <a:pPr/>
              <a:t>26</a:t>
            </a:fld>
            <a:endParaRPr lang="en-US" dirty="0"/>
          </a:p>
        </p:txBody>
      </p:sp>
    </p:spTree>
    <p:extLst>
      <p:ext uri="{BB962C8B-B14F-4D97-AF65-F5344CB8AC3E}">
        <p14:creationId xmlns:p14="http://schemas.microsoft.com/office/powerpoint/2010/main" val="20126263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2389"/>
            <a:ext cx="9144000" cy="934832"/>
          </a:xfrm>
        </p:spPr>
        <p:txBody>
          <a:bodyPr anchor="t">
            <a:noAutofit/>
          </a:bodyPr>
          <a:lstStyle/>
          <a:p>
            <a:pPr>
              <a:lnSpc>
                <a:spcPct val="100000"/>
              </a:lnSpc>
            </a:pPr>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Performance Awards</a:t>
            </a:r>
            <a:endParaRPr lang="en-US" b="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454875"/>
            <a:ext cx="7886700" cy="4850469"/>
          </a:xfrm>
        </p:spPr>
        <p:txBody>
          <a:bodyPr>
            <a:noAutofit/>
          </a:bodyPr>
          <a:lstStyle/>
          <a:p>
            <a:pPr marL="225425" lvl="1" indent="-225425">
              <a:lnSpc>
                <a:spcPct val="100000"/>
              </a:lnSpc>
              <a:buClr>
                <a:schemeClr val="tx1"/>
              </a:buClr>
            </a:pPr>
            <a:r>
              <a:rPr lang="en-US" sz="2600" dirty="0"/>
              <a:t>Title 5 U.S.C. non-rating-based awards available to AcqDemo participating organizations</a:t>
            </a:r>
          </a:p>
          <a:p>
            <a:pPr marL="688975" lvl="2" indent="-225425">
              <a:lnSpc>
                <a:spcPct val="100000"/>
              </a:lnSpc>
              <a:buClr>
                <a:schemeClr val="tx1"/>
              </a:buClr>
            </a:pPr>
            <a:r>
              <a:rPr lang="en-US" sz="2400" dirty="0"/>
              <a:t>Separate from CCAS contribution awards</a:t>
            </a:r>
          </a:p>
          <a:p>
            <a:pPr marL="688975" lvl="2" indent="-225425">
              <a:lnSpc>
                <a:spcPct val="100000"/>
              </a:lnSpc>
              <a:buClr>
                <a:schemeClr val="tx1"/>
              </a:buClr>
            </a:pPr>
            <a:r>
              <a:rPr lang="en-US" sz="2400" dirty="0"/>
              <a:t>Not part of pay pool funding</a:t>
            </a:r>
          </a:p>
          <a:p>
            <a:pPr marL="225425" lvl="1" indent="-225425">
              <a:lnSpc>
                <a:spcPct val="100000"/>
              </a:lnSpc>
              <a:buClr>
                <a:schemeClr val="tx1"/>
              </a:buClr>
            </a:pPr>
            <a:r>
              <a:rPr lang="en-US" sz="2600" dirty="0"/>
              <a:t>Special Act awards of $25,000 or less can be granted to covered employees </a:t>
            </a:r>
          </a:p>
          <a:p>
            <a:pPr marL="688975" lvl="2" indent="-225425">
              <a:lnSpc>
                <a:spcPct val="100000"/>
              </a:lnSpc>
              <a:buClr>
                <a:schemeClr val="tx1"/>
              </a:buClr>
            </a:pPr>
            <a:r>
              <a:rPr lang="en-US" sz="2400" dirty="0"/>
              <a:t>Must comply with DoD, Component, or Agency criteria and instructions</a:t>
            </a:r>
          </a:p>
          <a:p>
            <a:pPr marL="688975" lvl="2" indent="-225425">
              <a:lnSpc>
                <a:spcPct val="100000"/>
              </a:lnSpc>
              <a:buClr>
                <a:schemeClr val="tx1"/>
              </a:buClr>
            </a:pPr>
            <a:r>
              <a:rPr lang="en-US" sz="2400" dirty="0"/>
              <a:t>Subject to AcqDemo Service Acquisition Executive approval</a:t>
            </a:r>
          </a:p>
          <a:p>
            <a:pPr marL="231775" lvl="1" indent="-225425">
              <a:lnSpc>
                <a:spcPct val="100000"/>
              </a:lnSpc>
              <a:buClr>
                <a:schemeClr val="tx1"/>
              </a:buClr>
            </a:pPr>
            <a:r>
              <a:rPr lang="en-US" sz="2600" dirty="0"/>
              <a:t>Subject to the aggregate limitation on pay</a:t>
            </a:r>
          </a:p>
          <a:p>
            <a:pPr marL="0" indent="0">
              <a:lnSpc>
                <a:spcPct val="100000"/>
              </a:lnSpc>
              <a:buNone/>
            </a:pPr>
            <a:endParaRPr lang="en-US" dirty="0"/>
          </a:p>
        </p:txBody>
      </p:sp>
      <p:sp>
        <p:nvSpPr>
          <p:cNvPr id="4" name="Slide Number Placeholder 3"/>
          <p:cNvSpPr>
            <a:spLocks noGrp="1"/>
          </p:cNvSpPr>
          <p:nvPr>
            <p:ph type="sldNum" sz="quarter" idx="12"/>
          </p:nvPr>
        </p:nvSpPr>
        <p:spPr/>
        <p:txBody>
          <a:bodyPr/>
          <a:lstStyle/>
          <a:p>
            <a:fld id="{F85093EB-6271-4776-AD74-9AC7DBDF4235}" type="slidenum">
              <a:rPr lang="en-US" smtClean="0"/>
              <a:pPr/>
              <a:t>27</a:t>
            </a:fld>
            <a:endParaRPr lang="en-US" dirty="0"/>
          </a:p>
        </p:txBody>
      </p:sp>
    </p:spTree>
    <p:extLst>
      <p:ext uri="{BB962C8B-B14F-4D97-AF65-F5344CB8AC3E}">
        <p14:creationId xmlns:p14="http://schemas.microsoft.com/office/powerpoint/2010/main" val="24310611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750038" y="1413614"/>
            <a:ext cx="4012962" cy="5016758"/>
          </a:xfrm>
          <a:prstGeom prst="rect">
            <a:avLst/>
          </a:prstGeom>
          <a:noFill/>
        </p:spPr>
        <p:txBody>
          <a:bodyPr wrap="square" rtlCol="0">
            <a:spAutoFit/>
          </a:bodyPr>
          <a:lstStyle/>
          <a:p>
            <a:pPr marL="228600" indent="-228600">
              <a:buClr>
                <a:srgbClr val="FF0000"/>
              </a:buClr>
              <a:buFont typeface="Arial" panose="020B0604020202020204" pitchFamily="34" charset="0"/>
              <a:buChar char="•"/>
            </a:pPr>
            <a:r>
              <a:rPr lang="en-US" sz="2000" dirty="0">
                <a:solidFill>
                  <a:srgbClr val="FF0000"/>
                </a:solidFill>
              </a:rPr>
              <a:t>Pay setting for new hires, reinstatement </a:t>
            </a:r>
            <a:r>
              <a:rPr lang="en-US" sz="2000" dirty="0" err="1">
                <a:solidFill>
                  <a:srgbClr val="FF0000"/>
                </a:solidFill>
              </a:rPr>
              <a:t>eligibles</a:t>
            </a:r>
            <a:r>
              <a:rPr lang="en-US" sz="2000" dirty="0">
                <a:solidFill>
                  <a:srgbClr val="FF0000"/>
                </a:solidFill>
              </a:rPr>
              <a:t> and non-</a:t>
            </a:r>
            <a:r>
              <a:rPr lang="en-US" sz="2000" dirty="0" err="1">
                <a:solidFill>
                  <a:srgbClr val="FF0000"/>
                </a:solidFill>
              </a:rPr>
              <a:t>AcqDemo</a:t>
            </a:r>
            <a:r>
              <a:rPr lang="en-US" sz="2000" dirty="0">
                <a:solidFill>
                  <a:srgbClr val="FF0000"/>
                </a:solidFill>
              </a:rPr>
              <a:t> federal employees</a:t>
            </a:r>
          </a:p>
          <a:p>
            <a:pPr marL="228600" indent="-228600">
              <a:buClr>
                <a:srgbClr val="FF0000"/>
              </a:buClr>
              <a:buFont typeface="Arial" panose="020B0604020202020204" pitchFamily="34" charset="0"/>
              <a:buChar char="•"/>
            </a:pPr>
            <a:r>
              <a:rPr lang="en-US" sz="2000" dirty="0">
                <a:solidFill>
                  <a:srgbClr val="FF0000"/>
                </a:solidFill>
              </a:rPr>
              <a:t>Supervisory and Team Leader Cash Differentials</a:t>
            </a:r>
          </a:p>
          <a:p>
            <a:pPr marL="228600" indent="-228600">
              <a:buClr>
                <a:srgbClr val="FF0000"/>
              </a:buClr>
              <a:buFont typeface="Arial" panose="020B0604020202020204" pitchFamily="34" charset="0"/>
              <a:buChar char="•"/>
            </a:pPr>
            <a:r>
              <a:rPr lang="en-US" sz="2000" dirty="0">
                <a:solidFill>
                  <a:srgbClr val="FF0000"/>
                </a:solidFill>
              </a:rPr>
              <a:t>ACDP</a:t>
            </a:r>
          </a:p>
          <a:p>
            <a:pPr marL="228600" indent="-228600">
              <a:buClr>
                <a:srgbClr val="FF0000"/>
              </a:buClr>
              <a:buFont typeface="Arial" panose="020B0604020202020204" pitchFamily="34" charset="0"/>
              <a:buChar char="•"/>
            </a:pPr>
            <a:r>
              <a:rPr lang="en-US" sz="2000" dirty="0">
                <a:solidFill>
                  <a:srgbClr val="FF0000"/>
                </a:solidFill>
              </a:rPr>
              <a:t>What promotion pay percent increases granted to which level(s) of authority</a:t>
            </a:r>
          </a:p>
          <a:p>
            <a:pPr marL="228600" indent="-228600">
              <a:buClr>
                <a:srgbClr val="FF0000"/>
              </a:buClr>
              <a:buFont typeface="Arial" panose="020B0604020202020204" pitchFamily="34" charset="0"/>
              <a:buChar char="•"/>
            </a:pPr>
            <a:r>
              <a:rPr lang="en-US" sz="2000" dirty="0">
                <a:solidFill>
                  <a:srgbClr val="FF0000"/>
                </a:solidFill>
              </a:rPr>
              <a:t>How and when to use </a:t>
            </a:r>
            <a:r>
              <a:rPr lang="en-US" sz="2000" dirty="0" err="1">
                <a:solidFill>
                  <a:srgbClr val="FF0000"/>
                </a:solidFill>
              </a:rPr>
              <a:t>AcqDemo</a:t>
            </a:r>
            <a:r>
              <a:rPr lang="en-US" sz="2000" dirty="0">
                <a:solidFill>
                  <a:srgbClr val="FF0000"/>
                </a:solidFill>
              </a:rPr>
              <a:t> HPR</a:t>
            </a:r>
          </a:p>
          <a:p>
            <a:pPr marL="228600" indent="-228600">
              <a:buClr>
                <a:srgbClr val="FF0000"/>
              </a:buClr>
              <a:buFont typeface="Arial" panose="020B0604020202020204" pitchFamily="34" charset="0"/>
              <a:buChar char="•"/>
            </a:pPr>
            <a:r>
              <a:rPr lang="en-US" sz="2000" dirty="0">
                <a:solidFill>
                  <a:srgbClr val="FF0000"/>
                </a:solidFill>
              </a:rPr>
              <a:t>Withhold 50% GPI from retained pay employees with unacceptable ratings of record</a:t>
            </a:r>
          </a:p>
          <a:p>
            <a:pPr marL="228600" indent="-228600">
              <a:buClr>
                <a:srgbClr val="FF0000"/>
              </a:buClr>
              <a:buFont typeface="Arial" panose="020B0604020202020204" pitchFamily="34" charset="0"/>
              <a:buChar char="•"/>
            </a:pPr>
            <a:r>
              <a:rPr lang="en-US" sz="2000" dirty="0">
                <a:solidFill>
                  <a:srgbClr val="FF0000"/>
                </a:solidFill>
              </a:rPr>
              <a:t>Use of non-rating-based performance awards</a:t>
            </a:r>
          </a:p>
        </p:txBody>
      </p:sp>
      <p:sp>
        <p:nvSpPr>
          <p:cNvPr id="11" name="Title 1">
            <a:extLst>
              <a:ext uri="{FF2B5EF4-FFF2-40B4-BE49-F238E27FC236}">
                <a16:creationId xmlns:a16="http://schemas.microsoft.com/office/drawing/2014/main" id="{AC7D44F1-BF97-4AE9-A70F-4413C24E6450}"/>
              </a:ext>
            </a:extLst>
          </p:cNvPr>
          <p:cNvSpPr>
            <a:spLocks noGrp="1"/>
          </p:cNvSpPr>
          <p:nvPr>
            <p:ph type="title"/>
          </p:nvPr>
        </p:nvSpPr>
        <p:spPr>
          <a:xfrm>
            <a:off x="0" y="292389"/>
            <a:ext cx="9144000" cy="971259"/>
          </a:xfrm>
        </p:spPr>
        <p:txBody>
          <a:bodyPr anchor="t">
            <a:noAutofit/>
          </a:bodyPr>
          <a:lstStyle/>
          <a:p>
            <a:r>
              <a:rPr lang="en-US" b="1" dirty="0">
                <a:ea typeface="Tahoma" panose="020B0604030504040204" pitchFamily="34" charset="0"/>
                <a:cs typeface="Tahoma" panose="020B0604030504040204" pitchFamily="34" charset="0"/>
              </a:rPr>
              <a:t>Pay Administration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Compensation Strategy</a:t>
            </a:r>
            <a:endParaRPr lang="en-US" b="1" dirty="0">
              <a:ea typeface="Tahoma" panose="020B0604030504040204" pitchFamily="34" charset="0"/>
              <a:cs typeface="Tahoma" panose="020B0604030504040204" pitchFamily="34" charset="0"/>
            </a:endParaRPr>
          </a:p>
        </p:txBody>
      </p:sp>
      <p:cxnSp>
        <p:nvCxnSpPr>
          <p:cNvPr id="7" name="Straight Connector 6"/>
          <p:cNvCxnSpPr>
            <a:cxnSpLocks/>
          </p:cNvCxnSpPr>
          <p:nvPr/>
        </p:nvCxnSpPr>
        <p:spPr>
          <a:xfrm>
            <a:off x="4738006" y="1430805"/>
            <a:ext cx="40249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p:nvCxnSpPr>
        <p:spPr>
          <a:xfrm>
            <a:off x="4750038" y="1430805"/>
            <a:ext cx="0" cy="4945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32997FE7-7CF8-4A87-8CC1-C9093334E9E7}"/>
              </a:ext>
            </a:extLst>
          </p:cNvPr>
          <p:cNvGrpSpPr/>
          <p:nvPr/>
        </p:nvGrpSpPr>
        <p:grpSpPr>
          <a:xfrm>
            <a:off x="524538" y="1895393"/>
            <a:ext cx="3912691" cy="3362409"/>
            <a:chOff x="36096" y="1811170"/>
            <a:chExt cx="5143500" cy="4114800"/>
          </a:xfrm>
        </p:grpSpPr>
        <p:pic>
          <p:nvPicPr>
            <p:cNvPr id="5123" name="Picture 3" descr="F:\Photos\Public domain\qns.jpg"/>
            <p:cNvPicPr>
              <a:picLocks noChangeAspect="1" noChangeArrowheads="1"/>
            </p:cNvPicPr>
            <p:nvPr/>
          </p:nvPicPr>
          <p:blipFill>
            <a:blip r:embed="rId3" cstate="email"/>
            <a:srcRect/>
            <a:stretch>
              <a:fillRect/>
            </a:stretch>
          </p:blipFill>
          <p:spPr bwMode="auto">
            <a:xfrm>
              <a:off x="36096" y="1811170"/>
              <a:ext cx="5143500" cy="4114800"/>
            </a:xfrm>
            <a:prstGeom prst="rect">
              <a:avLst/>
            </a:prstGeom>
            <a:noFill/>
          </p:spPr>
        </p:pic>
        <p:sp>
          <p:nvSpPr>
            <p:cNvPr id="6" name="Freeform 36"/>
            <p:cNvSpPr>
              <a:spLocks noEditPoints="1"/>
            </p:cNvSpPr>
            <p:nvPr/>
          </p:nvSpPr>
          <p:spPr bwMode="auto">
            <a:xfrm>
              <a:off x="1102896" y="3563770"/>
              <a:ext cx="990600" cy="1422400"/>
            </a:xfrm>
            <a:custGeom>
              <a:avLst/>
              <a:gdLst/>
              <a:ahLst/>
              <a:cxnLst>
                <a:cxn ang="0">
                  <a:pos x="440" y="14"/>
                </a:cxn>
                <a:cxn ang="0">
                  <a:pos x="418" y="20"/>
                </a:cxn>
                <a:cxn ang="0">
                  <a:pos x="402" y="36"/>
                </a:cxn>
                <a:cxn ang="0">
                  <a:pos x="374" y="92"/>
                </a:cxn>
                <a:cxn ang="0">
                  <a:pos x="344" y="94"/>
                </a:cxn>
                <a:cxn ang="0">
                  <a:pos x="326" y="88"/>
                </a:cxn>
                <a:cxn ang="0">
                  <a:pos x="276" y="86"/>
                </a:cxn>
                <a:cxn ang="0">
                  <a:pos x="264" y="74"/>
                </a:cxn>
                <a:cxn ang="0">
                  <a:pos x="256" y="52"/>
                </a:cxn>
                <a:cxn ang="0">
                  <a:pos x="238" y="32"/>
                </a:cxn>
                <a:cxn ang="0">
                  <a:pos x="232" y="24"/>
                </a:cxn>
                <a:cxn ang="0">
                  <a:pos x="228" y="22"/>
                </a:cxn>
                <a:cxn ang="0">
                  <a:pos x="226" y="16"/>
                </a:cxn>
                <a:cxn ang="0">
                  <a:pos x="226" y="14"/>
                </a:cxn>
                <a:cxn ang="0">
                  <a:pos x="196" y="26"/>
                </a:cxn>
                <a:cxn ang="0">
                  <a:pos x="180" y="44"/>
                </a:cxn>
                <a:cxn ang="0">
                  <a:pos x="182" y="72"/>
                </a:cxn>
                <a:cxn ang="0">
                  <a:pos x="202" y="94"/>
                </a:cxn>
                <a:cxn ang="0">
                  <a:pos x="202" y="114"/>
                </a:cxn>
                <a:cxn ang="0">
                  <a:pos x="162" y="152"/>
                </a:cxn>
                <a:cxn ang="0">
                  <a:pos x="150" y="176"/>
                </a:cxn>
                <a:cxn ang="0">
                  <a:pos x="126" y="192"/>
                </a:cxn>
                <a:cxn ang="0">
                  <a:pos x="68" y="172"/>
                </a:cxn>
                <a:cxn ang="0">
                  <a:pos x="40" y="160"/>
                </a:cxn>
                <a:cxn ang="0">
                  <a:pos x="24" y="172"/>
                </a:cxn>
                <a:cxn ang="0">
                  <a:pos x="10" y="178"/>
                </a:cxn>
                <a:cxn ang="0">
                  <a:pos x="64" y="186"/>
                </a:cxn>
                <a:cxn ang="0">
                  <a:pos x="114" y="228"/>
                </a:cxn>
                <a:cxn ang="0">
                  <a:pos x="168" y="218"/>
                </a:cxn>
                <a:cxn ang="0">
                  <a:pos x="208" y="222"/>
                </a:cxn>
                <a:cxn ang="0">
                  <a:pos x="218" y="262"/>
                </a:cxn>
                <a:cxn ang="0">
                  <a:pos x="226" y="320"/>
                </a:cxn>
                <a:cxn ang="0">
                  <a:pos x="218" y="394"/>
                </a:cxn>
                <a:cxn ang="0">
                  <a:pos x="210" y="474"/>
                </a:cxn>
                <a:cxn ang="0">
                  <a:pos x="196" y="548"/>
                </a:cxn>
                <a:cxn ang="0">
                  <a:pos x="182" y="570"/>
                </a:cxn>
                <a:cxn ang="0">
                  <a:pos x="172" y="586"/>
                </a:cxn>
                <a:cxn ang="0">
                  <a:pos x="202" y="600"/>
                </a:cxn>
                <a:cxn ang="0">
                  <a:pos x="222" y="582"/>
                </a:cxn>
                <a:cxn ang="0">
                  <a:pos x="262" y="448"/>
                </a:cxn>
                <a:cxn ang="0">
                  <a:pos x="300" y="352"/>
                </a:cxn>
                <a:cxn ang="0">
                  <a:pos x="332" y="468"/>
                </a:cxn>
                <a:cxn ang="0">
                  <a:pos x="328" y="544"/>
                </a:cxn>
                <a:cxn ang="0">
                  <a:pos x="324" y="578"/>
                </a:cxn>
                <a:cxn ang="0">
                  <a:pos x="346" y="604"/>
                </a:cxn>
                <a:cxn ang="0">
                  <a:pos x="374" y="590"/>
                </a:cxn>
                <a:cxn ang="0">
                  <a:pos x="362" y="574"/>
                </a:cxn>
                <a:cxn ang="0">
                  <a:pos x="358" y="550"/>
                </a:cxn>
                <a:cxn ang="0">
                  <a:pos x="380" y="428"/>
                </a:cxn>
                <a:cxn ang="0">
                  <a:pos x="356" y="306"/>
                </a:cxn>
                <a:cxn ang="0">
                  <a:pos x="350" y="230"/>
                </a:cxn>
                <a:cxn ang="0">
                  <a:pos x="338" y="144"/>
                </a:cxn>
                <a:cxn ang="0">
                  <a:pos x="408" y="114"/>
                </a:cxn>
                <a:cxn ang="0">
                  <a:pos x="426" y="70"/>
                </a:cxn>
                <a:cxn ang="0">
                  <a:pos x="444" y="22"/>
                </a:cxn>
                <a:cxn ang="0">
                  <a:pos x="184" y="40"/>
                </a:cxn>
                <a:cxn ang="0">
                  <a:pos x="190" y="30"/>
                </a:cxn>
                <a:cxn ang="0">
                  <a:pos x="192" y="28"/>
                </a:cxn>
                <a:cxn ang="0">
                  <a:pos x="188" y="568"/>
                </a:cxn>
                <a:cxn ang="0">
                  <a:pos x="230" y="20"/>
                </a:cxn>
                <a:cxn ang="0">
                  <a:pos x="364" y="576"/>
                </a:cxn>
              </a:cxnLst>
              <a:rect l="0" t="0" r="r" b="b"/>
              <a:pathLst>
                <a:path w="462" h="608">
                  <a:moveTo>
                    <a:pt x="462" y="0"/>
                  </a:moveTo>
                  <a:lnTo>
                    <a:pt x="462" y="0"/>
                  </a:lnTo>
                  <a:lnTo>
                    <a:pt x="460" y="0"/>
                  </a:lnTo>
                  <a:lnTo>
                    <a:pt x="458" y="2"/>
                  </a:lnTo>
                  <a:lnTo>
                    <a:pt x="458" y="2"/>
                  </a:lnTo>
                  <a:lnTo>
                    <a:pt x="456" y="4"/>
                  </a:lnTo>
                  <a:lnTo>
                    <a:pt x="456" y="4"/>
                  </a:lnTo>
                  <a:lnTo>
                    <a:pt x="454" y="4"/>
                  </a:lnTo>
                  <a:lnTo>
                    <a:pt x="454" y="4"/>
                  </a:lnTo>
                  <a:lnTo>
                    <a:pt x="452" y="4"/>
                  </a:lnTo>
                  <a:lnTo>
                    <a:pt x="450" y="6"/>
                  </a:lnTo>
                  <a:lnTo>
                    <a:pt x="450" y="6"/>
                  </a:lnTo>
                  <a:lnTo>
                    <a:pt x="446" y="10"/>
                  </a:lnTo>
                  <a:lnTo>
                    <a:pt x="446" y="10"/>
                  </a:lnTo>
                  <a:lnTo>
                    <a:pt x="444" y="12"/>
                  </a:lnTo>
                  <a:lnTo>
                    <a:pt x="444" y="12"/>
                  </a:lnTo>
                  <a:lnTo>
                    <a:pt x="440" y="14"/>
                  </a:lnTo>
                  <a:lnTo>
                    <a:pt x="440" y="14"/>
                  </a:lnTo>
                  <a:lnTo>
                    <a:pt x="436" y="16"/>
                  </a:lnTo>
                  <a:lnTo>
                    <a:pt x="436" y="16"/>
                  </a:lnTo>
                  <a:lnTo>
                    <a:pt x="432" y="16"/>
                  </a:lnTo>
                  <a:lnTo>
                    <a:pt x="432" y="16"/>
                  </a:lnTo>
                  <a:lnTo>
                    <a:pt x="430" y="18"/>
                  </a:lnTo>
                  <a:lnTo>
                    <a:pt x="430" y="18"/>
                  </a:lnTo>
                  <a:lnTo>
                    <a:pt x="428" y="18"/>
                  </a:lnTo>
                  <a:lnTo>
                    <a:pt x="428" y="18"/>
                  </a:lnTo>
                  <a:lnTo>
                    <a:pt x="424" y="20"/>
                  </a:lnTo>
                  <a:lnTo>
                    <a:pt x="424" y="20"/>
                  </a:lnTo>
                  <a:lnTo>
                    <a:pt x="426" y="14"/>
                  </a:lnTo>
                  <a:lnTo>
                    <a:pt x="426" y="14"/>
                  </a:lnTo>
                  <a:lnTo>
                    <a:pt x="424" y="12"/>
                  </a:lnTo>
                  <a:lnTo>
                    <a:pt x="420" y="14"/>
                  </a:lnTo>
                  <a:lnTo>
                    <a:pt x="420" y="14"/>
                  </a:lnTo>
                  <a:lnTo>
                    <a:pt x="418" y="20"/>
                  </a:lnTo>
                  <a:lnTo>
                    <a:pt x="418" y="20"/>
                  </a:lnTo>
                  <a:lnTo>
                    <a:pt x="416" y="22"/>
                  </a:lnTo>
                  <a:lnTo>
                    <a:pt x="416" y="22"/>
                  </a:lnTo>
                  <a:lnTo>
                    <a:pt x="416" y="22"/>
                  </a:lnTo>
                  <a:lnTo>
                    <a:pt x="416" y="22"/>
                  </a:lnTo>
                  <a:lnTo>
                    <a:pt x="410" y="24"/>
                  </a:lnTo>
                  <a:lnTo>
                    <a:pt x="410" y="24"/>
                  </a:lnTo>
                  <a:lnTo>
                    <a:pt x="408" y="28"/>
                  </a:lnTo>
                  <a:lnTo>
                    <a:pt x="408" y="28"/>
                  </a:lnTo>
                  <a:lnTo>
                    <a:pt x="406" y="32"/>
                  </a:lnTo>
                  <a:lnTo>
                    <a:pt x="406" y="32"/>
                  </a:lnTo>
                  <a:lnTo>
                    <a:pt x="406" y="34"/>
                  </a:lnTo>
                  <a:lnTo>
                    <a:pt x="406" y="34"/>
                  </a:lnTo>
                  <a:lnTo>
                    <a:pt x="406" y="36"/>
                  </a:lnTo>
                  <a:lnTo>
                    <a:pt x="406" y="36"/>
                  </a:lnTo>
                  <a:lnTo>
                    <a:pt x="402" y="36"/>
                  </a:lnTo>
                  <a:lnTo>
                    <a:pt x="402" y="36"/>
                  </a:lnTo>
                  <a:lnTo>
                    <a:pt x="400" y="36"/>
                  </a:lnTo>
                  <a:lnTo>
                    <a:pt x="400" y="36"/>
                  </a:lnTo>
                  <a:lnTo>
                    <a:pt x="398" y="44"/>
                  </a:lnTo>
                  <a:lnTo>
                    <a:pt x="398" y="44"/>
                  </a:lnTo>
                  <a:lnTo>
                    <a:pt x="394" y="50"/>
                  </a:lnTo>
                  <a:lnTo>
                    <a:pt x="394" y="50"/>
                  </a:lnTo>
                  <a:lnTo>
                    <a:pt x="392" y="56"/>
                  </a:lnTo>
                  <a:lnTo>
                    <a:pt x="392" y="56"/>
                  </a:lnTo>
                  <a:lnTo>
                    <a:pt x="386" y="68"/>
                  </a:lnTo>
                  <a:lnTo>
                    <a:pt x="386" y="68"/>
                  </a:lnTo>
                  <a:lnTo>
                    <a:pt x="382" y="78"/>
                  </a:lnTo>
                  <a:lnTo>
                    <a:pt x="382" y="78"/>
                  </a:lnTo>
                  <a:lnTo>
                    <a:pt x="382" y="86"/>
                  </a:lnTo>
                  <a:lnTo>
                    <a:pt x="382" y="86"/>
                  </a:lnTo>
                  <a:lnTo>
                    <a:pt x="378" y="88"/>
                  </a:lnTo>
                  <a:lnTo>
                    <a:pt x="378" y="88"/>
                  </a:lnTo>
                  <a:lnTo>
                    <a:pt x="374" y="92"/>
                  </a:lnTo>
                  <a:lnTo>
                    <a:pt x="374" y="92"/>
                  </a:lnTo>
                  <a:lnTo>
                    <a:pt x="372" y="94"/>
                  </a:lnTo>
                  <a:lnTo>
                    <a:pt x="372" y="94"/>
                  </a:lnTo>
                  <a:lnTo>
                    <a:pt x="370" y="96"/>
                  </a:lnTo>
                  <a:lnTo>
                    <a:pt x="370" y="96"/>
                  </a:lnTo>
                  <a:lnTo>
                    <a:pt x="366" y="96"/>
                  </a:lnTo>
                  <a:lnTo>
                    <a:pt x="366" y="96"/>
                  </a:lnTo>
                  <a:lnTo>
                    <a:pt x="362" y="96"/>
                  </a:lnTo>
                  <a:lnTo>
                    <a:pt x="362" y="96"/>
                  </a:lnTo>
                  <a:lnTo>
                    <a:pt x="354" y="94"/>
                  </a:lnTo>
                  <a:lnTo>
                    <a:pt x="354" y="94"/>
                  </a:lnTo>
                  <a:lnTo>
                    <a:pt x="350" y="96"/>
                  </a:lnTo>
                  <a:lnTo>
                    <a:pt x="350" y="96"/>
                  </a:lnTo>
                  <a:lnTo>
                    <a:pt x="346" y="96"/>
                  </a:lnTo>
                  <a:lnTo>
                    <a:pt x="346" y="96"/>
                  </a:lnTo>
                  <a:lnTo>
                    <a:pt x="344" y="94"/>
                  </a:lnTo>
                  <a:lnTo>
                    <a:pt x="344" y="94"/>
                  </a:lnTo>
                  <a:lnTo>
                    <a:pt x="342" y="94"/>
                  </a:lnTo>
                  <a:lnTo>
                    <a:pt x="342" y="94"/>
                  </a:lnTo>
                  <a:lnTo>
                    <a:pt x="340" y="94"/>
                  </a:lnTo>
                  <a:lnTo>
                    <a:pt x="340" y="94"/>
                  </a:lnTo>
                  <a:lnTo>
                    <a:pt x="336" y="92"/>
                  </a:lnTo>
                  <a:lnTo>
                    <a:pt x="336" y="92"/>
                  </a:lnTo>
                  <a:lnTo>
                    <a:pt x="332" y="92"/>
                  </a:lnTo>
                  <a:lnTo>
                    <a:pt x="332" y="94"/>
                  </a:lnTo>
                  <a:lnTo>
                    <a:pt x="332" y="94"/>
                  </a:lnTo>
                  <a:lnTo>
                    <a:pt x="330" y="94"/>
                  </a:lnTo>
                  <a:lnTo>
                    <a:pt x="330" y="94"/>
                  </a:lnTo>
                  <a:lnTo>
                    <a:pt x="330" y="94"/>
                  </a:lnTo>
                  <a:lnTo>
                    <a:pt x="330" y="90"/>
                  </a:lnTo>
                  <a:lnTo>
                    <a:pt x="330" y="90"/>
                  </a:lnTo>
                  <a:lnTo>
                    <a:pt x="328" y="88"/>
                  </a:lnTo>
                  <a:lnTo>
                    <a:pt x="326" y="88"/>
                  </a:lnTo>
                  <a:lnTo>
                    <a:pt x="326" y="88"/>
                  </a:lnTo>
                  <a:lnTo>
                    <a:pt x="324" y="90"/>
                  </a:lnTo>
                  <a:lnTo>
                    <a:pt x="324" y="90"/>
                  </a:lnTo>
                  <a:lnTo>
                    <a:pt x="322" y="86"/>
                  </a:lnTo>
                  <a:lnTo>
                    <a:pt x="322" y="86"/>
                  </a:lnTo>
                  <a:lnTo>
                    <a:pt x="318" y="82"/>
                  </a:lnTo>
                  <a:lnTo>
                    <a:pt x="318" y="82"/>
                  </a:lnTo>
                  <a:lnTo>
                    <a:pt x="316" y="80"/>
                  </a:lnTo>
                  <a:lnTo>
                    <a:pt x="312" y="80"/>
                  </a:lnTo>
                  <a:lnTo>
                    <a:pt x="312" y="80"/>
                  </a:lnTo>
                  <a:lnTo>
                    <a:pt x="306" y="82"/>
                  </a:lnTo>
                  <a:lnTo>
                    <a:pt x="306" y="82"/>
                  </a:lnTo>
                  <a:lnTo>
                    <a:pt x="292" y="84"/>
                  </a:lnTo>
                  <a:lnTo>
                    <a:pt x="292" y="84"/>
                  </a:lnTo>
                  <a:lnTo>
                    <a:pt x="284" y="84"/>
                  </a:lnTo>
                  <a:lnTo>
                    <a:pt x="284" y="84"/>
                  </a:lnTo>
                  <a:lnTo>
                    <a:pt x="276" y="86"/>
                  </a:lnTo>
                  <a:lnTo>
                    <a:pt x="276" y="86"/>
                  </a:lnTo>
                  <a:lnTo>
                    <a:pt x="274" y="88"/>
                  </a:lnTo>
                  <a:lnTo>
                    <a:pt x="270" y="88"/>
                  </a:lnTo>
                  <a:lnTo>
                    <a:pt x="270" y="88"/>
                  </a:lnTo>
                  <a:lnTo>
                    <a:pt x="264" y="88"/>
                  </a:lnTo>
                  <a:lnTo>
                    <a:pt x="264" y="88"/>
                  </a:lnTo>
                  <a:lnTo>
                    <a:pt x="260" y="88"/>
                  </a:lnTo>
                  <a:lnTo>
                    <a:pt x="260" y="88"/>
                  </a:lnTo>
                  <a:lnTo>
                    <a:pt x="256" y="88"/>
                  </a:lnTo>
                  <a:lnTo>
                    <a:pt x="256" y="88"/>
                  </a:lnTo>
                  <a:lnTo>
                    <a:pt x="252" y="88"/>
                  </a:lnTo>
                  <a:lnTo>
                    <a:pt x="252" y="88"/>
                  </a:lnTo>
                  <a:lnTo>
                    <a:pt x="252" y="86"/>
                  </a:lnTo>
                  <a:lnTo>
                    <a:pt x="252" y="86"/>
                  </a:lnTo>
                  <a:lnTo>
                    <a:pt x="252" y="86"/>
                  </a:lnTo>
                  <a:lnTo>
                    <a:pt x="254" y="82"/>
                  </a:lnTo>
                  <a:lnTo>
                    <a:pt x="254" y="82"/>
                  </a:lnTo>
                  <a:lnTo>
                    <a:pt x="264" y="74"/>
                  </a:lnTo>
                  <a:lnTo>
                    <a:pt x="264" y="74"/>
                  </a:lnTo>
                  <a:lnTo>
                    <a:pt x="266" y="72"/>
                  </a:lnTo>
                  <a:lnTo>
                    <a:pt x="264" y="68"/>
                  </a:lnTo>
                  <a:lnTo>
                    <a:pt x="264" y="68"/>
                  </a:lnTo>
                  <a:lnTo>
                    <a:pt x="262" y="66"/>
                  </a:lnTo>
                  <a:lnTo>
                    <a:pt x="260" y="64"/>
                  </a:lnTo>
                  <a:lnTo>
                    <a:pt x="260" y="64"/>
                  </a:lnTo>
                  <a:lnTo>
                    <a:pt x="260" y="60"/>
                  </a:lnTo>
                  <a:lnTo>
                    <a:pt x="260" y="60"/>
                  </a:lnTo>
                  <a:lnTo>
                    <a:pt x="256" y="60"/>
                  </a:lnTo>
                  <a:lnTo>
                    <a:pt x="256" y="60"/>
                  </a:lnTo>
                  <a:lnTo>
                    <a:pt x="256" y="58"/>
                  </a:lnTo>
                  <a:lnTo>
                    <a:pt x="256" y="58"/>
                  </a:lnTo>
                  <a:lnTo>
                    <a:pt x="256" y="58"/>
                  </a:lnTo>
                  <a:lnTo>
                    <a:pt x="256" y="56"/>
                  </a:lnTo>
                  <a:lnTo>
                    <a:pt x="256" y="52"/>
                  </a:lnTo>
                  <a:lnTo>
                    <a:pt x="256" y="52"/>
                  </a:lnTo>
                  <a:lnTo>
                    <a:pt x="254" y="50"/>
                  </a:lnTo>
                  <a:lnTo>
                    <a:pt x="254" y="50"/>
                  </a:lnTo>
                  <a:lnTo>
                    <a:pt x="254" y="46"/>
                  </a:lnTo>
                  <a:lnTo>
                    <a:pt x="254" y="46"/>
                  </a:lnTo>
                  <a:lnTo>
                    <a:pt x="256" y="44"/>
                  </a:lnTo>
                  <a:lnTo>
                    <a:pt x="254" y="40"/>
                  </a:lnTo>
                  <a:lnTo>
                    <a:pt x="254" y="40"/>
                  </a:lnTo>
                  <a:lnTo>
                    <a:pt x="252" y="40"/>
                  </a:lnTo>
                  <a:lnTo>
                    <a:pt x="248" y="38"/>
                  </a:lnTo>
                  <a:lnTo>
                    <a:pt x="248" y="38"/>
                  </a:lnTo>
                  <a:lnTo>
                    <a:pt x="244" y="38"/>
                  </a:lnTo>
                  <a:lnTo>
                    <a:pt x="240" y="38"/>
                  </a:lnTo>
                  <a:lnTo>
                    <a:pt x="240" y="38"/>
                  </a:lnTo>
                  <a:lnTo>
                    <a:pt x="240" y="34"/>
                  </a:lnTo>
                  <a:lnTo>
                    <a:pt x="240" y="34"/>
                  </a:lnTo>
                  <a:lnTo>
                    <a:pt x="240" y="32"/>
                  </a:lnTo>
                  <a:lnTo>
                    <a:pt x="238" y="32"/>
                  </a:lnTo>
                  <a:lnTo>
                    <a:pt x="238" y="32"/>
                  </a:lnTo>
                  <a:lnTo>
                    <a:pt x="236" y="32"/>
                  </a:lnTo>
                  <a:lnTo>
                    <a:pt x="236" y="32"/>
                  </a:lnTo>
                  <a:lnTo>
                    <a:pt x="234" y="28"/>
                  </a:lnTo>
                  <a:lnTo>
                    <a:pt x="234" y="28"/>
                  </a:lnTo>
                  <a:lnTo>
                    <a:pt x="230" y="26"/>
                  </a:lnTo>
                  <a:lnTo>
                    <a:pt x="230" y="26"/>
                  </a:lnTo>
                  <a:lnTo>
                    <a:pt x="232" y="26"/>
                  </a:lnTo>
                  <a:lnTo>
                    <a:pt x="232" y="26"/>
                  </a:lnTo>
                  <a:lnTo>
                    <a:pt x="234" y="28"/>
                  </a:lnTo>
                  <a:lnTo>
                    <a:pt x="234" y="28"/>
                  </a:lnTo>
                  <a:lnTo>
                    <a:pt x="234" y="26"/>
                  </a:lnTo>
                  <a:lnTo>
                    <a:pt x="234" y="26"/>
                  </a:lnTo>
                  <a:lnTo>
                    <a:pt x="232" y="24"/>
                  </a:lnTo>
                  <a:lnTo>
                    <a:pt x="232" y="24"/>
                  </a:lnTo>
                  <a:lnTo>
                    <a:pt x="232" y="24"/>
                  </a:lnTo>
                  <a:lnTo>
                    <a:pt x="232" y="24"/>
                  </a:lnTo>
                  <a:lnTo>
                    <a:pt x="232" y="24"/>
                  </a:lnTo>
                  <a:lnTo>
                    <a:pt x="232" y="24"/>
                  </a:lnTo>
                  <a:lnTo>
                    <a:pt x="234" y="24"/>
                  </a:lnTo>
                  <a:lnTo>
                    <a:pt x="234" y="24"/>
                  </a:lnTo>
                  <a:lnTo>
                    <a:pt x="232" y="24"/>
                  </a:lnTo>
                  <a:lnTo>
                    <a:pt x="232" y="24"/>
                  </a:lnTo>
                  <a:lnTo>
                    <a:pt x="230" y="22"/>
                  </a:lnTo>
                  <a:lnTo>
                    <a:pt x="230" y="22"/>
                  </a:lnTo>
                  <a:lnTo>
                    <a:pt x="228" y="22"/>
                  </a:lnTo>
                  <a:lnTo>
                    <a:pt x="228" y="22"/>
                  </a:lnTo>
                  <a:lnTo>
                    <a:pt x="230" y="22"/>
                  </a:lnTo>
                  <a:lnTo>
                    <a:pt x="230" y="22"/>
                  </a:lnTo>
                  <a:lnTo>
                    <a:pt x="232" y="22"/>
                  </a:lnTo>
                  <a:lnTo>
                    <a:pt x="232" y="22"/>
                  </a:lnTo>
                  <a:lnTo>
                    <a:pt x="230" y="22"/>
                  </a:lnTo>
                  <a:lnTo>
                    <a:pt x="228" y="22"/>
                  </a:lnTo>
                  <a:lnTo>
                    <a:pt x="228" y="22"/>
                  </a:lnTo>
                  <a:lnTo>
                    <a:pt x="228" y="22"/>
                  </a:lnTo>
                  <a:lnTo>
                    <a:pt x="228" y="22"/>
                  </a:lnTo>
                  <a:lnTo>
                    <a:pt x="230" y="22"/>
                  </a:lnTo>
                  <a:lnTo>
                    <a:pt x="230" y="22"/>
                  </a:lnTo>
                  <a:lnTo>
                    <a:pt x="232" y="20"/>
                  </a:lnTo>
                  <a:lnTo>
                    <a:pt x="232" y="20"/>
                  </a:lnTo>
                  <a:lnTo>
                    <a:pt x="232" y="20"/>
                  </a:lnTo>
                  <a:lnTo>
                    <a:pt x="230" y="20"/>
                  </a:lnTo>
                  <a:lnTo>
                    <a:pt x="230" y="20"/>
                  </a:lnTo>
                  <a:lnTo>
                    <a:pt x="230" y="20"/>
                  </a:lnTo>
                  <a:lnTo>
                    <a:pt x="230" y="20"/>
                  </a:lnTo>
                  <a:lnTo>
                    <a:pt x="230" y="20"/>
                  </a:lnTo>
                  <a:lnTo>
                    <a:pt x="230" y="18"/>
                  </a:lnTo>
                  <a:lnTo>
                    <a:pt x="230" y="18"/>
                  </a:lnTo>
                  <a:lnTo>
                    <a:pt x="228" y="18"/>
                  </a:lnTo>
                  <a:lnTo>
                    <a:pt x="228" y="18"/>
                  </a:lnTo>
                  <a:lnTo>
                    <a:pt x="226" y="16"/>
                  </a:lnTo>
                  <a:lnTo>
                    <a:pt x="226" y="16"/>
                  </a:lnTo>
                  <a:lnTo>
                    <a:pt x="230" y="18"/>
                  </a:lnTo>
                  <a:lnTo>
                    <a:pt x="230" y="18"/>
                  </a:lnTo>
                  <a:lnTo>
                    <a:pt x="232" y="18"/>
                  </a:lnTo>
                  <a:lnTo>
                    <a:pt x="232" y="18"/>
                  </a:lnTo>
                  <a:lnTo>
                    <a:pt x="228" y="16"/>
                  </a:lnTo>
                  <a:lnTo>
                    <a:pt x="228" y="16"/>
                  </a:lnTo>
                  <a:lnTo>
                    <a:pt x="226" y="16"/>
                  </a:lnTo>
                  <a:lnTo>
                    <a:pt x="226" y="16"/>
                  </a:lnTo>
                  <a:lnTo>
                    <a:pt x="228" y="16"/>
                  </a:lnTo>
                  <a:lnTo>
                    <a:pt x="228" y="16"/>
                  </a:lnTo>
                  <a:lnTo>
                    <a:pt x="230" y="16"/>
                  </a:lnTo>
                  <a:lnTo>
                    <a:pt x="228" y="16"/>
                  </a:lnTo>
                  <a:lnTo>
                    <a:pt x="228" y="16"/>
                  </a:lnTo>
                  <a:lnTo>
                    <a:pt x="228" y="14"/>
                  </a:lnTo>
                  <a:lnTo>
                    <a:pt x="228" y="14"/>
                  </a:lnTo>
                  <a:lnTo>
                    <a:pt x="226" y="14"/>
                  </a:lnTo>
                  <a:lnTo>
                    <a:pt x="226" y="14"/>
                  </a:lnTo>
                  <a:lnTo>
                    <a:pt x="224" y="16"/>
                  </a:lnTo>
                  <a:lnTo>
                    <a:pt x="224" y="16"/>
                  </a:lnTo>
                  <a:lnTo>
                    <a:pt x="222" y="16"/>
                  </a:lnTo>
                  <a:lnTo>
                    <a:pt x="222" y="16"/>
                  </a:lnTo>
                  <a:lnTo>
                    <a:pt x="220" y="16"/>
                  </a:lnTo>
                  <a:lnTo>
                    <a:pt x="220" y="16"/>
                  </a:lnTo>
                  <a:lnTo>
                    <a:pt x="212" y="18"/>
                  </a:lnTo>
                  <a:lnTo>
                    <a:pt x="212" y="18"/>
                  </a:lnTo>
                  <a:lnTo>
                    <a:pt x="206" y="20"/>
                  </a:lnTo>
                  <a:lnTo>
                    <a:pt x="206" y="20"/>
                  </a:lnTo>
                  <a:lnTo>
                    <a:pt x="200" y="24"/>
                  </a:lnTo>
                  <a:lnTo>
                    <a:pt x="200" y="24"/>
                  </a:lnTo>
                  <a:lnTo>
                    <a:pt x="196" y="26"/>
                  </a:lnTo>
                  <a:lnTo>
                    <a:pt x="196" y="26"/>
                  </a:lnTo>
                  <a:lnTo>
                    <a:pt x="196" y="26"/>
                  </a:lnTo>
                  <a:lnTo>
                    <a:pt x="196" y="26"/>
                  </a:lnTo>
                  <a:lnTo>
                    <a:pt x="194" y="26"/>
                  </a:lnTo>
                  <a:lnTo>
                    <a:pt x="194" y="26"/>
                  </a:lnTo>
                  <a:lnTo>
                    <a:pt x="194" y="28"/>
                  </a:lnTo>
                  <a:lnTo>
                    <a:pt x="194" y="28"/>
                  </a:lnTo>
                  <a:lnTo>
                    <a:pt x="194" y="26"/>
                  </a:lnTo>
                  <a:lnTo>
                    <a:pt x="194" y="26"/>
                  </a:lnTo>
                  <a:lnTo>
                    <a:pt x="192" y="26"/>
                  </a:lnTo>
                  <a:lnTo>
                    <a:pt x="192" y="26"/>
                  </a:lnTo>
                  <a:lnTo>
                    <a:pt x="188" y="32"/>
                  </a:lnTo>
                  <a:lnTo>
                    <a:pt x="188" y="32"/>
                  </a:lnTo>
                  <a:lnTo>
                    <a:pt x="186" y="34"/>
                  </a:lnTo>
                  <a:lnTo>
                    <a:pt x="186" y="34"/>
                  </a:lnTo>
                  <a:lnTo>
                    <a:pt x="186" y="36"/>
                  </a:lnTo>
                  <a:lnTo>
                    <a:pt x="186" y="36"/>
                  </a:lnTo>
                  <a:lnTo>
                    <a:pt x="182" y="40"/>
                  </a:lnTo>
                  <a:lnTo>
                    <a:pt x="182" y="40"/>
                  </a:lnTo>
                  <a:lnTo>
                    <a:pt x="180" y="44"/>
                  </a:lnTo>
                  <a:lnTo>
                    <a:pt x="180" y="44"/>
                  </a:lnTo>
                  <a:lnTo>
                    <a:pt x="182" y="40"/>
                  </a:lnTo>
                  <a:lnTo>
                    <a:pt x="182" y="40"/>
                  </a:lnTo>
                  <a:lnTo>
                    <a:pt x="184" y="38"/>
                  </a:lnTo>
                  <a:lnTo>
                    <a:pt x="184" y="38"/>
                  </a:lnTo>
                  <a:lnTo>
                    <a:pt x="182" y="40"/>
                  </a:lnTo>
                  <a:lnTo>
                    <a:pt x="182" y="40"/>
                  </a:lnTo>
                  <a:lnTo>
                    <a:pt x="180" y="46"/>
                  </a:lnTo>
                  <a:lnTo>
                    <a:pt x="180" y="46"/>
                  </a:lnTo>
                  <a:lnTo>
                    <a:pt x="180" y="52"/>
                  </a:lnTo>
                  <a:lnTo>
                    <a:pt x="180" y="52"/>
                  </a:lnTo>
                  <a:lnTo>
                    <a:pt x="180" y="58"/>
                  </a:lnTo>
                  <a:lnTo>
                    <a:pt x="180" y="58"/>
                  </a:lnTo>
                  <a:lnTo>
                    <a:pt x="182" y="66"/>
                  </a:lnTo>
                  <a:lnTo>
                    <a:pt x="182" y="66"/>
                  </a:lnTo>
                  <a:lnTo>
                    <a:pt x="182" y="72"/>
                  </a:lnTo>
                  <a:lnTo>
                    <a:pt x="182" y="72"/>
                  </a:lnTo>
                  <a:lnTo>
                    <a:pt x="184" y="78"/>
                  </a:lnTo>
                  <a:lnTo>
                    <a:pt x="184" y="78"/>
                  </a:lnTo>
                  <a:lnTo>
                    <a:pt x="186" y="80"/>
                  </a:lnTo>
                  <a:lnTo>
                    <a:pt x="186" y="80"/>
                  </a:lnTo>
                  <a:lnTo>
                    <a:pt x="190" y="86"/>
                  </a:lnTo>
                  <a:lnTo>
                    <a:pt x="190" y="86"/>
                  </a:lnTo>
                  <a:lnTo>
                    <a:pt x="194" y="88"/>
                  </a:lnTo>
                  <a:lnTo>
                    <a:pt x="194" y="88"/>
                  </a:lnTo>
                  <a:lnTo>
                    <a:pt x="196" y="90"/>
                  </a:lnTo>
                  <a:lnTo>
                    <a:pt x="196" y="90"/>
                  </a:lnTo>
                  <a:lnTo>
                    <a:pt x="196" y="90"/>
                  </a:lnTo>
                  <a:lnTo>
                    <a:pt x="196" y="92"/>
                  </a:lnTo>
                  <a:lnTo>
                    <a:pt x="196" y="92"/>
                  </a:lnTo>
                  <a:lnTo>
                    <a:pt x="198" y="92"/>
                  </a:lnTo>
                  <a:lnTo>
                    <a:pt x="198" y="92"/>
                  </a:lnTo>
                  <a:lnTo>
                    <a:pt x="202" y="94"/>
                  </a:lnTo>
                  <a:lnTo>
                    <a:pt x="202" y="94"/>
                  </a:lnTo>
                  <a:lnTo>
                    <a:pt x="206" y="94"/>
                  </a:lnTo>
                  <a:lnTo>
                    <a:pt x="206" y="94"/>
                  </a:lnTo>
                  <a:lnTo>
                    <a:pt x="208" y="98"/>
                  </a:lnTo>
                  <a:lnTo>
                    <a:pt x="208" y="98"/>
                  </a:lnTo>
                  <a:lnTo>
                    <a:pt x="212" y="98"/>
                  </a:lnTo>
                  <a:lnTo>
                    <a:pt x="212" y="98"/>
                  </a:lnTo>
                  <a:lnTo>
                    <a:pt x="212" y="98"/>
                  </a:lnTo>
                  <a:lnTo>
                    <a:pt x="212" y="98"/>
                  </a:lnTo>
                  <a:lnTo>
                    <a:pt x="212" y="100"/>
                  </a:lnTo>
                  <a:lnTo>
                    <a:pt x="212" y="100"/>
                  </a:lnTo>
                  <a:lnTo>
                    <a:pt x="212" y="102"/>
                  </a:lnTo>
                  <a:lnTo>
                    <a:pt x="212" y="102"/>
                  </a:lnTo>
                  <a:lnTo>
                    <a:pt x="210" y="104"/>
                  </a:lnTo>
                  <a:lnTo>
                    <a:pt x="210" y="104"/>
                  </a:lnTo>
                  <a:lnTo>
                    <a:pt x="206" y="112"/>
                  </a:lnTo>
                  <a:lnTo>
                    <a:pt x="206" y="112"/>
                  </a:lnTo>
                  <a:lnTo>
                    <a:pt x="202" y="114"/>
                  </a:lnTo>
                  <a:lnTo>
                    <a:pt x="202" y="114"/>
                  </a:lnTo>
                  <a:lnTo>
                    <a:pt x="198" y="118"/>
                  </a:lnTo>
                  <a:lnTo>
                    <a:pt x="198" y="118"/>
                  </a:lnTo>
                  <a:lnTo>
                    <a:pt x="188" y="122"/>
                  </a:lnTo>
                  <a:lnTo>
                    <a:pt x="188" y="122"/>
                  </a:lnTo>
                  <a:lnTo>
                    <a:pt x="178" y="128"/>
                  </a:lnTo>
                  <a:lnTo>
                    <a:pt x="170" y="134"/>
                  </a:lnTo>
                  <a:lnTo>
                    <a:pt x="170" y="134"/>
                  </a:lnTo>
                  <a:lnTo>
                    <a:pt x="166" y="138"/>
                  </a:lnTo>
                  <a:lnTo>
                    <a:pt x="166" y="138"/>
                  </a:lnTo>
                  <a:lnTo>
                    <a:pt x="164" y="138"/>
                  </a:lnTo>
                  <a:lnTo>
                    <a:pt x="162" y="138"/>
                  </a:lnTo>
                  <a:lnTo>
                    <a:pt x="162" y="138"/>
                  </a:lnTo>
                  <a:lnTo>
                    <a:pt x="162" y="146"/>
                  </a:lnTo>
                  <a:lnTo>
                    <a:pt x="162" y="146"/>
                  </a:lnTo>
                  <a:lnTo>
                    <a:pt x="162" y="152"/>
                  </a:lnTo>
                  <a:lnTo>
                    <a:pt x="162" y="152"/>
                  </a:lnTo>
                  <a:lnTo>
                    <a:pt x="160" y="154"/>
                  </a:lnTo>
                  <a:lnTo>
                    <a:pt x="160" y="154"/>
                  </a:lnTo>
                  <a:lnTo>
                    <a:pt x="162" y="158"/>
                  </a:lnTo>
                  <a:lnTo>
                    <a:pt x="162" y="158"/>
                  </a:lnTo>
                  <a:lnTo>
                    <a:pt x="162" y="160"/>
                  </a:lnTo>
                  <a:lnTo>
                    <a:pt x="162" y="160"/>
                  </a:lnTo>
                  <a:lnTo>
                    <a:pt x="160" y="162"/>
                  </a:lnTo>
                  <a:lnTo>
                    <a:pt x="160" y="162"/>
                  </a:lnTo>
                  <a:lnTo>
                    <a:pt x="158" y="164"/>
                  </a:lnTo>
                  <a:lnTo>
                    <a:pt x="158" y="164"/>
                  </a:lnTo>
                  <a:lnTo>
                    <a:pt x="158" y="166"/>
                  </a:lnTo>
                  <a:lnTo>
                    <a:pt x="158" y="166"/>
                  </a:lnTo>
                  <a:lnTo>
                    <a:pt x="154" y="168"/>
                  </a:lnTo>
                  <a:lnTo>
                    <a:pt x="154" y="168"/>
                  </a:lnTo>
                  <a:lnTo>
                    <a:pt x="152" y="172"/>
                  </a:lnTo>
                  <a:lnTo>
                    <a:pt x="152" y="172"/>
                  </a:lnTo>
                  <a:lnTo>
                    <a:pt x="150" y="176"/>
                  </a:lnTo>
                  <a:lnTo>
                    <a:pt x="150" y="176"/>
                  </a:lnTo>
                  <a:lnTo>
                    <a:pt x="146" y="178"/>
                  </a:lnTo>
                  <a:lnTo>
                    <a:pt x="146" y="178"/>
                  </a:lnTo>
                  <a:lnTo>
                    <a:pt x="142" y="182"/>
                  </a:lnTo>
                  <a:lnTo>
                    <a:pt x="142" y="182"/>
                  </a:lnTo>
                  <a:lnTo>
                    <a:pt x="142" y="184"/>
                  </a:lnTo>
                  <a:lnTo>
                    <a:pt x="142" y="184"/>
                  </a:lnTo>
                  <a:lnTo>
                    <a:pt x="138" y="186"/>
                  </a:lnTo>
                  <a:lnTo>
                    <a:pt x="138" y="186"/>
                  </a:lnTo>
                  <a:lnTo>
                    <a:pt x="134" y="190"/>
                  </a:lnTo>
                  <a:lnTo>
                    <a:pt x="134" y="190"/>
                  </a:lnTo>
                  <a:lnTo>
                    <a:pt x="132" y="190"/>
                  </a:lnTo>
                  <a:lnTo>
                    <a:pt x="132" y="190"/>
                  </a:lnTo>
                  <a:lnTo>
                    <a:pt x="128" y="192"/>
                  </a:lnTo>
                  <a:lnTo>
                    <a:pt x="128" y="192"/>
                  </a:lnTo>
                  <a:lnTo>
                    <a:pt x="126" y="192"/>
                  </a:lnTo>
                  <a:lnTo>
                    <a:pt x="126" y="192"/>
                  </a:lnTo>
                  <a:lnTo>
                    <a:pt x="120" y="190"/>
                  </a:lnTo>
                  <a:lnTo>
                    <a:pt x="120" y="190"/>
                  </a:lnTo>
                  <a:lnTo>
                    <a:pt x="112" y="188"/>
                  </a:lnTo>
                  <a:lnTo>
                    <a:pt x="112" y="188"/>
                  </a:lnTo>
                  <a:lnTo>
                    <a:pt x="110" y="186"/>
                  </a:lnTo>
                  <a:lnTo>
                    <a:pt x="110" y="186"/>
                  </a:lnTo>
                  <a:lnTo>
                    <a:pt x="102" y="184"/>
                  </a:lnTo>
                  <a:lnTo>
                    <a:pt x="102" y="184"/>
                  </a:lnTo>
                  <a:lnTo>
                    <a:pt x="96" y="182"/>
                  </a:lnTo>
                  <a:lnTo>
                    <a:pt x="96" y="182"/>
                  </a:lnTo>
                  <a:lnTo>
                    <a:pt x="84" y="176"/>
                  </a:lnTo>
                  <a:lnTo>
                    <a:pt x="84" y="176"/>
                  </a:lnTo>
                  <a:lnTo>
                    <a:pt x="74" y="174"/>
                  </a:lnTo>
                  <a:lnTo>
                    <a:pt x="74" y="174"/>
                  </a:lnTo>
                  <a:lnTo>
                    <a:pt x="70" y="172"/>
                  </a:lnTo>
                  <a:lnTo>
                    <a:pt x="70" y="172"/>
                  </a:lnTo>
                  <a:lnTo>
                    <a:pt x="68" y="172"/>
                  </a:lnTo>
                  <a:lnTo>
                    <a:pt x="68" y="172"/>
                  </a:lnTo>
                  <a:lnTo>
                    <a:pt x="64" y="170"/>
                  </a:lnTo>
                  <a:lnTo>
                    <a:pt x="64" y="170"/>
                  </a:lnTo>
                  <a:lnTo>
                    <a:pt x="62" y="168"/>
                  </a:lnTo>
                  <a:lnTo>
                    <a:pt x="62" y="168"/>
                  </a:lnTo>
                  <a:lnTo>
                    <a:pt x="60" y="164"/>
                  </a:lnTo>
                  <a:lnTo>
                    <a:pt x="56" y="164"/>
                  </a:lnTo>
                  <a:lnTo>
                    <a:pt x="56" y="164"/>
                  </a:lnTo>
                  <a:lnTo>
                    <a:pt x="52" y="164"/>
                  </a:lnTo>
                  <a:lnTo>
                    <a:pt x="52" y="164"/>
                  </a:lnTo>
                  <a:lnTo>
                    <a:pt x="50" y="164"/>
                  </a:lnTo>
                  <a:lnTo>
                    <a:pt x="50" y="164"/>
                  </a:lnTo>
                  <a:lnTo>
                    <a:pt x="46" y="162"/>
                  </a:lnTo>
                  <a:lnTo>
                    <a:pt x="46" y="162"/>
                  </a:lnTo>
                  <a:lnTo>
                    <a:pt x="42" y="160"/>
                  </a:lnTo>
                  <a:lnTo>
                    <a:pt x="40" y="160"/>
                  </a:lnTo>
                  <a:lnTo>
                    <a:pt x="40" y="160"/>
                  </a:lnTo>
                  <a:lnTo>
                    <a:pt x="40" y="160"/>
                  </a:lnTo>
                  <a:lnTo>
                    <a:pt x="38" y="164"/>
                  </a:lnTo>
                  <a:lnTo>
                    <a:pt x="40" y="166"/>
                  </a:lnTo>
                  <a:lnTo>
                    <a:pt x="40" y="166"/>
                  </a:lnTo>
                  <a:lnTo>
                    <a:pt x="42" y="166"/>
                  </a:lnTo>
                  <a:lnTo>
                    <a:pt x="42" y="168"/>
                  </a:lnTo>
                  <a:lnTo>
                    <a:pt x="42" y="168"/>
                  </a:lnTo>
                  <a:lnTo>
                    <a:pt x="40" y="170"/>
                  </a:lnTo>
                  <a:lnTo>
                    <a:pt x="40" y="170"/>
                  </a:lnTo>
                  <a:lnTo>
                    <a:pt x="36" y="170"/>
                  </a:lnTo>
                  <a:lnTo>
                    <a:pt x="36" y="170"/>
                  </a:lnTo>
                  <a:lnTo>
                    <a:pt x="32" y="172"/>
                  </a:lnTo>
                  <a:lnTo>
                    <a:pt x="32" y="172"/>
                  </a:lnTo>
                  <a:lnTo>
                    <a:pt x="28" y="172"/>
                  </a:lnTo>
                  <a:lnTo>
                    <a:pt x="28" y="172"/>
                  </a:lnTo>
                  <a:lnTo>
                    <a:pt x="24" y="172"/>
                  </a:lnTo>
                  <a:lnTo>
                    <a:pt x="24" y="172"/>
                  </a:lnTo>
                  <a:lnTo>
                    <a:pt x="20" y="172"/>
                  </a:lnTo>
                  <a:lnTo>
                    <a:pt x="20" y="172"/>
                  </a:lnTo>
                  <a:lnTo>
                    <a:pt x="14" y="172"/>
                  </a:lnTo>
                  <a:lnTo>
                    <a:pt x="14" y="172"/>
                  </a:lnTo>
                  <a:lnTo>
                    <a:pt x="10" y="172"/>
                  </a:lnTo>
                  <a:lnTo>
                    <a:pt x="10" y="172"/>
                  </a:lnTo>
                  <a:lnTo>
                    <a:pt x="8" y="172"/>
                  </a:lnTo>
                  <a:lnTo>
                    <a:pt x="8" y="172"/>
                  </a:lnTo>
                  <a:lnTo>
                    <a:pt x="4" y="170"/>
                  </a:lnTo>
                  <a:lnTo>
                    <a:pt x="4" y="170"/>
                  </a:lnTo>
                  <a:lnTo>
                    <a:pt x="2" y="172"/>
                  </a:lnTo>
                  <a:lnTo>
                    <a:pt x="2" y="172"/>
                  </a:lnTo>
                  <a:lnTo>
                    <a:pt x="0" y="174"/>
                  </a:lnTo>
                  <a:lnTo>
                    <a:pt x="0" y="174"/>
                  </a:lnTo>
                  <a:lnTo>
                    <a:pt x="2" y="174"/>
                  </a:lnTo>
                  <a:lnTo>
                    <a:pt x="2" y="174"/>
                  </a:lnTo>
                  <a:lnTo>
                    <a:pt x="10" y="178"/>
                  </a:lnTo>
                  <a:lnTo>
                    <a:pt x="10" y="178"/>
                  </a:lnTo>
                  <a:lnTo>
                    <a:pt x="16" y="182"/>
                  </a:lnTo>
                  <a:lnTo>
                    <a:pt x="16" y="182"/>
                  </a:lnTo>
                  <a:lnTo>
                    <a:pt x="22" y="182"/>
                  </a:lnTo>
                  <a:lnTo>
                    <a:pt x="22" y="182"/>
                  </a:lnTo>
                  <a:lnTo>
                    <a:pt x="30" y="182"/>
                  </a:lnTo>
                  <a:lnTo>
                    <a:pt x="30" y="182"/>
                  </a:lnTo>
                  <a:lnTo>
                    <a:pt x="36" y="182"/>
                  </a:lnTo>
                  <a:lnTo>
                    <a:pt x="36" y="182"/>
                  </a:lnTo>
                  <a:lnTo>
                    <a:pt x="44" y="182"/>
                  </a:lnTo>
                  <a:lnTo>
                    <a:pt x="44" y="182"/>
                  </a:lnTo>
                  <a:lnTo>
                    <a:pt x="56" y="182"/>
                  </a:lnTo>
                  <a:lnTo>
                    <a:pt x="56" y="182"/>
                  </a:lnTo>
                  <a:lnTo>
                    <a:pt x="60" y="184"/>
                  </a:lnTo>
                  <a:lnTo>
                    <a:pt x="60" y="184"/>
                  </a:lnTo>
                  <a:lnTo>
                    <a:pt x="62" y="184"/>
                  </a:lnTo>
                  <a:lnTo>
                    <a:pt x="64" y="186"/>
                  </a:lnTo>
                  <a:lnTo>
                    <a:pt x="64" y="186"/>
                  </a:lnTo>
                  <a:lnTo>
                    <a:pt x="58" y="200"/>
                  </a:lnTo>
                  <a:lnTo>
                    <a:pt x="58" y="200"/>
                  </a:lnTo>
                  <a:lnTo>
                    <a:pt x="56" y="206"/>
                  </a:lnTo>
                  <a:lnTo>
                    <a:pt x="56" y="206"/>
                  </a:lnTo>
                  <a:lnTo>
                    <a:pt x="74" y="214"/>
                  </a:lnTo>
                  <a:lnTo>
                    <a:pt x="74" y="214"/>
                  </a:lnTo>
                  <a:lnTo>
                    <a:pt x="82" y="218"/>
                  </a:lnTo>
                  <a:lnTo>
                    <a:pt x="82" y="218"/>
                  </a:lnTo>
                  <a:lnTo>
                    <a:pt x="88" y="220"/>
                  </a:lnTo>
                  <a:lnTo>
                    <a:pt x="88" y="220"/>
                  </a:lnTo>
                  <a:lnTo>
                    <a:pt x="98" y="222"/>
                  </a:lnTo>
                  <a:lnTo>
                    <a:pt x="98" y="222"/>
                  </a:lnTo>
                  <a:lnTo>
                    <a:pt x="108" y="226"/>
                  </a:lnTo>
                  <a:lnTo>
                    <a:pt x="108" y="226"/>
                  </a:lnTo>
                  <a:lnTo>
                    <a:pt x="114" y="228"/>
                  </a:lnTo>
                  <a:lnTo>
                    <a:pt x="114" y="228"/>
                  </a:lnTo>
                  <a:lnTo>
                    <a:pt x="124" y="232"/>
                  </a:lnTo>
                  <a:lnTo>
                    <a:pt x="124" y="232"/>
                  </a:lnTo>
                  <a:lnTo>
                    <a:pt x="130" y="232"/>
                  </a:lnTo>
                  <a:lnTo>
                    <a:pt x="130" y="232"/>
                  </a:lnTo>
                  <a:lnTo>
                    <a:pt x="132" y="232"/>
                  </a:lnTo>
                  <a:lnTo>
                    <a:pt x="136" y="232"/>
                  </a:lnTo>
                  <a:lnTo>
                    <a:pt x="136" y="232"/>
                  </a:lnTo>
                  <a:lnTo>
                    <a:pt x="138" y="230"/>
                  </a:lnTo>
                  <a:lnTo>
                    <a:pt x="138" y="230"/>
                  </a:lnTo>
                  <a:lnTo>
                    <a:pt x="142" y="230"/>
                  </a:lnTo>
                  <a:lnTo>
                    <a:pt x="146" y="230"/>
                  </a:lnTo>
                  <a:lnTo>
                    <a:pt x="146" y="230"/>
                  </a:lnTo>
                  <a:lnTo>
                    <a:pt x="150" y="224"/>
                  </a:lnTo>
                  <a:lnTo>
                    <a:pt x="150" y="224"/>
                  </a:lnTo>
                  <a:lnTo>
                    <a:pt x="160" y="222"/>
                  </a:lnTo>
                  <a:lnTo>
                    <a:pt x="160" y="222"/>
                  </a:lnTo>
                  <a:lnTo>
                    <a:pt x="168" y="218"/>
                  </a:lnTo>
                  <a:lnTo>
                    <a:pt x="168" y="218"/>
                  </a:lnTo>
                  <a:lnTo>
                    <a:pt x="172" y="216"/>
                  </a:lnTo>
                  <a:lnTo>
                    <a:pt x="172" y="216"/>
                  </a:lnTo>
                  <a:lnTo>
                    <a:pt x="180" y="210"/>
                  </a:lnTo>
                  <a:lnTo>
                    <a:pt x="180" y="210"/>
                  </a:lnTo>
                  <a:lnTo>
                    <a:pt x="190" y="202"/>
                  </a:lnTo>
                  <a:lnTo>
                    <a:pt x="190" y="202"/>
                  </a:lnTo>
                  <a:lnTo>
                    <a:pt x="190" y="200"/>
                  </a:lnTo>
                  <a:lnTo>
                    <a:pt x="192" y="200"/>
                  </a:lnTo>
                  <a:lnTo>
                    <a:pt x="192" y="200"/>
                  </a:lnTo>
                  <a:lnTo>
                    <a:pt x="196" y="204"/>
                  </a:lnTo>
                  <a:lnTo>
                    <a:pt x="196" y="204"/>
                  </a:lnTo>
                  <a:lnTo>
                    <a:pt x="204" y="212"/>
                  </a:lnTo>
                  <a:lnTo>
                    <a:pt x="204" y="212"/>
                  </a:lnTo>
                  <a:lnTo>
                    <a:pt x="206" y="216"/>
                  </a:lnTo>
                  <a:lnTo>
                    <a:pt x="206" y="216"/>
                  </a:lnTo>
                  <a:lnTo>
                    <a:pt x="208" y="222"/>
                  </a:lnTo>
                  <a:lnTo>
                    <a:pt x="208" y="222"/>
                  </a:lnTo>
                  <a:lnTo>
                    <a:pt x="212" y="230"/>
                  </a:lnTo>
                  <a:lnTo>
                    <a:pt x="212" y="230"/>
                  </a:lnTo>
                  <a:lnTo>
                    <a:pt x="212" y="236"/>
                  </a:lnTo>
                  <a:lnTo>
                    <a:pt x="212" y="236"/>
                  </a:lnTo>
                  <a:lnTo>
                    <a:pt x="214" y="238"/>
                  </a:lnTo>
                  <a:lnTo>
                    <a:pt x="214" y="240"/>
                  </a:lnTo>
                  <a:lnTo>
                    <a:pt x="214" y="240"/>
                  </a:lnTo>
                  <a:lnTo>
                    <a:pt x="218" y="244"/>
                  </a:lnTo>
                  <a:lnTo>
                    <a:pt x="218" y="244"/>
                  </a:lnTo>
                  <a:lnTo>
                    <a:pt x="216" y="248"/>
                  </a:lnTo>
                  <a:lnTo>
                    <a:pt x="216" y="248"/>
                  </a:lnTo>
                  <a:lnTo>
                    <a:pt x="216" y="258"/>
                  </a:lnTo>
                  <a:lnTo>
                    <a:pt x="216" y="258"/>
                  </a:lnTo>
                  <a:lnTo>
                    <a:pt x="218" y="260"/>
                  </a:lnTo>
                  <a:lnTo>
                    <a:pt x="218" y="260"/>
                  </a:lnTo>
                  <a:lnTo>
                    <a:pt x="218" y="262"/>
                  </a:lnTo>
                  <a:lnTo>
                    <a:pt x="218" y="262"/>
                  </a:lnTo>
                  <a:lnTo>
                    <a:pt x="220" y="268"/>
                  </a:lnTo>
                  <a:lnTo>
                    <a:pt x="220" y="268"/>
                  </a:lnTo>
                  <a:lnTo>
                    <a:pt x="222" y="274"/>
                  </a:lnTo>
                  <a:lnTo>
                    <a:pt x="224" y="280"/>
                  </a:lnTo>
                  <a:lnTo>
                    <a:pt x="224" y="280"/>
                  </a:lnTo>
                  <a:lnTo>
                    <a:pt x="224" y="290"/>
                  </a:lnTo>
                  <a:lnTo>
                    <a:pt x="224" y="290"/>
                  </a:lnTo>
                  <a:lnTo>
                    <a:pt x="224" y="296"/>
                  </a:lnTo>
                  <a:lnTo>
                    <a:pt x="224" y="296"/>
                  </a:lnTo>
                  <a:lnTo>
                    <a:pt x="226" y="302"/>
                  </a:lnTo>
                  <a:lnTo>
                    <a:pt x="226" y="302"/>
                  </a:lnTo>
                  <a:lnTo>
                    <a:pt x="224" y="306"/>
                  </a:lnTo>
                  <a:lnTo>
                    <a:pt x="224" y="306"/>
                  </a:lnTo>
                  <a:lnTo>
                    <a:pt x="226" y="312"/>
                  </a:lnTo>
                  <a:lnTo>
                    <a:pt x="226" y="312"/>
                  </a:lnTo>
                  <a:lnTo>
                    <a:pt x="226" y="320"/>
                  </a:lnTo>
                  <a:lnTo>
                    <a:pt x="226" y="320"/>
                  </a:lnTo>
                  <a:lnTo>
                    <a:pt x="226" y="324"/>
                  </a:lnTo>
                  <a:lnTo>
                    <a:pt x="226" y="324"/>
                  </a:lnTo>
                  <a:lnTo>
                    <a:pt x="226" y="332"/>
                  </a:lnTo>
                  <a:lnTo>
                    <a:pt x="226" y="332"/>
                  </a:lnTo>
                  <a:lnTo>
                    <a:pt x="224" y="338"/>
                  </a:lnTo>
                  <a:lnTo>
                    <a:pt x="224" y="338"/>
                  </a:lnTo>
                  <a:lnTo>
                    <a:pt x="224" y="350"/>
                  </a:lnTo>
                  <a:lnTo>
                    <a:pt x="224" y="350"/>
                  </a:lnTo>
                  <a:lnTo>
                    <a:pt x="224" y="360"/>
                  </a:lnTo>
                  <a:lnTo>
                    <a:pt x="224" y="360"/>
                  </a:lnTo>
                  <a:lnTo>
                    <a:pt x="224" y="370"/>
                  </a:lnTo>
                  <a:lnTo>
                    <a:pt x="224" y="370"/>
                  </a:lnTo>
                  <a:lnTo>
                    <a:pt x="222" y="378"/>
                  </a:lnTo>
                  <a:lnTo>
                    <a:pt x="222" y="378"/>
                  </a:lnTo>
                  <a:lnTo>
                    <a:pt x="218" y="386"/>
                  </a:lnTo>
                  <a:lnTo>
                    <a:pt x="218" y="394"/>
                  </a:lnTo>
                  <a:lnTo>
                    <a:pt x="218" y="394"/>
                  </a:lnTo>
                  <a:lnTo>
                    <a:pt x="216" y="408"/>
                  </a:lnTo>
                  <a:lnTo>
                    <a:pt x="216" y="408"/>
                  </a:lnTo>
                  <a:lnTo>
                    <a:pt x="216" y="420"/>
                  </a:lnTo>
                  <a:lnTo>
                    <a:pt x="216" y="420"/>
                  </a:lnTo>
                  <a:lnTo>
                    <a:pt x="218" y="424"/>
                  </a:lnTo>
                  <a:lnTo>
                    <a:pt x="218" y="424"/>
                  </a:lnTo>
                  <a:lnTo>
                    <a:pt x="220" y="426"/>
                  </a:lnTo>
                  <a:lnTo>
                    <a:pt x="218" y="428"/>
                  </a:lnTo>
                  <a:lnTo>
                    <a:pt x="218" y="428"/>
                  </a:lnTo>
                  <a:lnTo>
                    <a:pt x="214" y="448"/>
                  </a:lnTo>
                  <a:lnTo>
                    <a:pt x="214" y="448"/>
                  </a:lnTo>
                  <a:lnTo>
                    <a:pt x="212" y="452"/>
                  </a:lnTo>
                  <a:lnTo>
                    <a:pt x="210" y="460"/>
                  </a:lnTo>
                  <a:lnTo>
                    <a:pt x="210" y="460"/>
                  </a:lnTo>
                  <a:lnTo>
                    <a:pt x="210" y="474"/>
                  </a:lnTo>
                  <a:lnTo>
                    <a:pt x="210" y="474"/>
                  </a:lnTo>
                  <a:lnTo>
                    <a:pt x="208" y="486"/>
                  </a:lnTo>
                  <a:lnTo>
                    <a:pt x="208" y="486"/>
                  </a:lnTo>
                  <a:lnTo>
                    <a:pt x="208" y="502"/>
                  </a:lnTo>
                  <a:lnTo>
                    <a:pt x="208" y="502"/>
                  </a:lnTo>
                  <a:lnTo>
                    <a:pt x="206" y="514"/>
                  </a:lnTo>
                  <a:lnTo>
                    <a:pt x="206" y="514"/>
                  </a:lnTo>
                  <a:lnTo>
                    <a:pt x="204" y="522"/>
                  </a:lnTo>
                  <a:lnTo>
                    <a:pt x="204" y="522"/>
                  </a:lnTo>
                  <a:lnTo>
                    <a:pt x="204" y="530"/>
                  </a:lnTo>
                  <a:lnTo>
                    <a:pt x="204" y="530"/>
                  </a:lnTo>
                  <a:lnTo>
                    <a:pt x="200" y="534"/>
                  </a:lnTo>
                  <a:lnTo>
                    <a:pt x="200" y="534"/>
                  </a:lnTo>
                  <a:lnTo>
                    <a:pt x="196" y="542"/>
                  </a:lnTo>
                  <a:lnTo>
                    <a:pt x="196" y="542"/>
                  </a:lnTo>
                  <a:lnTo>
                    <a:pt x="194" y="546"/>
                  </a:lnTo>
                  <a:lnTo>
                    <a:pt x="194" y="546"/>
                  </a:lnTo>
                  <a:lnTo>
                    <a:pt x="196" y="548"/>
                  </a:lnTo>
                  <a:lnTo>
                    <a:pt x="196" y="548"/>
                  </a:lnTo>
                  <a:lnTo>
                    <a:pt x="198" y="550"/>
                  </a:lnTo>
                  <a:lnTo>
                    <a:pt x="198" y="550"/>
                  </a:lnTo>
                  <a:lnTo>
                    <a:pt x="196" y="554"/>
                  </a:lnTo>
                  <a:lnTo>
                    <a:pt x="196" y="554"/>
                  </a:lnTo>
                  <a:lnTo>
                    <a:pt x="194" y="554"/>
                  </a:lnTo>
                  <a:lnTo>
                    <a:pt x="194" y="554"/>
                  </a:lnTo>
                  <a:lnTo>
                    <a:pt x="194" y="556"/>
                  </a:lnTo>
                  <a:lnTo>
                    <a:pt x="194" y="556"/>
                  </a:lnTo>
                  <a:lnTo>
                    <a:pt x="192" y="562"/>
                  </a:lnTo>
                  <a:lnTo>
                    <a:pt x="192" y="562"/>
                  </a:lnTo>
                  <a:lnTo>
                    <a:pt x="190" y="566"/>
                  </a:lnTo>
                  <a:lnTo>
                    <a:pt x="190" y="566"/>
                  </a:lnTo>
                  <a:lnTo>
                    <a:pt x="186" y="566"/>
                  </a:lnTo>
                  <a:lnTo>
                    <a:pt x="186" y="566"/>
                  </a:lnTo>
                  <a:lnTo>
                    <a:pt x="184" y="568"/>
                  </a:lnTo>
                  <a:lnTo>
                    <a:pt x="182" y="570"/>
                  </a:lnTo>
                  <a:lnTo>
                    <a:pt x="182" y="570"/>
                  </a:lnTo>
                  <a:lnTo>
                    <a:pt x="182" y="570"/>
                  </a:lnTo>
                  <a:lnTo>
                    <a:pt x="184" y="572"/>
                  </a:lnTo>
                  <a:lnTo>
                    <a:pt x="184" y="572"/>
                  </a:lnTo>
                  <a:lnTo>
                    <a:pt x="184" y="572"/>
                  </a:lnTo>
                  <a:lnTo>
                    <a:pt x="184" y="572"/>
                  </a:lnTo>
                  <a:lnTo>
                    <a:pt x="182" y="574"/>
                  </a:lnTo>
                  <a:lnTo>
                    <a:pt x="182" y="574"/>
                  </a:lnTo>
                  <a:lnTo>
                    <a:pt x="180" y="578"/>
                  </a:lnTo>
                  <a:lnTo>
                    <a:pt x="180" y="578"/>
                  </a:lnTo>
                  <a:lnTo>
                    <a:pt x="180" y="578"/>
                  </a:lnTo>
                  <a:lnTo>
                    <a:pt x="178" y="580"/>
                  </a:lnTo>
                  <a:lnTo>
                    <a:pt x="178" y="580"/>
                  </a:lnTo>
                  <a:lnTo>
                    <a:pt x="176" y="584"/>
                  </a:lnTo>
                  <a:lnTo>
                    <a:pt x="176" y="584"/>
                  </a:lnTo>
                  <a:lnTo>
                    <a:pt x="172" y="586"/>
                  </a:lnTo>
                  <a:lnTo>
                    <a:pt x="172" y="586"/>
                  </a:lnTo>
                  <a:lnTo>
                    <a:pt x="168" y="588"/>
                  </a:lnTo>
                  <a:lnTo>
                    <a:pt x="168" y="588"/>
                  </a:lnTo>
                  <a:lnTo>
                    <a:pt x="164" y="590"/>
                  </a:lnTo>
                  <a:lnTo>
                    <a:pt x="164" y="592"/>
                  </a:lnTo>
                  <a:lnTo>
                    <a:pt x="164" y="592"/>
                  </a:lnTo>
                  <a:lnTo>
                    <a:pt x="164" y="596"/>
                  </a:lnTo>
                  <a:lnTo>
                    <a:pt x="164" y="596"/>
                  </a:lnTo>
                  <a:lnTo>
                    <a:pt x="164" y="596"/>
                  </a:lnTo>
                  <a:lnTo>
                    <a:pt x="162" y="596"/>
                  </a:lnTo>
                  <a:lnTo>
                    <a:pt x="162" y="596"/>
                  </a:lnTo>
                  <a:lnTo>
                    <a:pt x="162" y="600"/>
                  </a:lnTo>
                  <a:lnTo>
                    <a:pt x="164" y="602"/>
                  </a:lnTo>
                  <a:lnTo>
                    <a:pt x="164" y="602"/>
                  </a:lnTo>
                  <a:lnTo>
                    <a:pt x="186" y="604"/>
                  </a:lnTo>
                  <a:lnTo>
                    <a:pt x="186" y="604"/>
                  </a:lnTo>
                  <a:lnTo>
                    <a:pt x="194" y="602"/>
                  </a:lnTo>
                  <a:lnTo>
                    <a:pt x="202" y="600"/>
                  </a:lnTo>
                  <a:lnTo>
                    <a:pt x="202" y="600"/>
                  </a:lnTo>
                  <a:lnTo>
                    <a:pt x="208" y="596"/>
                  </a:lnTo>
                  <a:lnTo>
                    <a:pt x="208" y="596"/>
                  </a:lnTo>
                  <a:lnTo>
                    <a:pt x="210" y="598"/>
                  </a:lnTo>
                  <a:lnTo>
                    <a:pt x="214" y="598"/>
                  </a:lnTo>
                  <a:lnTo>
                    <a:pt x="214" y="598"/>
                  </a:lnTo>
                  <a:lnTo>
                    <a:pt x="220" y="596"/>
                  </a:lnTo>
                  <a:lnTo>
                    <a:pt x="220" y="594"/>
                  </a:lnTo>
                  <a:lnTo>
                    <a:pt x="220" y="594"/>
                  </a:lnTo>
                  <a:lnTo>
                    <a:pt x="222" y="590"/>
                  </a:lnTo>
                  <a:lnTo>
                    <a:pt x="222" y="590"/>
                  </a:lnTo>
                  <a:lnTo>
                    <a:pt x="220" y="588"/>
                  </a:lnTo>
                  <a:lnTo>
                    <a:pt x="220" y="588"/>
                  </a:lnTo>
                  <a:lnTo>
                    <a:pt x="222" y="586"/>
                  </a:lnTo>
                  <a:lnTo>
                    <a:pt x="222" y="586"/>
                  </a:lnTo>
                  <a:lnTo>
                    <a:pt x="222" y="582"/>
                  </a:lnTo>
                  <a:lnTo>
                    <a:pt x="222" y="582"/>
                  </a:lnTo>
                  <a:lnTo>
                    <a:pt x="224" y="582"/>
                  </a:lnTo>
                  <a:lnTo>
                    <a:pt x="224" y="580"/>
                  </a:lnTo>
                  <a:lnTo>
                    <a:pt x="226" y="578"/>
                  </a:lnTo>
                  <a:lnTo>
                    <a:pt x="226" y="578"/>
                  </a:lnTo>
                  <a:lnTo>
                    <a:pt x="228" y="572"/>
                  </a:lnTo>
                  <a:lnTo>
                    <a:pt x="228" y="572"/>
                  </a:lnTo>
                  <a:lnTo>
                    <a:pt x="228" y="570"/>
                  </a:lnTo>
                  <a:lnTo>
                    <a:pt x="228" y="570"/>
                  </a:lnTo>
                  <a:lnTo>
                    <a:pt x="234" y="554"/>
                  </a:lnTo>
                  <a:lnTo>
                    <a:pt x="234" y="554"/>
                  </a:lnTo>
                  <a:lnTo>
                    <a:pt x="242" y="532"/>
                  </a:lnTo>
                  <a:lnTo>
                    <a:pt x="242" y="532"/>
                  </a:lnTo>
                  <a:lnTo>
                    <a:pt x="248" y="506"/>
                  </a:lnTo>
                  <a:lnTo>
                    <a:pt x="248" y="506"/>
                  </a:lnTo>
                  <a:lnTo>
                    <a:pt x="256" y="478"/>
                  </a:lnTo>
                  <a:lnTo>
                    <a:pt x="256" y="478"/>
                  </a:lnTo>
                  <a:lnTo>
                    <a:pt x="262" y="448"/>
                  </a:lnTo>
                  <a:lnTo>
                    <a:pt x="262" y="448"/>
                  </a:lnTo>
                  <a:lnTo>
                    <a:pt x="272" y="412"/>
                  </a:lnTo>
                  <a:lnTo>
                    <a:pt x="272" y="412"/>
                  </a:lnTo>
                  <a:lnTo>
                    <a:pt x="276" y="392"/>
                  </a:lnTo>
                  <a:lnTo>
                    <a:pt x="276" y="392"/>
                  </a:lnTo>
                  <a:lnTo>
                    <a:pt x="278" y="388"/>
                  </a:lnTo>
                  <a:lnTo>
                    <a:pt x="284" y="376"/>
                  </a:lnTo>
                  <a:lnTo>
                    <a:pt x="284" y="376"/>
                  </a:lnTo>
                  <a:lnTo>
                    <a:pt x="288" y="362"/>
                  </a:lnTo>
                  <a:lnTo>
                    <a:pt x="290" y="352"/>
                  </a:lnTo>
                  <a:lnTo>
                    <a:pt x="290" y="352"/>
                  </a:lnTo>
                  <a:lnTo>
                    <a:pt x="294" y="340"/>
                  </a:lnTo>
                  <a:lnTo>
                    <a:pt x="294" y="340"/>
                  </a:lnTo>
                  <a:lnTo>
                    <a:pt x="294" y="334"/>
                  </a:lnTo>
                  <a:lnTo>
                    <a:pt x="294" y="334"/>
                  </a:lnTo>
                  <a:lnTo>
                    <a:pt x="296" y="338"/>
                  </a:lnTo>
                  <a:lnTo>
                    <a:pt x="300" y="352"/>
                  </a:lnTo>
                  <a:lnTo>
                    <a:pt x="300" y="352"/>
                  </a:lnTo>
                  <a:lnTo>
                    <a:pt x="308" y="382"/>
                  </a:lnTo>
                  <a:lnTo>
                    <a:pt x="308" y="382"/>
                  </a:lnTo>
                  <a:lnTo>
                    <a:pt x="312" y="414"/>
                  </a:lnTo>
                  <a:lnTo>
                    <a:pt x="312" y="414"/>
                  </a:lnTo>
                  <a:lnTo>
                    <a:pt x="318" y="436"/>
                  </a:lnTo>
                  <a:lnTo>
                    <a:pt x="318" y="436"/>
                  </a:lnTo>
                  <a:lnTo>
                    <a:pt x="322" y="452"/>
                  </a:lnTo>
                  <a:lnTo>
                    <a:pt x="322" y="452"/>
                  </a:lnTo>
                  <a:lnTo>
                    <a:pt x="326" y="458"/>
                  </a:lnTo>
                  <a:lnTo>
                    <a:pt x="326" y="458"/>
                  </a:lnTo>
                  <a:lnTo>
                    <a:pt x="330" y="460"/>
                  </a:lnTo>
                  <a:lnTo>
                    <a:pt x="330" y="460"/>
                  </a:lnTo>
                  <a:lnTo>
                    <a:pt x="332" y="466"/>
                  </a:lnTo>
                  <a:lnTo>
                    <a:pt x="332" y="466"/>
                  </a:lnTo>
                  <a:lnTo>
                    <a:pt x="332" y="468"/>
                  </a:lnTo>
                  <a:lnTo>
                    <a:pt x="332" y="468"/>
                  </a:lnTo>
                  <a:lnTo>
                    <a:pt x="330" y="474"/>
                  </a:lnTo>
                  <a:lnTo>
                    <a:pt x="330" y="474"/>
                  </a:lnTo>
                  <a:lnTo>
                    <a:pt x="330" y="480"/>
                  </a:lnTo>
                  <a:lnTo>
                    <a:pt x="330" y="480"/>
                  </a:lnTo>
                  <a:lnTo>
                    <a:pt x="332" y="490"/>
                  </a:lnTo>
                  <a:lnTo>
                    <a:pt x="332" y="490"/>
                  </a:lnTo>
                  <a:lnTo>
                    <a:pt x="332" y="502"/>
                  </a:lnTo>
                  <a:lnTo>
                    <a:pt x="332" y="502"/>
                  </a:lnTo>
                  <a:lnTo>
                    <a:pt x="332" y="512"/>
                  </a:lnTo>
                  <a:lnTo>
                    <a:pt x="332" y="512"/>
                  </a:lnTo>
                  <a:lnTo>
                    <a:pt x="332" y="518"/>
                  </a:lnTo>
                  <a:lnTo>
                    <a:pt x="332" y="518"/>
                  </a:lnTo>
                  <a:lnTo>
                    <a:pt x="330" y="532"/>
                  </a:lnTo>
                  <a:lnTo>
                    <a:pt x="330" y="532"/>
                  </a:lnTo>
                  <a:lnTo>
                    <a:pt x="328" y="540"/>
                  </a:lnTo>
                  <a:lnTo>
                    <a:pt x="328" y="544"/>
                  </a:lnTo>
                  <a:lnTo>
                    <a:pt x="328" y="544"/>
                  </a:lnTo>
                  <a:lnTo>
                    <a:pt x="328" y="550"/>
                  </a:lnTo>
                  <a:lnTo>
                    <a:pt x="328" y="550"/>
                  </a:lnTo>
                  <a:lnTo>
                    <a:pt x="326" y="554"/>
                  </a:lnTo>
                  <a:lnTo>
                    <a:pt x="326" y="554"/>
                  </a:lnTo>
                  <a:lnTo>
                    <a:pt x="326" y="558"/>
                  </a:lnTo>
                  <a:lnTo>
                    <a:pt x="326" y="558"/>
                  </a:lnTo>
                  <a:lnTo>
                    <a:pt x="328" y="566"/>
                  </a:lnTo>
                  <a:lnTo>
                    <a:pt x="328" y="566"/>
                  </a:lnTo>
                  <a:lnTo>
                    <a:pt x="326" y="568"/>
                  </a:lnTo>
                  <a:lnTo>
                    <a:pt x="326" y="568"/>
                  </a:lnTo>
                  <a:lnTo>
                    <a:pt x="326" y="570"/>
                  </a:lnTo>
                  <a:lnTo>
                    <a:pt x="326" y="570"/>
                  </a:lnTo>
                  <a:lnTo>
                    <a:pt x="326" y="570"/>
                  </a:lnTo>
                  <a:lnTo>
                    <a:pt x="326" y="570"/>
                  </a:lnTo>
                  <a:lnTo>
                    <a:pt x="324" y="576"/>
                  </a:lnTo>
                  <a:lnTo>
                    <a:pt x="324" y="576"/>
                  </a:lnTo>
                  <a:lnTo>
                    <a:pt x="324" y="578"/>
                  </a:lnTo>
                  <a:lnTo>
                    <a:pt x="324" y="578"/>
                  </a:lnTo>
                  <a:lnTo>
                    <a:pt x="324" y="580"/>
                  </a:lnTo>
                  <a:lnTo>
                    <a:pt x="324" y="580"/>
                  </a:lnTo>
                  <a:lnTo>
                    <a:pt x="324" y="584"/>
                  </a:lnTo>
                  <a:lnTo>
                    <a:pt x="324" y="588"/>
                  </a:lnTo>
                  <a:lnTo>
                    <a:pt x="324" y="588"/>
                  </a:lnTo>
                  <a:lnTo>
                    <a:pt x="330" y="592"/>
                  </a:lnTo>
                  <a:lnTo>
                    <a:pt x="330" y="592"/>
                  </a:lnTo>
                  <a:lnTo>
                    <a:pt x="334" y="592"/>
                  </a:lnTo>
                  <a:lnTo>
                    <a:pt x="334" y="592"/>
                  </a:lnTo>
                  <a:lnTo>
                    <a:pt x="338" y="592"/>
                  </a:lnTo>
                  <a:lnTo>
                    <a:pt x="338" y="592"/>
                  </a:lnTo>
                  <a:lnTo>
                    <a:pt x="342" y="598"/>
                  </a:lnTo>
                  <a:lnTo>
                    <a:pt x="342" y="598"/>
                  </a:lnTo>
                  <a:lnTo>
                    <a:pt x="344" y="602"/>
                  </a:lnTo>
                  <a:lnTo>
                    <a:pt x="344" y="602"/>
                  </a:lnTo>
                  <a:lnTo>
                    <a:pt x="346" y="604"/>
                  </a:lnTo>
                  <a:lnTo>
                    <a:pt x="356" y="608"/>
                  </a:lnTo>
                  <a:lnTo>
                    <a:pt x="356" y="608"/>
                  </a:lnTo>
                  <a:lnTo>
                    <a:pt x="370" y="606"/>
                  </a:lnTo>
                  <a:lnTo>
                    <a:pt x="376" y="606"/>
                  </a:lnTo>
                  <a:lnTo>
                    <a:pt x="376" y="606"/>
                  </a:lnTo>
                  <a:lnTo>
                    <a:pt x="378" y="606"/>
                  </a:lnTo>
                  <a:lnTo>
                    <a:pt x="378" y="604"/>
                  </a:lnTo>
                  <a:lnTo>
                    <a:pt x="378" y="604"/>
                  </a:lnTo>
                  <a:lnTo>
                    <a:pt x="378" y="602"/>
                  </a:lnTo>
                  <a:lnTo>
                    <a:pt x="378" y="602"/>
                  </a:lnTo>
                  <a:lnTo>
                    <a:pt x="376" y="600"/>
                  </a:lnTo>
                  <a:lnTo>
                    <a:pt x="376" y="600"/>
                  </a:lnTo>
                  <a:lnTo>
                    <a:pt x="378" y="598"/>
                  </a:lnTo>
                  <a:lnTo>
                    <a:pt x="378" y="594"/>
                  </a:lnTo>
                  <a:lnTo>
                    <a:pt x="378" y="594"/>
                  </a:lnTo>
                  <a:lnTo>
                    <a:pt x="376" y="592"/>
                  </a:lnTo>
                  <a:lnTo>
                    <a:pt x="374" y="590"/>
                  </a:lnTo>
                  <a:lnTo>
                    <a:pt x="374" y="590"/>
                  </a:lnTo>
                  <a:lnTo>
                    <a:pt x="370" y="588"/>
                  </a:lnTo>
                  <a:lnTo>
                    <a:pt x="370" y="588"/>
                  </a:lnTo>
                  <a:lnTo>
                    <a:pt x="364" y="582"/>
                  </a:lnTo>
                  <a:lnTo>
                    <a:pt x="364" y="582"/>
                  </a:lnTo>
                  <a:lnTo>
                    <a:pt x="362" y="578"/>
                  </a:lnTo>
                  <a:lnTo>
                    <a:pt x="362" y="578"/>
                  </a:lnTo>
                  <a:lnTo>
                    <a:pt x="364" y="580"/>
                  </a:lnTo>
                  <a:lnTo>
                    <a:pt x="364" y="580"/>
                  </a:lnTo>
                  <a:lnTo>
                    <a:pt x="366" y="582"/>
                  </a:lnTo>
                  <a:lnTo>
                    <a:pt x="366" y="582"/>
                  </a:lnTo>
                  <a:lnTo>
                    <a:pt x="366" y="582"/>
                  </a:lnTo>
                  <a:lnTo>
                    <a:pt x="366" y="582"/>
                  </a:lnTo>
                  <a:lnTo>
                    <a:pt x="364" y="578"/>
                  </a:lnTo>
                  <a:lnTo>
                    <a:pt x="364" y="578"/>
                  </a:lnTo>
                  <a:lnTo>
                    <a:pt x="362" y="574"/>
                  </a:lnTo>
                  <a:lnTo>
                    <a:pt x="362" y="574"/>
                  </a:lnTo>
                  <a:lnTo>
                    <a:pt x="362" y="574"/>
                  </a:lnTo>
                  <a:lnTo>
                    <a:pt x="362" y="574"/>
                  </a:lnTo>
                  <a:lnTo>
                    <a:pt x="364" y="574"/>
                  </a:lnTo>
                  <a:lnTo>
                    <a:pt x="364" y="572"/>
                  </a:lnTo>
                  <a:lnTo>
                    <a:pt x="364" y="572"/>
                  </a:lnTo>
                  <a:lnTo>
                    <a:pt x="364" y="572"/>
                  </a:lnTo>
                  <a:lnTo>
                    <a:pt x="362" y="566"/>
                  </a:lnTo>
                  <a:lnTo>
                    <a:pt x="362" y="566"/>
                  </a:lnTo>
                  <a:lnTo>
                    <a:pt x="362" y="558"/>
                  </a:lnTo>
                  <a:lnTo>
                    <a:pt x="362" y="558"/>
                  </a:lnTo>
                  <a:lnTo>
                    <a:pt x="362" y="556"/>
                  </a:lnTo>
                  <a:lnTo>
                    <a:pt x="362" y="556"/>
                  </a:lnTo>
                  <a:lnTo>
                    <a:pt x="362" y="556"/>
                  </a:lnTo>
                  <a:lnTo>
                    <a:pt x="360" y="554"/>
                  </a:lnTo>
                  <a:lnTo>
                    <a:pt x="360" y="554"/>
                  </a:lnTo>
                  <a:lnTo>
                    <a:pt x="358" y="550"/>
                  </a:lnTo>
                  <a:lnTo>
                    <a:pt x="358" y="550"/>
                  </a:lnTo>
                  <a:lnTo>
                    <a:pt x="360" y="542"/>
                  </a:lnTo>
                  <a:lnTo>
                    <a:pt x="360" y="542"/>
                  </a:lnTo>
                  <a:lnTo>
                    <a:pt x="366" y="528"/>
                  </a:lnTo>
                  <a:lnTo>
                    <a:pt x="366" y="528"/>
                  </a:lnTo>
                  <a:lnTo>
                    <a:pt x="370" y="504"/>
                  </a:lnTo>
                  <a:lnTo>
                    <a:pt x="370" y="504"/>
                  </a:lnTo>
                  <a:lnTo>
                    <a:pt x="372" y="480"/>
                  </a:lnTo>
                  <a:lnTo>
                    <a:pt x="372" y="480"/>
                  </a:lnTo>
                  <a:lnTo>
                    <a:pt x="372" y="468"/>
                  </a:lnTo>
                  <a:lnTo>
                    <a:pt x="372" y="468"/>
                  </a:lnTo>
                  <a:lnTo>
                    <a:pt x="376" y="456"/>
                  </a:lnTo>
                  <a:lnTo>
                    <a:pt x="376" y="456"/>
                  </a:lnTo>
                  <a:lnTo>
                    <a:pt x="376" y="442"/>
                  </a:lnTo>
                  <a:lnTo>
                    <a:pt x="376" y="442"/>
                  </a:lnTo>
                  <a:lnTo>
                    <a:pt x="378" y="438"/>
                  </a:lnTo>
                  <a:lnTo>
                    <a:pt x="380" y="428"/>
                  </a:lnTo>
                  <a:lnTo>
                    <a:pt x="380" y="428"/>
                  </a:lnTo>
                  <a:lnTo>
                    <a:pt x="380" y="418"/>
                  </a:lnTo>
                  <a:lnTo>
                    <a:pt x="378" y="412"/>
                  </a:lnTo>
                  <a:lnTo>
                    <a:pt x="378" y="412"/>
                  </a:lnTo>
                  <a:lnTo>
                    <a:pt x="376" y="404"/>
                  </a:lnTo>
                  <a:lnTo>
                    <a:pt x="376" y="404"/>
                  </a:lnTo>
                  <a:lnTo>
                    <a:pt x="372" y="384"/>
                  </a:lnTo>
                  <a:lnTo>
                    <a:pt x="372" y="384"/>
                  </a:lnTo>
                  <a:lnTo>
                    <a:pt x="366" y="352"/>
                  </a:lnTo>
                  <a:lnTo>
                    <a:pt x="366" y="352"/>
                  </a:lnTo>
                  <a:lnTo>
                    <a:pt x="362" y="338"/>
                  </a:lnTo>
                  <a:lnTo>
                    <a:pt x="362" y="338"/>
                  </a:lnTo>
                  <a:lnTo>
                    <a:pt x="362" y="326"/>
                  </a:lnTo>
                  <a:lnTo>
                    <a:pt x="362" y="326"/>
                  </a:lnTo>
                  <a:lnTo>
                    <a:pt x="358" y="312"/>
                  </a:lnTo>
                  <a:lnTo>
                    <a:pt x="358" y="312"/>
                  </a:lnTo>
                  <a:lnTo>
                    <a:pt x="356" y="306"/>
                  </a:lnTo>
                  <a:lnTo>
                    <a:pt x="356" y="306"/>
                  </a:lnTo>
                  <a:lnTo>
                    <a:pt x="356" y="296"/>
                  </a:lnTo>
                  <a:lnTo>
                    <a:pt x="356" y="296"/>
                  </a:lnTo>
                  <a:lnTo>
                    <a:pt x="354" y="290"/>
                  </a:lnTo>
                  <a:lnTo>
                    <a:pt x="360" y="290"/>
                  </a:lnTo>
                  <a:lnTo>
                    <a:pt x="360" y="290"/>
                  </a:lnTo>
                  <a:lnTo>
                    <a:pt x="354" y="272"/>
                  </a:lnTo>
                  <a:lnTo>
                    <a:pt x="354" y="272"/>
                  </a:lnTo>
                  <a:lnTo>
                    <a:pt x="352" y="260"/>
                  </a:lnTo>
                  <a:lnTo>
                    <a:pt x="352" y="260"/>
                  </a:lnTo>
                  <a:lnTo>
                    <a:pt x="350" y="242"/>
                  </a:lnTo>
                  <a:lnTo>
                    <a:pt x="350" y="242"/>
                  </a:lnTo>
                  <a:lnTo>
                    <a:pt x="346" y="228"/>
                  </a:lnTo>
                  <a:lnTo>
                    <a:pt x="346" y="228"/>
                  </a:lnTo>
                  <a:lnTo>
                    <a:pt x="348" y="228"/>
                  </a:lnTo>
                  <a:lnTo>
                    <a:pt x="348" y="228"/>
                  </a:lnTo>
                  <a:lnTo>
                    <a:pt x="350" y="230"/>
                  </a:lnTo>
                  <a:lnTo>
                    <a:pt x="350" y="230"/>
                  </a:lnTo>
                  <a:lnTo>
                    <a:pt x="346" y="220"/>
                  </a:lnTo>
                  <a:lnTo>
                    <a:pt x="346" y="220"/>
                  </a:lnTo>
                  <a:lnTo>
                    <a:pt x="342" y="212"/>
                  </a:lnTo>
                  <a:lnTo>
                    <a:pt x="338" y="200"/>
                  </a:lnTo>
                  <a:lnTo>
                    <a:pt x="338" y="200"/>
                  </a:lnTo>
                  <a:lnTo>
                    <a:pt x="332" y="180"/>
                  </a:lnTo>
                  <a:lnTo>
                    <a:pt x="332" y="180"/>
                  </a:lnTo>
                  <a:lnTo>
                    <a:pt x="332" y="170"/>
                  </a:lnTo>
                  <a:lnTo>
                    <a:pt x="332" y="166"/>
                  </a:lnTo>
                  <a:lnTo>
                    <a:pt x="332" y="166"/>
                  </a:lnTo>
                  <a:lnTo>
                    <a:pt x="332" y="158"/>
                  </a:lnTo>
                  <a:lnTo>
                    <a:pt x="332" y="158"/>
                  </a:lnTo>
                  <a:lnTo>
                    <a:pt x="334" y="150"/>
                  </a:lnTo>
                  <a:lnTo>
                    <a:pt x="334" y="150"/>
                  </a:lnTo>
                  <a:lnTo>
                    <a:pt x="336" y="144"/>
                  </a:lnTo>
                  <a:lnTo>
                    <a:pt x="336" y="144"/>
                  </a:lnTo>
                  <a:lnTo>
                    <a:pt x="338" y="144"/>
                  </a:lnTo>
                  <a:lnTo>
                    <a:pt x="344" y="142"/>
                  </a:lnTo>
                  <a:lnTo>
                    <a:pt x="344" y="142"/>
                  </a:lnTo>
                  <a:lnTo>
                    <a:pt x="360" y="138"/>
                  </a:lnTo>
                  <a:lnTo>
                    <a:pt x="360" y="138"/>
                  </a:lnTo>
                  <a:lnTo>
                    <a:pt x="382" y="132"/>
                  </a:lnTo>
                  <a:lnTo>
                    <a:pt x="382" y="132"/>
                  </a:lnTo>
                  <a:lnTo>
                    <a:pt x="388" y="128"/>
                  </a:lnTo>
                  <a:lnTo>
                    <a:pt x="388" y="128"/>
                  </a:lnTo>
                  <a:lnTo>
                    <a:pt x="392" y="128"/>
                  </a:lnTo>
                  <a:lnTo>
                    <a:pt x="392" y="128"/>
                  </a:lnTo>
                  <a:lnTo>
                    <a:pt x="398" y="126"/>
                  </a:lnTo>
                  <a:lnTo>
                    <a:pt x="398" y="126"/>
                  </a:lnTo>
                  <a:lnTo>
                    <a:pt x="402" y="122"/>
                  </a:lnTo>
                  <a:lnTo>
                    <a:pt x="406" y="118"/>
                  </a:lnTo>
                  <a:lnTo>
                    <a:pt x="406" y="118"/>
                  </a:lnTo>
                  <a:lnTo>
                    <a:pt x="408" y="116"/>
                  </a:lnTo>
                  <a:lnTo>
                    <a:pt x="408" y="114"/>
                  </a:lnTo>
                  <a:lnTo>
                    <a:pt x="408" y="114"/>
                  </a:lnTo>
                  <a:lnTo>
                    <a:pt x="408" y="110"/>
                  </a:lnTo>
                  <a:lnTo>
                    <a:pt x="408" y="110"/>
                  </a:lnTo>
                  <a:lnTo>
                    <a:pt x="412" y="100"/>
                  </a:lnTo>
                  <a:lnTo>
                    <a:pt x="412" y="100"/>
                  </a:lnTo>
                  <a:lnTo>
                    <a:pt x="416" y="90"/>
                  </a:lnTo>
                  <a:lnTo>
                    <a:pt x="416" y="90"/>
                  </a:lnTo>
                  <a:lnTo>
                    <a:pt x="418" y="88"/>
                  </a:lnTo>
                  <a:lnTo>
                    <a:pt x="418" y="88"/>
                  </a:lnTo>
                  <a:lnTo>
                    <a:pt x="420" y="84"/>
                  </a:lnTo>
                  <a:lnTo>
                    <a:pt x="420" y="84"/>
                  </a:lnTo>
                  <a:lnTo>
                    <a:pt x="422" y="82"/>
                  </a:lnTo>
                  <a:lnTo>
                    <a:pt x="424" y="78"/>
                  </a:lnTo>
                  <a:lnTo>
                    <a:pt x="424" y="78"/>
                  </a:lnTo>
                  <a:lnTo>
                    <a:pt x="424" y="72"/>
                  </a:lnTo>
                  <a:lnTo>
                    <a:pt x="424" y="72"/>
                  </a:lnTo>
                  <a:lnTo>
                    <a:pt x="426" y="70"/>
                  </a:lnTo>
                  <a:lnTo>
                    <a:pt x="436" y="54"/>
                  </a:lnTo>
                  <a:lnTo>
                    <a:pt x="436" y="54"/>
                  </a:lnTo>
                  <a:lnTo>
                    <a:pt x="426" y="48"/>
                  </a:lnTo>
                  <a:lnTo>
                    <a:pt x="426" y="48"/>
                  </a:lnTo>
                  <a:lnTo>
                    <a:pt x="420" y="44"/>
                  </a:lnTo>
                  <a:lnTo>
                    <a:pt x="420" y="44"/>
                  </a:lnTo>
                  <a:lnTo>
                    <a:pt x="420" y="44"/>
                  </a:lnTo>
                  <a:lnTo>
                    <a:pt x="420" y="44"/>
                  </a:lnTo>
                  <a:lnTo>
                    <a:pt x="420" y="42"/>
                  </a:lnTo>
                  <a:lnTo>
                    <a:pt x="420" y="42"/>
                  </a:lnTo>
                  <a:lnTo>
                    <a:pt x="420" y="40"/>
                  </a:lnTo>
                  <a:lnTo>
                    <a:pt x="422" y="38"/>
                  </a:lnTo>
                  <a:lnTo>
                    <a:pt x="426" y="34"/>
                  </a:lnTo>
                  <a:lnTo>
                    <a:pt x="426" y="34"/>
                  </a:lnTo>
                  <a:lnTo>
                    <a:pt x="440" y="26"/>
                  </a:lnTo>
                  <a:lnTo>
                    <a:pt x="440" y="26"/>
                  </a:lnTo>
                  <a:lnTo>
                    <a:pt x="444" y="22"/>
                  </a:lnTo>
                  <a:lnTo>
                    <a:pt x="444" y="22"/>
                  </a:lnTo>
                  <a:lnTo>
                    <a:pt x="448" y="20"/>
                  </a:lnTo>
                  <a:lnTo>
                    <a:pt x="452" y="18"/>
                  </a:lnTo>
                  <a:lnTo>
                    <a:pt x="452" y="18"/>
                  </a:lnTo>
                  <a:lnTo>
                    <a:pt x="460" y="8"/>
                  </a:lnTo>
                  <a:lnTo>
                    <a:pt x="460" y="8"/>
                  </a:lnTo>
                  <a:lnTo>
                    <a:pt x="462" y="4"/>
                  </a:lnTo>
                  <a:lnTo>
                    <a:pt x="462" y="4"/>
                  </a:lnTo>
                  <a:lnTo>
                    <a:pt x="462" y="2"/>
                  </a:lnTo>
                  <a:lnTo>
                    <a:pt x="462" y="0"/>
                  </a:lnTo>
                  <a:lnTo>
                    <a:pt x="462" y="0"/>
                  </a:lnTo>
                  <a:close/>
                  <a:moveTo>
                    <a:pt x="184" y="42"/>
                  </a:moveTo>
                  <a:lnTo>
                    <a:pt x="184" y="42"/>
                  </a:lnTo>
                  <a:lnTo>
                    <a:pt x="184" y="42"/>
                  </a:lnTo>
                  <a:lnTo>
                    <a:pt x="184" y="42"/>
                  </a:lnTo>
                  <a:lnTo>
                    <a:pt x="184" y="40"/>
                  </a:lnTo>
                  <a:lnTo>
                    <a:pt x="184" y="40"/>
                  </a:lnTo>
                  <a:lnTo>
                    <a:pt x="184" y="42"/>
                  </a:lnTo>
                  <a:lnTo>
                    <a:pt x="184" y="42"/>
                  </a:lnTo>
                  <a:close/>
                  <a:moveTo>
                    <a:pt x="186" y="40"/>
                  </a:moveTo>
                  <a:lnTo>
                    <a:pt x="186" y="40"/>
                  </a:lnTo>
                  <a:lnTo>
                    <a:pt x="186" y="40"/>
                  </a:lnTo>
                  <a:lnTo>
                    <a:pt x="186" y="40"/>
                  </a:lnTo>
                  <a:lnTo>
                    <a:pt x="186" y="40"/>
                  </a:lnTo>
                  <a:lnTo>
                    <a:pt x="186" y="38"/>
                  </a:lnTo>
                  <a:lnTo>
                    <a:pt x="186" y="38"/>
                  </a:lnTo>
                  <a:lnTo>
                    <a:pt x="186" y="40"/>
                  </a:lnTo>
                  <a:lnTo>
                    <a:pt x="186" y="40"/>
                  </a:lnTo>
                  <a:close/>
                  <a:moveTo>
                    <a:pt x="192" y="30"/>
                  </a:moveTo>
                  <a:lnTo>
                    <a:pt x="192" y="30"/>
                  </a:lnTo>
                  <a:lnTo>
                    <a:pt x="190" y="30"/>
                  </a:lnTo>
                  <a:lnTo>
                    <a:pt x="190" y="30"/>
                  </a:lnTo>
                  <a:lnTo>
                    <a:pt x="190" y="30"/>
                  </a:lnTo>
                  <a:lnTo>
                    <a:pt x="190" y="30"/>
                  </a:lnTo>
                  <a:lnTo>
                    <a:pt x="190" y="30"/>
                  </a:lnTo>
                  <a:lnTo>
                    <a:pt x="192" y="30"/>
                  </a:lnTo>
                  <a:lnTo>
                    <a:pt x="192" y="30"/>
                  </a:lnTo>
                  <a:lnTo>
                    <a:pt x="192" y="30"/>
                  </a:lnTo>
                  <a:lnTo>
                    <a:pt x="192" y="30"/>
                  </a:lnTo>
                  <a:close/>
                  <a:moveTo>
                    <a:pt x="192" y="28"/>
                  </a:moveTo>
                  <a:lnTo>
                    <a:pt x="192" y="28"/>
                  </a:lnTo>
                  <a:lnTo>
                    <a:pt x="192" y="28"/>
                  </a:lnTo>
                  <a:lnTo>
                    <a:pt x="192" y="28"/>
                  </a:lnTo>
                  <a:lnTo>
                    <a:pt x="194" y="28"/>
                  </a:lnTo>
                  <a:lnTo>
                    <a:pt x="192" y="28"/>
                  </a:lnTo>
                  <a:close/>
                  <a:moveTo>
                    <a:pt x="194" y="28"/>
                  </a:moveTo>
                  <a:lnTo>
                    <a:pt x="194" y="28"/>
                  </a:lnTo>
                  <a:lnTo>
                    <a:pt x="192" y="28"/>
                  </a:lnTo>
                  <a:lnTo>
                    <a:pt x="192" y="28"/>
                  </a:lnTo>
                  <a:lnTo>
                    <a:pt x="192" y="28"/>
                  </a:lnTo>
                  <a:lnTo>
                    <a:pt x="192" y="28"/>
                  </a:lnTo>
                  <a:lnTo>
                    <a:pt x="194" y="28"/>
                  </a:lnTo>
                  <a:lnTo>
                    <a:pt x="194" y="28"/>
                  </a:lnTo>
                  <a:lnTo>
                    <a:pt x="194" y="28"/>
                  </a:lnTo>
                  <a:lnTo>
                    <a:pt x="194" y="28"/>
                  </a:lnTo>
                  <a:close/>
                  <a:moveTo>
                    <a:pt x="188" y="568"/>
                  </a:moveTo>
                  <a:lnTo>
                    <a:pt x="188" y="568"/>
                  </a:lnTo>
                  <a:lnTo>
                    <a:pt x="186" y="570"/>
                  </a:lnTo>
                  <a:lnTo>
                    <a:pt x="186" y="570"/>
                  </a:lnTo>
                  <a:lnTo>
                    <a:pt x="184" y="572"/>
                  </a:lnTo>
                  <a:lnTo>
                    <a:pt x="184" y="570"/>
                  </a:lnTo>
                  <a:lnTo>
                    <a:pt x="184" y="570"/>
                  </a:lnTo>
                  <a:lnTo>
                    <a:pt x="184" y="570"/>
                  </a:lnTo>
                  <a:lnTo>
                    <a:pt x="184" y="568"/>
                  </a:lnTo>
                  <a:lnTo>
                    <a:pt x="184" y="568"/>
                  </a:lnTo>
                  <a:lnTo>
                    <a:pt x="190" y="566"/>
                  </a:lnTo>
                  <a:lnTo>
                    <a:pt x="190" y="566"/>
                  </a:lnTo>
                  <a:lnTo>
                    <a:pt x="188" y="568"/>
                  </a:lnTo>
                  <a:lnTo>
                    <a:pt x="188" y="568"/>
                  </a:lnTo>
                  <a:close/>
                  <a:moveTo>
                    <a:pt x="230" y="20"/>
                  </a:moveTo>
                  <a:lnTo>
                    <a:pt x="230" y="20"/>
                  </a:lnTo>
                  <a:lnTo>
                    <a:pt x="230" y="20"/>
                  </a:lnTo>
                  <a:lnTo>
                    <a:pt x="230" y="20"/>
                  </a:lnTo>
                  <a:lnTo>
                    <a:pt x="230" y="22"/>
                  </a:lnTo>
                  <a:lnTo>
                    <a:pt x="230" y="22"/>
                  </a:lnTo>
                  <a:lnTo>
                    <a:pt x="228" y="22"/>
                  </a:lnTo>
                  <a:lnTo>
                    <a:pt x="228" y="22"/>
                  </a:lnTo>
                  <a:lnTo>
                    <a:pt x="230" y="20"/>
                  </a:lnTo>
                  <a:lnTo>
                    <a:pt x="230" y="20"/>
                  </a:lnTo>
                  <a:close/>
                  <a:moveTo>
                    <a:pt x="226" y="18"/>
                  </a:moveTo>
                  <a:lnTo>
                    <a:pt x="226" y="18"/>
                  </a:lnTo>
                  <a:lnTo>
                    <a:pt x="230" y="18"/>
                  </a:lnTo>
                  <a:lnTo>
                    <a:pt x="230" y="18"/>
                  </a:lnTo>
                  <a:lnTo>
                    <a:pt x="230" y="18"/>
                  </a:lnTo>
                  <a:lnTo>
                    <a:pt x="230" y="20"/>
                  </a:lnTo>
                  <a:lnTo>
                    <a:pt x="230" y="20"/>
                  </a:lnTo>
                  <a:lnTo>
                    <a:pt x="230" y="18"/>
                  </a:lnTo>
                  <a:lnTo>
                    <a:pt x="230" y="18"/>
                  </a:lnTo>
                  <a:lnTo>
                    <a:pt x="228" y="18"/>
                  </a:lnTo>
                  <a:lnTo>
                    <a:pt x="228" y="18"/>
                  </a:lnTo>
                  <a:lnTo>
                    <a:pt x="226" y="18"/>
                  </a:lnTo>
                  <a:lnTo>
                    <a:pt x="226" y="18"/>
                  </a:lnTo>
                  <a:close/>
                  <a:moveTo>
                    <a:pt x="228" y="18"/>
                  </a:moveTo>
                  <a:lnTo>
                    <a:pt x="228" y="18"/>
                  </a:lnTo>
                  <a:lnTo>
                    <a:pt x="228" y="18"/>
                  </a:lnTo>
                  <a:lnTo>
                    <a:pt x="230" y="18"/>
                  </a:lnTo>
                  <a:lnTo>
                    <a:pt x="230" y="18"/>
                  </a:lnTo>
                  <a:lnTo>
                    <a:pt x="228" y="20"/>
                  </a:lnTo>
                  <a:lnTo>
                    <a:pt x="228" y="20"/>
                  </a:lnTo>
                  <a:lnTo>
                    <a:pt x="226" y="20"/>
                  </a:lnTo>
                  <a:lnTo>
                    <a:pt x="228" y="18"/>
                  </a:lnTo>
                  <a:close/>
                  <a:moveTo>
                    <a:pt x="364" y="576"/>
                  </a:moveTo>
                  <a:lnTo>
                    <a:pt x="364" y="576"/>
                  </a:lnTo>
                  <a:lnTo>
                    <a:pt x="364" y="580"/>
                  </a:lnTo>
                  <a:lnTo>
                    <a:pt x="364" y="580"/>
                  </a:lnTo>
                  <a:lnTo>
                    <a:pt x="364" y="578"/>
                  </a:lnTo>
                  <a:lnTo>
                    <a:pt x="364" y="578"/>
                  </a:lnTo>
                  <a:lnTo>
                    <a:pt x="362" y="576"/>
                  </a:lnTo>
                  <a:lnTo>
                    <a:pt x="362" y="576"/>
                  </a:lnTo>
                  <a:lnTo>
                    <a:pt x="364" y="576"/>
                  </a:lnTo>
                  <a:lnTo>
                    <a:pt x="364" y="576"/>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sp>
          <p:nvSpPr>
            <p:cNvPr id="10" name="Freeform 76"/>
            <p:cNvSpPr>
              <a:spLocks noEditPoints="1"/>
            </p:cNvSpPr>
            <p:nvPr/>
          </p:nvSpPr>
          <p:spPr bwMode="auto">
            <a:xfrm>
              <a:off x="3084096" y="3670172"/>
              <a:ext cx="828259" cy="1857044"/>
            </a:xfrm>
            <a:custGeom>
              <a:avLst/>
              <a:gdLst/>
              <a:ahLst/>
              <a:cxnLst>
                <a:cxn ang="0">
                  <a:pos x="48" y="176"/>
                </a:cxn>
                <a:cxn ang="0">
                  <a:pos x="164" y="78"/>
                </a:cxn>
                <a:cxn ang="0">
                  <a:pos x="164" y="102"/>
                </a:cxn>
                <a:cxn ang="0">
                  <a:pos x="166" y="96"/>
                </a:cxn>
                <a:cxn ang="0">
                  <a:pos x="216" y="118"/>
                </a:cxn>
                <a:cxn ang="0">
                  <a:pos x="250" y="160"/>
                </a:cxn>
                <a:cxn ang="0">
                  <a:pos x="256" y="248"/>
                </a:cxn>
                <a:cxn ang="0">
                  <a:pos x="244" y="292"/>
                </a:cxn>
                <a:cxn ang="0">
                  <a:pos x="246" y="338"/>
                </a:cxn>
                <a:cxn ang="0">
                  <a:pos x="230" y="370"/>
                </a:cxn>
                <a:cxn ang="0">
                  <a:pos x="242" y="410"/>
                </a:cxn>
                <a:cxn ang="0">
                  <a:pos x="250" y="452"/>
                </a:cxn>
                <a:cxn ang="0">
                  <a:pos x="262" y="530"/>
                </a:cxn>
                <a:cxn ang="0">
                  <a:pos x="262" y="564"/>
                </a:cxn>
                <a:cxn ang="0">
                  <a:pos x="274" y="618"/>
                </a:cxn>
                <a:cxn ang="0">
                  <a:pos x="290" y="680"/>
                </a:cxn>
                <a:cxn ang="0">
                  <a:pos x="306" y="730"/>
                </a:cxn>
                <a:cxn ang="0">
                  <a:pos x="316" y="760"/>
                </a:cxn>
                <a:cxn ang="0">
                  <a:pos x="332" y="796"/>
                </a:cxn>
                <a:cxn ang="0">
                  <a:pos x="362" y="820"/>
                </a:cxn>
                <a:cxn ang="0">
                  <a:pos x="372" y="848"/>
                </a:cxn>
                <a:cxn ang="0">
                  <a:pos x="316" y="838"/>
                </a:cxn>
                <a:cxn ang="0">
                  <a:pos x="296" y="826"/>
                </a:cxn>
                <a:cxn ang="0">
                  <a:pos x="274" y="838"/>
                </a:cxn>
                <a:cxn ang="0">
                  <a:pos x="262" y="798"/>
                </a:cxn>
                <a:cxn ang="0">
                  <a:pos x="270" y="770"/>
                </a:cxn>
                <a:cxn ang="0">
                  <a:pos x="262" y="732"/>
                </a:cxn>
                <a:cxn ang="0">
                  <a:pos x="224" y="642"/>
                </a:cxn>
                <a:cxn ang="0">
                  <a:pos x="202" y="586"/>
                </a:cxn>
                <a:cxn ang="0">
                  <a:pos x="160" y="494"/>
                </a:cxn>
                <a:cxn ang="0">
                  <a:pos x="144" y="528"/>
                </a:cxn>
                <a:cxn ang="0">
                  <a:pos x="128" y="572"/>
                </a:cxn>
                <a:cxn ang="0">
                  <a:pos x="124" y="640"/>
                </a:cxn>
                <a:cxn ang="0">
                  <a:pos x="130" y="714"/>
                </a:cxn>
                <a:cxn ang="0">
                  <a:pos x="136" y="752"/>
                </a:cxn>
                <a:cxn ang="0">
                  <a:pos x="140" y="778"/>
                </a:cxn>
                <a:cxn ang="0">
                  <a:pos x="134" y="818"/>
                </a:cxn>
                <a:cxn ang="0">
                  <a:pos x="130" y="844"/>
                </a:cxn>
                <a:cxn ang="0">
                  <a:pos x="88" y="830"/>
                </a:cxn>
                <a:cxn ang="0">
                  <a:pos x="102" y="772"/>
                </a:cxn>
                <a:cxn ang="0">
                  <a:pos x="98" y="756"/>
                </a:cxn>
                <a:cxn ang="0">
                  <a:pos x="90" y="724"/>
                </a:cxn>
                <a:cxn ang="0">
                  <a:pos x="78" y="668"/>
                </a:cxn>
                <a:cxn ang="0">
                  <a:pos x="72" y="550"/>
                </a:cxn>
                <a:cxn ang="0">
                  <a:pos x="60" y="494"/>
                </a:cxn>
                <a:cxn ang="0">
                  <a:pos x="52" y="514"/>
                </a:cxn>
                <a:cxn ang="0">
                  <a:pos x="40" y="522"/>
                </a:cxn>
                <a:cxn ang="0">
                  <a:pos x="0" y="450"/>
                </a:cxn>
                <a:cxn ang="0">
                  <a:pos x="16" y="418"/>
                </a:cxn>
                <a:cxn ang="0">
                  <a:pos x="54" y="346"/>
                </a:cxn>
                <a:cxn ang="0">
                  <a:pos x="60" y="322"/>
                </a:cxn>
                <a:cxn ang="0">
                  <a:pos x="44" y="274"/>
                </a:cxn>
                <a:cxn ang="0">
                  <a:pos x="42" y="240"/>
                </a:cxn>
                <a:cxn ang="0">
                  <a:pos x="38" y="210"/>
                </a:cxn>
                <a:cxn ang="0">
                  <a:pos x="34" y="188"/>
                </a:cxn>
                <a:cxn ang="0">
                  <a:pos x="26" y="140"/>
                </a:cxn>
                <a:cxn ang="0">
                  <a:pos x="32" y="82"/>
                </a:cxn>
                <a:cxn ang="0">
                  <a:pos x="56" y="8"/>
                </a:cxn>
                <a:cxn ang="0">
                  <a:pos x="120" y="14"/>
                </a:cxn>
                <a:cxn ang="0">
                  <a:pos x="160" y="68"/>
                </a:cxn>
                <a:cxn ang="0">
                  <a:pos x="170" y="106"/>
                </a:cxn>
                <a:cxn ang="0">
                  <a:pos x="204" y="120"/>
                </a:cxn>
              </a:cxnLst>
              <a:rect l="0" t="0" r="r" b="b"/>
              <a:pathLst>
                <a:path w="380" h="852">
                  <a:moveTo>
                    <a:pt x="42" y="180"/>
                  </a:moveTo>
                  <a:lnTo>
                    <a:pt x="42" y="180"/>
                  </a:lnTo>
                  <a:lnTo>
                    <a:pt x="44" y="184"/>
                  </a:lnTo>
                  <a:lnTo>
                    <a:pt x="44" y="184"/>
                  </a:lnTo>
                  <a:lnTo>
                    <a:pt x="46" y="182"/>
                  </a:lnTo>
                  <a:lnTo>
                    <a:pt x="48" y="178"/>
                  </a:lnTo>
                  <a:lnTo>
                    <a:pt x="48" y="176"/>
                  </a:lnTo>
                  <a:lnTo>
                    <a:pt x="46" y="174"/>
                  </a:lnTo>
                  <a:lnTo>
                    <a:pt x="44" y="174"/>
                  </a:lnTo>
                  <a:lnTo>
                    <a:pt x="42" y="174"/>
                  </a:lnTo>
                  <a:lnTo>
                    <a:pt x="42" y="176"/>
                  </a:lnTo>
                  <a:lnTo>
                    <a:pt x="42" y="180"/>
                  </a:lnTo>
                  <a:close/>
                  <a:moveTo>
                    <a:pt x="164" y="78"/>
                  </a:moveTo>
                  <a:lnTo>
                    <a:pt x="164" y="78"/>
                  </a:lnTo>
                  <a:lnTo>
                    <a:pt x="164" y="80"/>
                  </a:lnTo>
                  <a:lnTo>
                    <a:pt x="166" y="80"/>
                  </a:lnTo>
                  <a:lnTo>
                    <a:pt x="166" y="80"/>
                  </a:lnTo>
                  <a:lnTo>
                    <a:pt x="164" y="78"/>
                  </a:lnTo>
                  <a:lnTo>
                    <a:pt x="164" y="78"/>
                  </a:lnTo>
                  <a:close/>
                  <a:moveTo>
                    <a:pt x="164" y="102"/>
                  </a:moveTo>
                  <a:lnTo>
                    <a:pt x="164" y="102"/>
                  </a:lnTo>
                  <a:lnTo>
                    <a:pt x="166" y="104"/>
                  </a:lnTo>
                  <a:lnTo>
                    <a:pt x="166" y="104"/>
                  </a:lnTo>
                  <a:lnTo>
                    <a:pt x="166" y="102"/>
                  </a:lnTo>
                  <a:lnTo>
                    <a:pt x="162" y="100"/>
                  </a:lnTo>
                  <a:lnTo>
                    <a:pt x="164" y="102"/>
                  </a:lnTo>
                  <a:close/>
                  <a:moveTo>
                    <a:pt x="166" y="96"/>
                  </a:moveTo>
                  <a:lnTo>
                    <a:pt x="166" y="96"/>
                  </a:lnTo>
                  <a:lnTo>
                    <a:pt x="166" y="102"/>
                  </a:lnTo>
                  <a:lnTo>
                    <a:pt x="166" y="102"/>
                  </a:lnTo>
                  <a:lnTo>
                    <a:pt x="168" y="98"/>
                  </a:lnTo>
                  <a:lnTo>
                    <a:pt x="166" y="96"/>
                  </a:lnTo>
                  <a:lnTo>
                    <a:pt x="166" y="96"/>
                  </a:lnTo>
                  <a:close/>
                  <a:moveTo>
                    <a:pt x="216" y="118"/>
                  </a:moveTo>
                  <a:lnTo>
                    <a:pt x="216" y="118"/>
                  </a:lnTo>
                  <a:lnTo>
                    <a:pt x="224" y="120"/>
                  </a:lnTo>
                  <a:lnTo>
                    <a:pt x="230" y="122"/>
                  </a:lnTo>
                  <a:lnTo>
                    <a:pt x="236" y="128"/>
                  </a:lnTo>
                  <a:lnTo>
                    <a:pt x="240" y="134"/>
                  </a:lnTo>
                  <a:lnTo>
                    <a:pt x="246" y="146"/>
                  </a:lnTo>
                  <a:lnTo>
                    <a:pt x="250" y="160"/>
                  </a:lnTo>
                  <a:lnTo>
                    <a:pt x="250" y="160"/>
                  </a:lnTo>
                  <a:lnTo>
                    <a:pt x="252" y="176"/>
                  </a:lnTo>
                  <a:lnTo>
                    <a:pt x="256" y="192"/>
                  </a:lnTo>
                  <a:lnTo>
                    <a:pt x="256" y="192"/>
                  </a:lnTo>
                  <a:lnTo>
                    <a:pt x="258" y="212"/>
                  </a:lnTo>
                  <a:lnTo>
                    <a:pt x="258" y="230"/>
                  </a:lnTo>
                  <a:lnTo>
                    <a:pt x="258" y="230"/>
                  </a:lnTo>
                  <a:lnTo>
                    <a:pt x="256" y="248"/>
                  </a:lnTo>
                  <a:lnTo>
                    <a:pt x="252" y="264"/>
                  </a:lnTo>
                  <a:lnTo>
                    <a:pt x="252" y="264"/>
                  </a:lnTo>
                  <a:lnTo>
                    <a:pt x="248" y="280"/>
                  </a:lnTo>
                  <a:lnTo>
                    <a:pt x="248" y="280"/>
                  </a:lnTo>
                  <a:lnTo>
                    <a:pt x="244" y="286"/>
                  </a:lnTo>
                  <a:lnTo>
                    <a:pt x="244" y="292"/>
                  </a:lnTo>
                  <a:lnTo>
                    <a:pt x="244" y="292"/>
                  </a:lnTo>
                  <a:lnTo>
                    <a:pt x="246" y="306"/>
                  </a:lnTo>
                  <a:lnTo>
                    <a:pt x="246" y="318"/>
                  </a:lnTo>
                  <a:lnTo>
                    <a:pt x="246" y="318"/>
                  </a:lnTo>
                  <a:lnTo>
                    <a:pt x="248" y="330"/>
                  </a:lnTo>
                  <a:lnTo>
                    <a:pt x="248" y="334"/>
                  </a:lnTo>
                  <a:lnTo>
                    <a:pt x="246" y="338"/>
                  </a:lnTo>
                  <a:lnTo>
                    <a:pt x="246" y="338"/>
                  </a:lnTo>
                  <a:lnTo>
                    <a:pt x="230" y="348"/>
                  </a:lnTo>
                  <a:lnTo>
                    <a:pt x="230" y="348"/>
                  </a:lnTo>
                  <a:lnTo>
                    <a:pt x="224" y="352"/>
                  </a:lnTo>
                  <a:lnTo>
                    <a:pt x="224" y="356"/>
                  </a:lnTo>
                  <a:lnTo>
                    <a:pt x="228" y="366"/>
                  </a:lnTo>
                  <a:lnTo>
                    <a:pt x="228" y="366"/>
                  </a:lnTo>
                  <a:lnTo>
                    <a:pt x="230" y="370"/>
                  </a:lnTo>
                  <a:lnTo>
                    <a:pt x="234" y="374"/>
                  </a:lnTo>
                  <a:lnTo>
                    <a:pt x="234" y="374"/>
                  </a:lnTo>
                  <a:lnTo>
                    <a:pt x="238" y="380"/>
                  </a:lnTo>
                  <a:lnTo>
                    <a:pt x="238" y="388"/>
                  </a:lnTo>
                  <a:lnTo>
                    <a:pt x="238" y="388"/>
                  </a:lnTo>
                  <a:lnTo>
                    <a:pt x="242" y="402"/>
                  </a:lnTo>
                  <a:lnTo>
                    <a:pt x="242" y="410"/>
                  </a:lnTo>
                  <a:lnTo>
                    <a:pt x="246" y="416"/>
                  </a:lnTo>
                  <a:lnTo>
                    <a:pt x="246" y="416"/>
                  </a:lnTo>
                  <a:lnTo>
                    <a:pt x="248" y="424"/>
                  </a:lnTo>
                  <a:lnTo>
                    <a:pt x="248" y="430"/>
                  </a:lnTo>
                  <a:lnTo>
                    <a:pt x="248" y="444"/>
                  </a:lnTo>
                  <a:lnTo>
                    <a:pt x="248" y="444"/>
                  </a:lnTo>
                  <a:lnTo>
                    <a:pt x="250" y="452"/>
                  </a:lnTo>
                  <a:lnTo>
                    <a:pt x="250" y="460"/>
                  </a:lnTo>
                  <a:lnTo>
                    <a:pt x="256" y="478"/>
                  </a:lnTo>
                  <a:lnTo>
                    <a:pt x="256" y="478"/>
                  </a:lnTo>
                  <a:lnTo>
                    <a:pt x="258" y="498"/>
                  </a:lnTo>
                  <a:lnTo>
                    <a:pt x="262" y="518"/>
                  </a:lnTo>
                  <a:lnTo>
                    <a:pt x="262" y="518"/>
                  </a:lnTo>
                  <a:lnTo>
                    <a:pt x="262" y="530"/>
                  </a:lnTo>
                  <a:lnTo>
                    <a:pt x="262" y="542"/>
                  </a:lnTo>
                  <a:lnTo>
                    <a:pt x="262" y="542"/>
                  </a:lnTo>
                  <a:lnTo>
                    <a:pt x="256" y="536"/>
                  </a:lnTo>
                  <a:lnTo>
                    <a:pt x="256" y="536"/>
                  </a:lnTo>
                  <a:lnTo>
                    <a:pt x="256" y="542"/>
                  </a:lnTo>
                  <a:lnTo>
                    <a:pt x="258" y="550"/>
                  </a:lnTo>
                  <a:lnTo>
                    <a:pt x="262" y="564"/>
                  </a:lnTo>
                  <a:lnTo>
                    <a:pt x="262" y="564"/>
                  </a:lnTo>
                  <a:lnTo>
                    <a:pt x="266" y="582"/>
                  </a:lnTo>
                  <a:lnTo>
                    <a:pt x="270" y="598"/>
                  </a:lnTo>
                  <a:lnTo>
                    <a:pt x="270" y="598"/>
                  </a:lnTo>
                  <a:lnTo>
                    <a:pt x="270" y="608"/>
                  </a:lnTo>
                  <a:lnTo>
                    <a:pt x="272" y="614"/>
                  </a:lnTo>
                  <a:lnTo>
                    <a:pt x="274" y="618"/>
                  </a:lnTo>
                  <a:lnTo>
                    <a:pt x="274" y="618"/>
                  </a:lnTo>
                  <a:lnTo>
                    <a:pt x="276" y="622"/>
                  </a:lnTo>
                  <a:lnTo>
                    <a:pt x="278" y="630"/>
                  </a:lnTo>
                  <a:lnTo>
                    <a:pt x="282" y="642"/>
                  </a:lnTo>
                  <a:lnTo>
                    <a:pt x="282" y="642"/>
                  </a:lnTo>
                  <a:lnTo>
                    <a:pt x="286" y="662"/>
                  </a:lnTo>
                  <a:lnTo>
                    <a:pt x="290" y="680"/>
                  </a:lnTo>
                  <a:lnTo>
                    <a:pt x="294" y="700"/>
                  </a:lnTo>
                  <a:lnTo>
                    <a:pt x="300" y="718"/>
                  </a:lnTo>
                  <a:lnTo>
                    <a:pt x="300" y="718"/>
                  </a:lnTo>
                  <a:lnTo>
                    <a:pt x="302" y="722"/>
                  </a:lnTo>
                  <a:lnTo>
                    <a:pt x="304" y="728"/>
                  </a:lnTo>
                  <a:lnTo>
                    <a:pt x="304" y="728"/>
                  </a:lnTo>
                  <a:lnTo>
                    <a:pt x="306" y="730"/>
                  </a:lnTo>
                  <a:lnTo>
                    <a:pt x="306" y="730"/>
                  </a:lnTo>
                  <a:lnTo>
                    <a:pt x="308" y="730"/>
                  </a:lnTo>
                  <a:lnTo>
                    <a:pt x="308" y="732"/>
                  </a:lnTo>
                  <a:lnTo>
                    <a:pt x="308" y="732"/>
                  </a:lnTo>
                  <a:lnTo>
                    <a:pt x="312" y="746"/>
                  </a:lnTo>
                  <a:lnTo>
                    <a:pt x="316" y="760"/>
                  </a:lnTo>
                  <a:lnTo>
                    <a:pt x="316" y="760"/>
                  </a:lnTo>
                  <a:lnTo>
                    <a:pt x="318" y="766"/>
                  </a:lnTo>
                  <a:lnTo>
                    <a:pt x="320" y="774"/>
                  </a:lnTo>
                  <a:lnTo>
                    <a:pt x="320" y="774"/>
                  </a:lnTo>
                  <a:lnTo>
                    <a:pt x="324" y="778"/>
                  </a:lnTo>
                  <a:lnTo>
                    <a:pt x="326" y="786"/>
                  </a:lnTo>
                  <a:lnTo>
                    <a:pt x="328" y="792"/>
                  </a:lnTo>
                  <a:lnTo>
                    <a:pt x="332" y="796"/>
                  </a:lnTo>
                  <a:lnTo>
                    <a:pt x="332" y="796"/>
                  </a:lnTo>
                  <a:lnTo>
                    <a:pt x="336" y="800"/>
                  </a:lnTo>
                  <a:lnTo>
                    <a:pt x="340" y="806"/>
                  </a:lnTo>
                  <a:lnTo>
                    <a:pt x="340" y="806"/>
                  </a:lnTo>
                  <a:lnTo>
                    <a:pt x="350" y="814"/>
                  </a:lnTo>
                  <a:lnTo>
                    <a:pt x="350" y="814"/>
                  </a:lnTo>
                  <a:lnTo>
                    <a:pt x="362" y="820"/>
                  </a:lnTo>
                  <a:lnTo>
                    <a:pt x="368" y="824"/>
                  </a:lnTo>
                  <a:lnTo>
                    <a:pt x="374" y="828"/>
                  </a:lnTo>
                  <a:lnTo>
                    <a:pt x="374" y="828"/>
                  </a:lnTo>
                  <a:lnTo>
                    <a:pt x="378" y="834"/>
                  </a:lnTo>
                  <a:lnTo>
                    <a:pt x="380" y="840"/>
                  </a:lnTo>
                  <a:lnTo>
                    <a:pt x="378" y="844"/>
                  </a:lnTo>
                  <a:lnTo>
                    <a:pt x="372" y="848"/>
                  </a:lnTo>
                  <a:lnTo>
                    <a:pt x="358" y="852"/>
                  </a:lnTo>
                  <a:lnTo>
                    <a:pt x="346" y="852"/>
                  </a:lnTo>
                  <a:lnTo>
                    <a:pt x="346" y="852"/>
                  </a:lnTo>
                  <a:lnTo>
                    <a:pt x="338" y="850"/>
                  </a:lnTo>
                  <a:lnTo>
                    <a:pt x="330" y="848"/>
                  </a:lnTo>
                  <a:lnTo>
                    <a:pt x="322" y="844"/>
                  </a:lnTo>
                  <a:lnTo>
                    <a:pt x="316" y="838"/>
                  </a:lnTo>
                  <a:lnTo>
                    <a:pt x="316" y="838"/>
                  </a:lnTo>
                  <a:lnTo>
                    <a:pt x="308" y="826"/>
                  </a:lnTo>
                  <a:lnTo>
                    <a:pt x="302" y="822"/>
                  </a:lnTo>
                  <a:lnTo>
                    <a:pt x="296" y="818"/>
                  </a:lnTo>
                  <a:lnTo>
                    <a:pt x="296" y="818"/>
                  </a:lnTo>
                  <a:lnTo>
                    <a:pt x="296" y="824"/>
                  </a:lnTo>
                  <a:lnTo>
                    <a:pt x="296" y="826"/>
                  </a:lnTo>
                  <a:lnTo>
                    <a:pt x="296" y="830"/>
                  </a:lnTo>
                  <a:lnTo>
                    <a:pt x="296" y="830"/>
                  </a:lnTo>
                  <a:lnTo>
                    <a:pt x="294" y="834"/>
                  </a:lnTo>
                  <a:lnTo>
                    <a:pt x="292" y="838"/>
                  </a:lnTo>
                  <a:lnTo>
                    <a:pt x="292" y="838"/>
                  </a:lnTo>
                  <a:lnTo>
                    <a:pt x="284" y="838"/>
                  </a:lnTo>
                  <a:lnTo>
                    <a:pt x="274" y="838"/>
                  </a:lnTo>
                  <a:lnTo>
                    <a:pt x="266" y="834"/>
                  </a:lnTo>
                  <a:lnTo>
                    <a:pt x="262" y="832"/>
                  </a:lnTo>
                  <a:lnTo>
                    <a:pt x="262" y="828"/>
                  </a:lnTo>
                  <a:lnTo>
                    <a:pt x="262" y="828"/>
                  </a:lnTo>
                  <a:lnTo>
                    <a:pt x="262" y="808"/>
                  </a:lnTo>
                  <a:lnTo>
                    <a:pt x="262" y="808"/>
                  </a:lnTo>
                  <a:lnTo>
                    <a:pt x="262" y="798"/>
                  </a:lnTo>
                  <a:lnTo>
                    <a:pt x="262" y="798"/>
                  </a:lnTo>
                  <a:lnTo>
                    <a:pt x="262" y="794"/>
                  </a:lnTo>
                  <a:lnTo>
                    <a:pt x="264" y="792"/>
                  </a:lnTo>
                  <a:lnTo>
                    <a:pt x="264" y="792"/>
                  </a:lnTo>
                  <a:lnTo>
                    <a:pt x="268" y="782"/>
                  </a:lnTo>
                  <a:lnTo>
                    <a:pt x="270" y="770"/>
                  </a:lnTo>
                  <a:lnTo>
                    <a:pt x="270" y="770"/>
                  </a:lnTo>
                  <a:lnTo>
                    <a:pt x="272" y="768"/>
                  </a:lnTo>
                  <a:lnTo>
                    <a:pt x="274" y="766"/>
                  </a:lnTo>
                  <a:lnTo>
                    <a:pt x="274" y="766"/>
                  </a:lnTo>
                  <a:lnTo>
                    <a:pt x="272" y="762"/>
                  </a:lnTo>
                  <a:lnTo>
                    <a:pt x="270" y="756"/>
                  </a:lnTo>
                  <a:lnTo>
                    <a:pt x="270" y="756"/>
                  </a:lnTo>
                  <a:lnTo>
                    <a:pt x="262" y="732"/>
                  </a:lnTo>
                  <a:lnTo>
                    <a:pt x="250" y="712"/>
                  </a:lnTo>
                  <a:lnTo>
                    <a:pt x="250" y="712"/>
                  </a:lnTo>
                  <a:lnTo>
                    <a:pt x="236" y="686"/>
                  </a:lnTo>
                  <a:lnTo>
                    <a:pt x="230" y="672"/>
                  </a:lnTo>
                  <a:lnTo>
                    <a:pt x="226" y="658"/>
                  </a:lnTo>
                  <a:lnTo>
                    <a:pt x="226" y="658"/>
                  </a:lnTo>
                  <a:lnTo>
                    <a:pt x="224" y="642"/>
                  </a:lnTo>
                  <a:lnTo>
                    <a:pt x="222" y="626"/>
                  </a:lnTo>
                  <a:lnTo>
                    <a:pt x="222" y="626"/>
                  </a:lnTo>
                  <a:lnTo>
                    <a:pt x="220" y="618"/>
                  </a:lnTo>
                  <a:lnTo>
                    <a:pt x="218" y="612"/>
                  </a:lnTo>
                  <a:lnTo>
                    <a:pt x="210" y="600"/>
                  </a:lnTo>
                  <a:lnTo>
                    <a:pt x="210" y="600"/>
                  </a:lnTo>
                  <a:lnTo>
                    <a:pt x="202" y="586"/>
                  </a:lnTo>
                  <a:lnTo>
                    <a:pt x="196" y="572"/>
                  </a:lnTo>
                  <a:lnTo>
                    <a:pt x="182" y="542"/>
                  </a:lnTo>
                  <a:lnTo>
                    <a:pt x="182" y="542"/>
                  </a:lnTo>
                  <a:lnTo>
                    <a:pt x="166" y="510"/>
                  </a:lnTo>
                  <a:lnTo>
                    <a:pt x="166" y="510"/>
                  </a:lnTo>
                  <a:lnTo>
                    <a:pt x="162" y="500"/>
                  </a:lnTo>
                  <a:lnTo>
                    <a:pt x="160" y="494"/>
                  </a:lnTo>
                  <a:lnTo>
                    <a:pt x="156" y="492"/>
                  </a:lnTo>
                  <a:lnTo>
                    <a:pt x="156" y="492"/>
                  </a:lnTo>
                  <a:lnTo>
                    <a:pt x="152" y="500"/>
                  </a:lnTo>
                  <a:lnTo>
                    <a:pt x="148" y="512"/>
                  </a:lnTo>
                  <a:lnTo>
                    <a:pt x="148" y="512"/>
                  </a:lnTo>
                  <a:lnTo>
                    <a:pt x="144" y="528"/>
                  </a:lnTo>
                  <a:lnTo>
                    <a:pt x="144" y="528"/>
                  </a:lnTo>
                  <a:lnTo>
                    <a:pt x="142" y="532"/>
                  </a:lnTo>
                  <a:lnTo>
                    <a:pt x="140" y="532"/>
                  </a:lnTo>
                  <a:lnTo>
                    <a:pt x="136" y="532"/>
                  </a:lnTo>
                  <a:lnTo>
                    <a:pt x="132" y="532"/>
                  </a:lnTo>
                  <a:lnTo>
                    <a:pt x="132" y="532"/>
                  </a:lnTo>
                  <a:lnTo>
                    <a:pt x="130" y="558"/>
                  </a:lnTo>
                  <a:lnTo>
                    <a:pt x="128" y="572"/>
                  </a:lnTo>
                  <a:lnTo>
                    <a:pt x="126" y="586"/>
                  </a:lnTo>
                  <a:lnTo>
                    <a:pt x="126" y="586"/>
                  </a:lnTo>
                  <a:lnTo>
                    <a:pt x="124" y="600"/>
                  </a:lnTo>
                  <a:lnTo>
                    <a:pt x="122" y="614"/>
                  </a:lnTo>
                  <a:lnTo>
                    <a:pt x="122" y="626"/>
                  </a:lnTo>
                  <a:lnTo>
                    <a:pt x="124" y="640"/>
                  </a:lnTo>
                  <a:lnTo>
                    <a:pt x="124" y="640"/>
                  </a:lnTo>
                  <a:lnTo>
                    <a:pt x="126" y="656"/>
                  </a:lnTo>
                  <a:lnTo>
                    <a:pt x="126" y="670"/>
                  </a:lnTo>
                  <a:lnTo>
                    <a:pt x="126" y="700"/>
                  </a:lnTo>
                  <a:lnTo>
                    <a:pt x="126" y="700"/>
                  </a:lnTo>
                  <a:lnTo>
                    <a:pt x="128" y="708"/>
                  </a:lnTo>
                  <a:lnTo>
                    <a:pt x="130" y="714"/>
                  </a:lnTo>
                  <a:lnTo>
                    <a:pt x="130" y="714"/>
                  </a:lnTo>
                  <a:lnTo>
                    <a:pt x="132" y="720"/>
                  </a:lnTo>
                  <a:lnTo>
                    <a:pt x="134" y="724"/>
                  </a:lnTo>
                  <a:lnTo>
                    <a:pt x="134" y="724"/>
                  </a:lnTo>
                  <a:lnTo>
                    <a:pt x="132" y="738"/>
                  </a:lnTo>
                  <a:lnTo>
                    <a:pt x="134" y="746"/>
                  </a:lnTo>
                  <a:lnTo>
                    <a:pt x="136" y="752"/>
                  </a:lnTo>
                  <a:lnTo>
                    <a:pt x="136" y="752"/>
                  </a:lnTo>
                  <a:lnTo>
                    <a:pt x="136" y="756"/>
                  </a:lnTo>
                  <a:lnTo>
                    <a:pt x="136" y="760"/>
                  </a:lnTo>
                  <a:lnTo>
                    <a:pt x="136" y="764"/>
                  </a:lnTo>
                  <a:lnTo>
                    <a:pt x="136" y="770"/>
                  </a:lnTo>
                  <a:lnTo>
                    <a:pt x="136" y="770"/>
                  </a:lnTo>
                  <a:lnTo>
                    <a:pt x="138" y="774"/>
                  </a:lnTo>
                  <a:lnTo>
                    <a:pt x="140" y="778"/>
                  </a:lnTo>
                  <a:lnTo>
                    <a:pt x="140" y="790"/>
                  </a:lnTo>
                  <a:lnTo>
                    <a:pt x="140" y="790"/>
                  </a:lnTo>
                  <a:lnTo>
                    <a:pt x="142" y="802"/>
                  </a:lnTo>
                  <a:lnTo>
                    <a:pt x="142" y="808"/>
                  </a:lnTo>
                  <a:lnTo>
                    <a:pt x="140" y="812"/>
                  </a:lnTo>
                  <a:lnTo>
                    <a:pt x="140" y="812"/>
                  </a:lnTo>
                  <a:lnTo>
                    <a:pt x="134" y="818"/>
                  </a:lnTo>
                  <a:lnTo>
                    <a:pt x="134" y="820"/>
                  </a:lnTo>
                  <a:lnTo>
                    <a:pt x="134" y="826"/>
                  </a:lnTo>
                  <a:lnTo>
                    <a:pt x="134" y="826"/>
                  </a:lnTo>
                  <a:lnTo>
                    <a:pt x="136" y="832"/>
                  </a:lnTo>
                  <a:lnTo>
                    <a:pt x="136" y="836"/>
                  </a:lnTo>
                  <a:lnTo>
                    <a:pt x="132" y="840"/>
                  </a:lnTo>
                  <a:lnTo>
                    <a:pt x="130" y="844"/>
                  </a:lnTo>
                  <a:lnTo>
                    <a:pt x="120" y="850"/>
                  </a:lnTo>
                  <a:lnTo>
                    <a:pt x="110" y="850"/>
                  </a:lnTo>
                  <a:lnTo>
                    <a:pt x="110" y="850"/>
                  </a:lnTo>
                  <a:lnTo>
                    <a:pt x="98" y="850"/>
                  </a:lnTo>
                  <a:lnTo>
                    <a:pt x="92" y="844"/>
                  </a:lnTo>
                  <a:lnTo>
                    <a:pt x="88" y="838"/>
                  </a:lnTo>
                  <a:lnTo>
                    <a:pt x="88" y="830"/>
                  </a:lnTo>
                  <a:lnTo>
                    <a:pt x="90" y="820"/>
                  </a:lnTo>
                  <a:lnTo>
                    <a:pt x="94" y="810"/>
                  </a:lnTo>
                  <a:lnTo>
                    <a:pt x="100" y="792"/>
                  </a:lnTo>
                  <a:lnTo>
                    <a:pt x="100" y="792"/>
                  </a:lnTo>
                  <a:lnTo>
                    <a:pt x="102" y="782"/>
                  </a:lnTo>
                  <a:lnTo>
                    <a:pt x="102" y="772"/>
                  </a:lnTo>
                  <a:lnTo>
                    <a:pt x="102" y="772"/>
                  </a:lnTo>
                  <a:lnTo>
                    <a:pt x="102" y="768"/>
                  </a:lnTo>
                  <a:lnTo>
                    <a:pt x="102" y="764"/>
                  </a:lnTo>
                  <a:lnTo>
                    <a:pt x="102" y="764"/>
                  </a:lnTo>
                  <a:lnTo>
                    <a:pt x="100" y="762"/>
                  </a:lnTo>
                  <a:lnTo>
                    <a:pt x="98" y="760"/>
                  </a:lnTo>
                  <a:lnTo>
                    <a:pt x="98" y="760"/>
                  </a:lnTo>
                  <a:lnTo>
                    <a:pt x="98" y="756"/>
                  </a:lnTo>
                  <a:lnTo>
                    <a:pt x="100" y="752"/>
                  </a:lnTo>
                  <a:lnTo>
                    <a:pt x="100" y="752"/>
                  </a:lnTo>
                  <a:lnTo>
                    <a:pt x="98" y="746"/>
                  </a:lnTo>
                  <a:lnTo>
                    <a:pt x="96" y="740"/>
                  </a:lnTo>
                  <a:lnTo>
                    <a:pt x="96" y="740"/>
                  </a:lnTo>
                  <a:lnTo>
                    <a:pt x="92" y="730"/>
                  </a:lnTo>
                  <a:lnTo>
                    <a:pt x="90" y="724"/>
                  </a:lnTo>
                  <a:lnTo>
                    <a:pt x="90" y="720"/>
                  </a:lnTo>
                  <a:lnTo>
                    <a:pt x="90" y="720"/>
                  </a:lnTo>
                  <a:lnTo>
                    <a:pt x="92" y="716"/>
                  </a:lnTo>
                  <a:lnTo>
                    <a:pt x="90" y="708"/>
                  </a:lnTo>
                  <a:lnTo>
                    <a:pt x="86" y="698"/>
                  </a:lnTo>
                  <a:lnTo>
                    <a:pt x="86" y="698"/>
                  </a:lnTo>
                  <a:lnTo>
                    <a:pt x="78" y="668"/>
                  </a:lnTo>
                  <a:lnTo>
                    <a:pt x="78" y="668"/>
                  </a:lnTo>
                  <a:lnTo>
                    <a:pt x="74" y="638"/>
                  </a:lnTo>
                  <a:lnTo>
                    <a:pt x="72" y="606"/>
                  </a:lnTo>
                  <a:lnTo>
                    <a:pt x="72" y="606"/>
                  </a:lnTo>
                  <a:lnTo>
                    <a:pt x="72" y="578"/>
                  </a:lnTo>
                  <a:lnTo>
                    <a:pt x="72" y="550"/>
                  </a:lnTo>
                  <a:lnTo>
                    <a:pt x="72" y="550"/>
                  </a:lnTo>
                  <a:lnTo>
                    <a:pt x="68" y="522"/>
                  </a:lnTo>
                  <a:lnTo>
                    <a:pt x="68" y="522"/>
                  </a:lnTo>
                  <a:lnTo>
                    <a:pt x="66" y="506"/>
                  </a:lnTo>
                  <a:lnTo>
                    <a:pt x="66" y="498"/>
                  </a:lnTo>
                  <a:lnTo>
                    <a:pt x="62" y="492"/>
                  </a:lnTo>
                  <a:lnTo>
                    <a:pt x="62" y="492"/>
                  </a:lnTo>
                  <a:lnTo>
                    <a:pt x="60" y="494"/>
                  </a:lnTo>
                  <a:lnTo>
                    <a:pt x="60" y="496"/>
                  </a:lnTo>
                  <a:lnTo>
                    <a:pt x="60" y="504"/>
                  </a:lnTo>
                  <a:lnTo>
                    <a:pt x="60" y="504"/>
                  </a:lnTo>
                  <a:lnTo>
                    <a:pt x="58" y="506"/>
                  </a:lnTo>
                  <a:lnTo>
                    <a:pt x="56" y="508"/>
                  </a:lnTo>
                  <a:lnTo>
                    <a:pt x="54" y="510"/>
                  </a:lnTo>
                  <a:lnTo>
                    <a:pt x="52" y="514"/>
                  </a:lnTo>
                  <a:lnTo>
                    <a:pt x="52" y="514"/>
                  </a:lnTo>
                  <a:lnTo>
                    <a:pt x="54" y="518"/>
                  </a:lnTo>
                  <a:lnTo>
                    <a:pt x="52" y="520"/>
                  </a:lnTo>
                  <a:lnTo>
                    <a:pt x="46" y="524"/>
                  </a:lnTo>
                  <a:lnTo>
                    <a:pt x="46" y="524"/>
                  </a:lnTo>
                  <a:lnTo>
                    <a:pt x="44" y="524"/>
                  </a:lnTo>
                  <a:lnTo>
                    <a:pt x="40" y="522"/>
                  </a:lnTo>
                  <a:lnTo>
                    <a:pt x="38" y="516"/>
                  </a:lnTo>
                  <a:lnTo>
                    <a:pt x="32" y="502"/>
                  </a:lnTo>
                  <a:lnTo>
                    <a:pt x="32" y="502"/>
                  </a:lnTo>
                  <a:lnTo>
                    <a:pt x="18" y="478"/>
                  </a:lnTo>
                  <a:lnTo>
                    <a:pt x="2" y="454"/>
                  </a:lnTo>
                  <a:lnTo>
                    <a:pt x="2" y="454"/>
                  </a:lnTo>
                  <a:lnTo>
                    <a:pt x="0" y="450"/>
                  </a:lnTo>
                  <a:lnTo>
                    <a:pt x="0" y="446"/>
                  </a:lnTo>
                  <a:lnTo>
                    <a:pt x="2" y="442"/>
                  </a:lnTo>
                  <a:lnTo>
                    <a:pt x="4" y="438"/>
                  </a:lnTo>
                  <a:lnTo>
                    <a:pt x="4" y="438"/>
                  </a:lnTo>
                  <a:lnTo>
                    <a:pt x="12" y="428"/>
                  </a:lnTo>
                  <a:lnTo>
                    <a:pt x="16" y="418"/>
                  </a:lnTo>
                  <a:lnTo>
                    <a:pt x="16" y="418"/>
                  </a:lnTo>
                  <a:lnTo>
                    <a:pt x="30" y="396"/>
                  </a:lnTo>
                  <a:lnTo>
                    <a:pt x="42" y="372"/>
                  </a:lnTo>
                  <a:lnTo>
                    <a:pt x="42" y="372"/>
                  </a:lnTo>
                  <a:lnTo>
                    <a:pt x="46" y="362"/>
                  </a:lnTo>
                  <a:lnTo>
                    <a:pt x="52" y="350"/>
                  </a:lnTo>
                  <a:lnTo>
                    <a:pt x="52" y="350"/>
                  </a:lnTo>
                  <a:lnTo>
                    <a:pt x="54" y="346"/>
                  </a:lnTo>
                  <a:lnTo>
                    <a:pt x="56" y="342"/>
                  </a:lnTo>
                  <a:lnTo>
                    <a:pt x="56" y="342"/>
                  </a:lnTo>
                  <a:lnTo>
                    <a:pt x="56" y="336"/>
                  </a:lnTo>
                  <a:lnTo>
                    <a:pt x="56" y="336"/>
                  </a:lnTo>
                  <a:lnTo>
                    <a:pt x="60" y="326"/>
                  </a:lnTo>
                  <a:lnTo>
                    <a:pt x="60" y="326"/>
                  </a:lnTo>
                  <a:lnTo>
                    <a:pt x="60" y="322"/>
                  </a:lnTo>
                  <a:lnTo>
                    <a:pt x="58" y="318"/>
                  </a:lnTo>
                  <a:lnTo>
                    <a:pt x="54" y="312"/>
                  </a:lnTo>
                  <a:lnTo>
                    <a:pt x="54" y="312"/>
                  </a:lnTo>
                  <a:lnTo>
                    <a:pt x="46" y="288"/>
                  </a:lnTo>
                  <a:lnTo>
                    <a:pt x="46" y="288"/>
                  </a:lnTo>
                  <a:lnTo>
                    <a:pt x="44" y="282"/>
                  </a:lnTo>
                  <a:lnTo>
                    <a:pt x="44" y="274"/>
                  </a:lnTo>
                  <a:lnTo>
                    <a:pt x="44" y="266"/>
                  </a:lnTo>
                  <a:lnTo>
                    <a:pt x="42" y="258"/>
                  </a:lnTo>
                  <a:lnTo>
                    <a:pt x="42" y="258"/>
                  </a:lnTo>
                  <a:lnTo>
                    <a:pt x="42" y="254"/>
                  </a:lnTo>
                  <a:lnTo>
                    <a:pt x="42" y="250"/>
                  </a:lnTo>
                  <a:lnTo>
                    <a:pt x="44" y="244"/>
                  </a:lnTo>
                  <a:lnTo>
                    <a:pt x="42" y="240"/>
                  </a:lnTo>
                  <a:lnTo>
                    <a:pt x="42" y="240"/>
                  </a:lnTo>
                  <a:lnTo>
                    <a:pt x="40" y="226"/>
                  </a:lnTo>
                  <a:lnTo>
                    <a:pt x="40" y="226"/>
                  </a:lnTo>
                  <a:lnTo>
                    <a:pt x="40" y="220"/>
                  </a:lnTo>
                  <a:lnTo>
                    <a:pt x="42" y="216"/>
                  </a:lnTo>
                  <a:lnTo>
                    <a:pt x="42" y="214"/>
                  </a:lnTo>
                  <a:lnTo>
                    <a:pt x="38" y="210"/>
                  </a:lnTo>
                  <a:lnTo>
                    <a:pt x="38" y="210"/>
                  </a:lnTo>
                  <a:lnTo>
                    <a:pt x="30" y="204"/>
                  </a:lnTo>
                  <a:lnTo>
                    <a:pt x="30" y="202"/>
                  </a:lnTo>
                  <a:lnTo>
                    <a:pt x="32" y="196"/>
                  </a:lnTo>
                  <a:lnTo>
                    <a:pt x="32" y="196"/>
                  </a:lnTo>
                  <a:lnTo>
                    <a:pt x="34" y="194"/>
                  </a:lnTo>
                  <a:lnTo>
                    <a:pt x="34" y="188"/>
                  </a:lnTo>
                  <a:lnTo>
                    <a:pt x="36" y="178"/>
                  </a:lnTo>
                  <a:lnTo>
                    <a:pt x="36" y="178"/>
                  </a:lnTo>
                  <a:lnTo>
                    <a:pt x="34" y="170"/>
                  </a:lnTo>
                  <a:lnTo>
                    <a:pt x="34" y="162"/>
                  </a:lnTo>
                  <a:lnTo>
                    <a:pt x="28" y="148"/>
                  </a:lnTo>
                  <a:lnTo>
                    <a:pt x="28" y="148"/>
                  </a:lnTo>
                  <a:lnTo>
                    <a:pt x="26" y="140"/>
                  </a:lnTo>
                  <a:lnTo>
                    <a:pt x="26" y="132"/>
                  </a:lnTo>
                  <a:lnTo>
                    <a:pt x="30" y="116"/>
                  </a:lnTo>
                  <a:lnTo>
                    <a:pt x="30" y="116"/>
                  </a:lnTo>
                  <a:lnTo>
                    <a:pt x="32" y="98"/>
                  </a:lnTo>
                  <a:lnTo>
                    <a:pt x="32" y="98"/>
                  </a:lnTo>
                  <a:lnTo>
                    <a:pt x="32" y="90"/>
                  </a:lnTo>
                  <a:lnTo>
                    <a:pt x="32" y="82"/>
                  </a:lnTo>
                  <a:lnTo>
                    <a:pt x="32" y="64"/>
                  </a:lnTo>
                  <a:lnTo>
                    <a:pt x="32" y="64"/>
                  </a:lnTo>
                  <a:lnTo>
                    <a:pt x="34" y="46"/>
                  </a:lnTo>
                  <a:lnTo>
                    <a:pt x="38" y="28"/>
                  </a:lnTo>
                  <a:lnTo>
                    <a:pt x="42" y="20"/>
                  </a:lnTo>
                  <a:lnTo>
                    <a:pt x="48" y="14"/>
                  </a:lnTo>
                  <a:lnTo>
                    <a:pt x="56" y="8"/>
                  </a:lnTo>
                  <a:lnTo>
                    <a:pt x="64" y="2"/>
                  </a:lnTo>
                  <a:lnTo>
                    <a:pt x="64" y="2"/>
                  </a:lnTo>
                  <a:lnTo>
                    <a:pt x="76" y="0"/>
                  </a:lnTo>
                  <a:lnTo>
                    <a:pt x="88" y="0"/>
                  </a:lnTo>
                  <a:lnTo>
                    <a:pt x="100" y="2"/>
                  </a:lnTo>
                  <a:lnTo>
                    <a:pt x="110" y="6"/>
                  </a:lnTo>
                  <a:lnTo>
                    <a:pt x="120" y="14"/>
                  </a:lnTo>
                  <a:lnTo>
                    <a:pt x="130" y="22"/>
                  </a:lnTo>
                  <a:lnTo>
                    <a:pt x="138" y="32"/>
                  </a:lnTo>
                  <a:lnTo>
                    <a:pt x="144" y="40"/>
                  </a:lnTo>
                  <a:lnTo>
                    <a:pt x="144" y="40"/>
                  </a:lnTo>
                  <a:lnTo>
                    <a:pt x="152" y="54"/>
                  </a:lnTo>
                  <a:lnTo>
                    <a:pt x="160" y="68"/>
                  </a:lnTo>
                  <a:lnTo>
                    <a:pt x="160" y="68"/>
                  </a:lnTo>
                  <a:lnTo>
                    <a:pt x="166" y="76"/>
                  </a:lnTo>
                  <a:lnTo>
                    <a:pt x="170" y="86"/>
                  </a:lnTo>
                  <a:lnTo>
                    <a:pt x="170" y="86"/>
                  </a:lnTo>
                  <a:lnTo>
                    <a:pt x="172" y="92"/>
                  </a:lnTo>
                  <a:lnTo>
                    <a:pt x="172" y="98"/>
                  </a:lnTo>
                  <a:lnTo>
                    <a:pt x="172" y="98"/>
                  </a:lnTo>
                  <a:lnTo>
                    <a:pt x="170" y="106"/>
                  </a:lnTo>
                  <a:lnTo>
                    <a:pt x="172" y="110"/>
                  </a:lnTo>
                  <a:lnTo>
                    <a:pt x="176" y="112"/>
                  </a:lnTo>
                  <a:lnTo>
                    <a:pt x="176" y="112"/>
                  </a:lnTo>
                  <a:lnTo>
                    <a:pt x="182" y="116"/>
                  </a:lnTo>
                  <a:lnTo>
                    <a:pt x="190" y="118"/>
                  </a:lnTo>
                  <a:lnTo>
                    <a:pt x="190" y="118"/>
                  </a:lnTo>
                  <a:lnTo>
                    <a:pt x="204" y="120"/>
                  </a:lnTo>
                  <a:lnTo>
                    <a:pt x="216" y="118"/>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grpSp>
      <p:sp>
        <p:nvSpPr>
          <p:cNvPr id="5" name="TextBox 4">
            <a:extLst>
              <a:ext uri="{FF2B5EF4-FFF2-40B4-BE49-F238E27FC236}">
                <a16:creationId xmlns:a16="http://schemas.microsoft.com/office/drawing/2014/main" id="{41F8ED67-142C-4FD7-9911-6E0D53CFE29F}"/>
              </a:ext>
            </a:extLst>
          </p:cNvPr>
          <p:cNvSpPr txBox="1"/>
          <p:nvPr/>
        </p:nvSpPr>
        <p:spPr>
          <a:xfrm>
            <a:off x="136522" y="1278487"/>
            <a:ext cx="4688723" cy="892552"/>
          </a:xfrm>
          <a:prstGeom prst="rect">
            <a:avLst/>
          </a:prstGeom>
          <a:noFill/>
        </p:spPr>
        <p:txBody>
          <a:bodyPr wrap="square" rtlCol="0">
            <a:spAutoFit/>
          </a:bodyPr>
          <a:lstStyle/>
          <a:p>
            <a:pPr algn="ctr"/>
            <a:r>
              <a:rPr lang="en-US" sz="2800" b="1" dirty="0">
                <a:solidFill>
                  <a:srgbClr val="FF0000"/>
                </a:solidFill>
              </a:rPr>
              <a:t>Business Rules Decisions –</a:t>
            </a:r>
          </a:p>
          <a:p>
            <a:pPr algn="ctr"/>
            <a:r>
              <a:rPr lang="en-US" sz="2400" b="1" i="1" dirty="0">
                <a:solidFill>
                  <a:srgbClr val="FF0000"/>
                </a:solidFill>
              </a:rPr>
              <a:t>Compensation Policy</a:t>
            </a:r>
            <a:endParaRPr lang="en-US" sz="2400" i="1" dirty="0"/>
          </a:p>
        </p:txBody>
      </p:sp>
    </p:spTree>
    <p:extLst>
      <p:ext uri="{BB962C8B-B14F-4D97-AF65-F5344CB8AC3E}">
        <p14:creationId xmlns:p14="http://schemas.microsoft.com/office/powerpoint/2010/main" val="331210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left)">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left)">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wipe(left)">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wipe(left)">
                                      <p:cBhvr>
                                        <p:cTn id="3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CE446FC-A901-4007-BFB3-DCC8569A8664}"/>
              </a:ext>
            </a:extLst>
          </p:cNvPr>
          <p:cNvSpPr>
            <a:spLocks noGrp="1"/>
          </p:cNvSpPr>
          <p:nvPr>
            <p:ph type="title"/>
          </p:nvPr>
        </p:nvSpPr>
        <p:spPr>
          <a:xfrm>
            <a:off x="0" y="292388"/>
            <a:ext cx="9144000" cy="1067179"/>
          </a:xfrm>
        </p:spPr>
        <p:txBody>
          <a:bodyPr anchor="t">
            <a:noAutofit/>
          </a:bodyPr>
          <a:lstStyle/>
          <a:p>
            <a:r>
              <a:rPr lang="en-US" b="1" dirty="0">
                <a:ea typeface="Tahoma" panose="020B0604030504040204" pitchFamily="34" charset="0"/>
                <a:cs typeface="Tahoma" panose="020B0604030504040204" pitchFamily="34" charset="0"/>
              </a:rPr>
              <a:t>Contribution-Based Compensation</a:t>
            </a:r>
            <a:br>
              <a:rPr lang="en-US" b="1" dirty="0">
                <a:ea typeface="Tahoma" panose="020B0604030504040204" pitchFamily="34" charset="0"/>
                <a:cs typeface="Tahoma" panose="020B0604030504040204" pitchFamily="34" charset="0"/>
              </a:rPr>
            </a:br>
            <a:r>
              <a:rPr lang="en-US" b="1" dirty="0">
                <a:ea typeface="Tahoma" panose="020B0604030504040204" pitchFamily="34" charset="0"/>
                <a:cs typeface="Tahoma" panose="020B0604030504040204" pitchFamily="34" charset="0"/>
              </a:rPr>
              <a:t>and Appraisal System (CCAS)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Discussion Topics</a:t>
            </a:r>
            <a:endParaRPr lang="en-US" b="1" i="1" dirty="0">
              <a:ea typeface="Tahoma" panose="020B0604030504040204" pitchFamily="34" charset="0"/>
              <a:cs typeface="Tahoma" panose="020B0604030504040204" pitchFamily="34" charset="0"/>
            </a:endParaRPr>
          </a:p>
        </p:txBody>
      </p:sp>
      <p:sp>
        <p:nvSpPr>
          <p:cNvPr id="5" name="Content Placeholder 4"/>
          <p:cNvSpPr>
            <a:spLocks noGrp="1"/>
          </p:cNvSpPr>
          <p:nvPr>
            <p:ph idx="1"/>
          </p:nvPr>
        </p:nvSpPr>
        <p:spPr>
          <a:xfrm>
            <a:off x="628650" y="1820799"/>
            <a:ext cx="7886700" cy="4207023"/>
          </a:xfrm>
        </p:spPr>
        <p:txBody>
          <a:bodyPr>
            <a:noAutofit/>
          </a:bodyPr>
          <a:lstStyle/>
          <a:p>
            <a:pPr marL="463550" lvl="2" indent="-457200">
              <a:spcBef>
                <a:spcPts val="0"/>
              </a:spcBef>
              <a:spcAft>
                <a:spcPts val="400"/>
              </a:spcAft>
              <a:buClr>
                <a:schemeClr val="tx1"/>
              </a:buClr>
            </a:pPr>
            <a:r>
              <a:rPr lang="en-US" sz="2400" dirty="0"/>
              <a:t>Design Overview</a:t>
            </a:r>
          </a:p>
          <a:p>
            <a:pPr marL="463550" lvl="2" indent="-457200">
              <a:spcBef>
                <a:spcPts val="0"/>
              </a:spcBef>
              <a:spcAft>
                <a:spcPts val="400"/>
              </a:spcAft>
              <a:buClr>
                <a:schemeClr val="tx1"/>
              </a:buClr>
            </a:pPr>
            <a:r>
              <a:rPr lang="en-US" sz="2400" dirty="0"/>
              <a:t>Key Terms </a:t>
            </a:r>
          </a:p>
          <a:p>
            <a:pPr marL="463550" lvl="2" indent="-457200">
              <a:spcBef>
                <a:spcPts val="0"/>
              </a:spcBef>
              <a:spcAft>
                <a:spcPts val="400"/>
              </a:spcAft>
              <a:buClr>
                <a:schemeClr val="tx1"/>
              </a:buClr>
            </a:pPr>
            <a:r>
              <a:rPr lang="en-US" sz="2400" dirty="0"/>
              <a:t>The CCAS Cycle</a:t>
            </a:r>
          </a:p>
          <a:p>
            <a:pPr marL="463550" lvl="2" indent="-457200">
              <a:spcBef>
                <a:spcPts val="0"/>
              </a:spcBef>
              <a:spcAft>
                <a:spcPts val="400"/>
              </a:spcAft>
              <a:buClr>
                <a:schemeClr val="tx1"/>
              </a:buClr>
            </a:pPr>
            <a:r>
              <a:rPr lang="en-US" sz="2400" dirty="0"/>
              <a:t>Contribution Planning</a:t>
            </a:r>
          </a:p>
          <a:p>
            <a:pPr marL="463550" lvl="2" indent="-457200">
              <a:spcBef>
                <a:spcPts val="0"/>
              </a:spcBef>
              <a:spcAft>
                <a:spcPts val="400"/>
              </a:spcAft>
              <a:buClr>
                <a:schemeClr val="tx1"/>
              </a:buClr>
            </a:pPr>
            <a:r>
              <a:rPr lang="en-US" sz="2400" dirty="0"/>
              <a:t>Employee Self-Assessments</a:t>
            </a:r>
          </a:p>
          <a:p>
            <a:pPr marL="463550" lvl="2" indent="-457200">
              <a:spcBef>
                <a:spcPts val="0"/>
              </a:spcBef>
              <a:spcAft>
                <a:spcPts val="400"/>
              </a:spcAft>
              <a:buClr>
                <a:schemeClr val="tx1"/>
              </a:buClr>
            </a:pPr>
            <a:r>
              <a:rPr lang="en-US" sz="2400" dirty="0"/>
              <a:t>Supervisory Assessments</a:t>
            </a:r>
          </a:p>
          <a:p>
            <a:pPr marL="463550" lvl="2" indent="-457200">
              <a:spcBef>
                <a:spcPts val="0"/>
              </a:spcBef>
              <a:spcAft>
                <a:spcPts val="400"/>
              </a:spcAft>
              <a:buClr>
                <a:schemeClr val="tx1"/>
              </a:buClr>
            </a:pPr>
            <a:r>
              <a:rPr lang="en-US" sz="2400" dirty="0"/>
              <a:t>Scoring</a:t>
            </a:r>
          </a:p>
          <a:p>
            <a:pPr marL="463550" lvl="2" indent="-457200">
              <a:spcBef>
                <a:spcPts val="0"/>
              </a:spcBef>
              <a:spcAft>
                <a:spcPts val="400"/>
              </a:spcAft>
              <a:buClr>
                <a:schemeClr val="tx1"/>
              </a:buClr>
            </a:pPr>
            <a:r>
              <a:rPr lang="en-US" sz="2400" dirty="0"/>
              <a:t>Pay Pool Funding</a:t>
            </a:r>
          </a:p>
          <a:p>
            <a:pPr marL="463550" lvl="2" indent="-457200">
              <a:spcBef>
                <a:spcPts val="0"/>
              </a:spcBef>
              <a:spcAft>
                <a:spcPts val="400"/>
              </a:spcAft>
              <a:buClr>
                <a:schemeClr val="tx1"/>
              </a:buClr>
            </a:pPr>
            <a:r>
              <a:rPr lang="en-US" sz="2400" dirty="0"/>
              <a:t>Quality of Performance</a:t>
            </a:r>
          </a:p>
          <a:p>
            <a:pPr marL="463550" lvl="2" indent="-457200">
              <a:spcBef>
                <a:spcPts val="0"/>
              </a:spcBef>
              <a:spcAft>
                <a:spcPts val="400"/>
              </a:spcAft>
              <a:buClr>
                <a:schemeClr val="tx1"/>
              </a:buClr>
            </a:pPr>
            <a:r>
              <a:rPr lang="en-US" sz="2400" dirty="0"/>
              <a:t>Grievance Process</a:t>
            </a:r>
          </a:p>
          <a:p>
            <a:pPr marL="463550" lvl="2" indent="-457200">
              <a:spcBef>
                <a:spcPts val="0"/>
              </a:spcBef>
              <a:spcAft>
                <a:spcPts val="400"/>
              </a:spcAft>
              <a:buClr>
                <a:schemeClr val="tx1"/>
              </a:buClr>
            </a:pPr>
            <a:r>
              <a:rPr lang="en-US" sz="2400" dirty="0"/>
              <a:t>Communication and Feedback</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5093EB-6271-4776-AD74-9AC7DBDF423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94768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8758"/>
            <a:ext cx="9144000" cy="613159"/>
          </a:xfrm>
        </p:spPr>
        <p:txBody>
          <a:bodyPr anchor="t">
            <a:normAutofit/>
          </a:bodyPr>
          <a:lstStyle/>
          <a:p>
            <a:r>
              <a:rPr lang="en-US" b="1" dirty="0">
                <a:ea typeface="Tahoma" panose="020B0604030504040204" pitchFamily="34" charset="0"/>
                <a:cs typeface="Tahoma" panose="020B0604030504040204" pitchFamily="34" charset="0"/>
              </a:rPr>
              <a:t>Introduction</a:t>
            </a:r>
          </a:p>
        </p:txBody>
      </p:sp>
      <p:sp>
        <p:nvSpPr>
          <p:cNvPr id="4" name="Slide Number Placeholder 3"/>
          <p:cNvSpPr>
            <a:spLocks noGrp="1"/>
          </p:cNvSpPr>
          <p:nvPr>
            <p:ph type="sldNum" sz="quarter" idx="12"/>
          </p:nvPr>
        </p:nvSpPr>
        <p:spPr/>
        <p:txBody>
          <a:bodyPr/>
          <a:lstStyle/>
          <a:p>
            <a:fld id="{F85093EB-6271-4776-AD74-9AC7DBDF4235}" type="slidenum">
              <a:rPr lang="en-US" smtClean="0"/>
              <a:pPr/>
              <a:t>3</a:t>
            </a:fld>
            <a:endParaRPr lang="en-US" dirty="0"/>
          </a:p>
        </p:txBody>
      </p:sp>
      <p:sp>
        <p:nvSpPr>
          <p:cNvPr id="5" name="Content Placeholder 4"/>
          <p:cNvSpPr>
            <a:spLocks noGrp="1"/>
          </p:cNvSpPr>
          <p:nvPr>
            <p:ph idx="1"/>
          </p:nvPr>
        </p:nvSpPr>
        <p:spPr>
          <a:xfrm>
            <a:off x="628651" y="1324948"/>
            <a:ext cx="7886700" cy="4631135"/>
          </a:xfrm>
        </p:spPr>
        <p:txBody>
          <a:bodyPr>
            <a:noAutofit/>
          </a:bodyPr>
          <a:lstStyle/>
          <a:p>
            <a:pPr marL="0" indent="0">
              <a:lnSpc>
                <a:spcPct val="100000"/>
              </a:lnSpc>
              <a:buNone/>
            </a:pPr>
            <a:r>
              <a:rPr lang="en-US" b="1" dirty="0"/>
              <a:t>Topics of Discussion</a:t>
            </a:r>
          </a:p>
          <a:p>
            <a:pPr lvl="1">
              <a:lnSpc>
                <a:spcPct val="100000"/>
              </a:lnSpc>
            </a:pPr>
            <a:r>
              <a:rPr lang="en-US" sz="2600" dirty="0"/>
              <a:t>AcqDemo Conversion Highlights</a:t>
            </a:r>
          </a:p>
          <a:p>
            <a:pPr lvl="1">
              <a:lnSpc>
                <a:spcPct val="100000"/>
              </a:lnSpc>
            </a:pPr>
            <a:r>
              <a:rPr lang="en-US" sz="2600" dirty="0"/>
              <a:t>Participating Organization Management Structure</a:t>
            </a:r>
          </a:p>
          <a:p>
            <a:pPr lvl="1">
              <a:lnSpc>
                <a:spcPct val="100000"/>
              </a:lnSpc>
            </a:pPr>
            <a:r>
              <a:rPr lang="en-US" sz="2600" dirty="0"/>
              <a:t>Pay Administration Considerations</a:t>
            </a:r>
          </a:p>
          <a:p>
            <a:pPr lvl="1">
              <a:lnSpc>
                <a:spcPct val="100000"/>
              </a:lnSpc>
            </a:pPr>
            <a:r>
              <a:rPr lang="en-US" sz="2600" dirty="0"/>
              <a:t>Contribution-Based Compensation and Appraisal System (CCAS) Considerations</a:t>
            </a:r>
          </a:p>
        </p:txBody>
      </p:sp>
    </p:spTree>
    <p:extLst>
      <p:ext uri="{BB962C8B-B14F-4D97-AF65-F5344CB8AC3E}">
        <p14:creationId xmlns:p14="http://schemas.microsoft.com/office/powerpoint/2010/main" val="90177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53813" y="1125755"/>
            <a:ext cx="8036373" cy="5407243"/>
          </a:xfrm>
        </p:spPr>
        <p:txBody>
          <a:bodyPr>
            <a:noAutofit/>
          </a:bodyPr>
          <a:lstStyle/>
          <a:p>
            <a:pPr>
              <a:lnSpc>
                <a:spcPct val="100000"/>
              </a:lnSpc>
              <a:spcBef>
                <a:spcPts val="600"/>
              </a:spcBef>
            </a:pPr>
            <a:r>
              <a:rPr lang="en-US" sz="2600" dirty="0">
                <a:ea typeface="Tahoma" pitchFamily="34" charset="0"/>
                <a:cs typeface="Tahoma" pitchFamily="34" charset="0"/>
              </a:rPr>
              <a:t>Another approach to performance management…two key differences:</a:t>
            </a:r>
          </a:p>
          <a:p>
            <a:pPr lvl="1">
              <a:lnSpc>
                <a:spcPct val="100000"/>
              </a:lnSpc>
              <a:spcBef>
                <a:spcPts val="200"/>
              </a:spcBef>
            </a:pPr>
            <a:r>
              <a:rPr lang="en-US" sz="2200" b="1" dirty="0">
                <a:ea typeface="Tahoma" pitchFamily="34" charset="0"/>
                <a:cs typeface="Tahoma" pitchFamily="34" charset="0"/>
              </a:rPr>
              <a:t>Designed to focus employees on creating impact</a:t>
            </a:r>
          </a:p>
          <a:p>
            <a:pPr lvl="2">
              <a:lnSpc>
                <a:spcPct val="100000"/>
              </a:lnSpc>
              <a:spcBef>
                <a:spcPts val="0"/>
              </a:spcBef>
              <a:spcAft>
                <a:spcPts val="0"/>
              </a:spcAft>
              <a:buClr>
                <a:schemeClr val="tx1"/>
              </a:buClr>
              <a:buSzPct val="95000"/>
            </a:pPr>
            <a:r>
              <a:rPr lang="en-US" dirty="0">
                <a:ea typeface="Tahoma" pitchFamily="34" charset="0"/>
                <a:cs typeface="Tahoma" pitchFamily="34" charset="0"/>
              </a:rPr>
              <a:t>Acquisition is a knowledge-based business; we depend on people to use their knowledge to advance mission performance</a:t>
            </a:r>
          </a:p>
          <a:p>
            <a:pPr lvl="2">
              <a:lnSpc>
                <a:spcPct val="100000"/>
              </a:lnSpc>
              <a:spcBef>
                <a:spcPts val="200"/>
              </a:spcBef>
              <a:spcAft>
                <a:spcPts val="0"/>
              </a:spcAft>
              <a:buClr>
                <a:schemeClr val="tx1"/>
              </a:buClr>
              <a:buSzPct val="95000"/>
            </a:pPr>
            <a:r>
              <a:rPr lang="en-US" dirty="0">
                <a:ea typeface="Tahoma" pitchFamily="34" charset="0"/>
                <a:cs typeface="Tahoma" pitchFamily="34" charset="0"/>
              </a:rPr>
              <a:t>Discussing expectations and individual contributions vs. performance objectives will be a different “contribution planning” conversation</a:t>
            </a:r>
          </a:p>
          <a:p>
            <a:pPr lvl="2">
              <a:lnSpc>
                <a:spcPct val="100000"/>
              </a:lnSpc>
              <a:spcBef>
                <a:spcPts val="200"/>
              </a:spcBef>
              <a:spcAft>
                <a:spcPts val="0"/>
              </a:spcAft>
              <a:buClr>
                <a:schemeClr val="tx1"/>
              </a:buClr>
              <a:buSzPct val="95000"/>
            </a:pPr>
            <a:r>
              <a:rPr lang="en-US" dirty="0">
                <a:ea typeface="Tahoma" pitchFamily="34" charset="0"/>
                <a:cs typeface="Tahoma" pitchFamily="34" charset="0"/>
              </a:rPr>
              <a:t>Shapes professional acquisition workforce by using three standard factors to score employee contributions</a:t>
            </a:r>
            <a:endParaRPr lang="en-US" sz="1600" dirty="0">
              <a:ea typeface="Tahoma" pitchFamily="34" charset="0"/>
              <a:cs typeface="Tahoma" pitchFamily="34" charset="0"/>
            </a:endParaRPr>
          </a:p>
          <a:p>
            <a:pPr lvl="1">
              <a:lnSpc>
                <a:spcPct val="100000"/>
              </a:lnSpc>
              <a:spcBef>
                <a:spcPts val="200"/>
              </a:spcBef>
            </a:pPr>
            <a:r>
              <a:rPr lang="en-US" sz="2200" b="1" dirty="0">
                <a:ea typeface="Tahoma" pitchFamily="34" charset="0"/>
                <a:cs typeface="Tahoma" pitchFamily="34" charset="0"/>
              </a:rPr>
              <a:t>Designed to align compensation with level of contribution</a:t>
            </a:r>
          </a:p>
          <a:p>
            <a:pPr lvl="2">
              <a:lnSpc>
                <a:spcPct val="100000"/>
              </a:lnSpc>
              <a:spcBef>
                <a:spcPts val="0"/>
              </a:spcBef>
              <a:spcAft>
                <a:spcPts val="0"/>
              </a:spcAft>
              <a:buClr>
                <a:schemeClr val="tx1"/>
              </a:buClr>
              <a:buSzPct val="95000"/>
            </a:pPr>
            <a:r>
              <a:rPr lang="en-US" dirty="0">
                <a:ea typeface="Tahoma" pitchFamily="34" charset="0"/>
                <a:cs typeface="Tahoma" pitchFamily="34" charset="0"/>
              </a:rPr>
              <a:t>Basic pay level translates to expected contribution level</a:t>
            </a:r>
          </a:p>
          <a:p>
            <a:pPr lvl="2">
              <a:lnSpc>
                <a:spcPct val="100000"/>
              </a:lnSpc>
              <a:spcBef>
                <a:spcPts val="200"/>
              </a:spcBef>
              <a:spcAft>
                <a:spcPts val="0"/>
              </a:spcAft>
              <a:buClr>
                <a:schemeClr val="tx1"/>
              </a:buClr>
              <a:buSzPct val="95000"/>
            </a:pPr>
            <a:r>
              <a:rPr lang="en-US" dirty="0">
                <a:ea typeface="Tahoma" pitchFamily="34" charset="0"/>
                <a:cs typeface="Tahoma" pitchFamily="34" charset="0"/>
              </a:rPr>
              <a:t>Assessed contribution level compared with expected contribution level to determine compensation eligibility </a:t>
            </a:r>
          </a:p>
          <a:p>
            <a:pPr lvl="2">
              <a:lnSpc>
                <a:spcPct val="100000"/>
              </a:lnSpc>
              <a:spcBef>
                <a:spcPts val="200"/>
              </a:spcBef>
              <a:spcAft>
                <a:spcPts val="0"/>
              </a:spcAft>
              <a:buClr>
                <a:schemeClr val="tx1"/>
              </a:buClr>
              <a:buSzPct val="95000"/>
            </a:pPr>
            <a:r>
              <a:rPr lang="en-US" dirty="0">
                <a:ea typeface="Tahoma" pitchFamily="34" charset="0"/>
                <a:cs typeface="Tahoma" pitchFamily="34" charset="0"/>
              </a:rPr>
              <a:t>Process software ensures equitable distribution of pay pool funds</a:t>
            </a:r>
          </a:p>
        </p:txBody>
      </p:sp>
      <p:sp>
        <p:nvSpPr>
          <p:cNvPr id="4" name="Rectangle 2">
            <a:extLst>
              <a:ext uri="{FF2B5EF4-FFF2-40B4-BE49-F238E27FC236}">
                <a16:creationId xmlns:a16="http://schemas.microsoft.com/office/drawing/2014/main" id="{03C106FC-8EF0-47DF-91CF-1F0345D6A2A9}"/>
              </a:ext>
            </a:extLst>
          </p:cNvPr>
          <p:cNvSpPr txBox="1">
            <a:spLocks noChangeArrowheads="1"/>
          </p:cNvSpPr>
          <p:nvPr/>
        </p:nvSpPr>
        <p:spPr>
          <a:xfrm>
            <a:off x="0" y="228600"/>
            <a:ext cx="9144000" cy="531813"/>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Design Overview</a:t>
            </a:r>
            <a:endParaRPr lang="en-US" b="1" i="1" dirty="0">
              <a:cs typeface="Tahoma" pitchFamily="34" charset="0"/>
            </a:endParaRPr>
          </a:p>
        </p:txBody>
      </p:sp>
      <p:sp>
        <p:nvSpPr>
          <p:cNvPr id="2" name="Slide Number Placeholder 1">
            <a:extLst>
              <a:ext uri="{FF2B5EF4-FFF2-40B4-BE49-F238E27FC236}">
                <a16:creationId xmlns:a16="http://schemas.microsoft.com/office/drawing/2014/main" id="{7CDEED45-E03D-4CC5-B4A2-B70EDD27E8FA}"/>
              </a:ext>
            </a:extLst>
          </p:cNvPr>
          <p:cNvSpPr>
            <a:spLocks noGrp="1"/>
          </p:cNvSpPr>
          <p:nvPr>
            <p:ph type="sldNum" sz="quarter" idx="12"/>
          </p:nvPr>
        </p:nvSpPr>
        <p:spPr/>
        <p:txBody>
          <a:bodyPr/>
          <a:lstStyle/>
          <a:p>
            <a:fld id="{F85093EB-6271-4776-AD74-9AC7DBDF4235}" type="slidenum">
              <a:rPr lang="en-US" smtClean="0"/>
              <a:t>30</a:t>
            </a:fld>
            <a:endParaRPr lang="en-US"/>
          </a:p>
        </p:txBody>
      </p:sp>
    </p:spTree>
    <p:extLst>
      <p:ext uri="{BB962C8B-B14F-4D97-AF65-F5344CB8AC3E}">
        <p14:creationId xmlns:p14="http://schemas.microsoft.com/office/powerpoint/2010/main" val="3715107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sz="half" idx="1"/>
            <p:extLst/>
          </p:nvPr>
        </p:nvGraphicFramePr>
        <p:xfrm>
          <a:off x="1905000" y="1125461"/>
          <a:ext cx="5334000" cy="5475864"/>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20000"/>
                    </a:ext>
                  </a:extLst>
                </a:gridCol>
              </a:tblGrid>
              <a:tr h="370781">
                <a:tc>
                  <a:txBody>
                    <a:bodyPr/>
                    <a:lstStyle/>
                    <a:p>
                      <a:pPr algn="ctr"/>
                      <a:r>
                        <a:rPr lang="en-US" sz="2000" b="1" dirty="0"/>
                        <a:t>AcqDemo</a:t>
                      </a:r>
                    </a:p>
                  </a:txBody>
                  <a:tcPr marL="91439" marR="91439" marT="45713" marB="45713"/>
                </a:tc>
                <a:extLst>
                  <a:ext uri="{0D108BD9-81ED-4DB2-BD59-A6C34878D82A}">
                    <a16:rowId xmlns:a16="http://schemas.microsoft.com/office/drawing/2014/main" val="10000"/>
                  </a:ext>
                </a:extLst>
              </a:tr>
              <a:tr h="4723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mn-lt"/>
                        </a:rPr>
                        <a:t>Contribution-based system</a:t>
                      </a:r>
                    </a:p>
                  </a:txBody>
                  <a:tcPr marL="91439" marR="91439" marT="91426" marB="91426" anchor="ctr" horzOverflow="overflow"/>
                </a:tc>
                <a:extLst>
                  <a:ext uri="{0D108BD9-81ED-4DB2-BD59-A6C34878D82A}">
                    <a16:rowId xmlns:a16="http://schemas.microsoft.com/office/drawing/2014/main" val="10001"/>
                  </a:ext>
                </a:extLst>
              </a:tr>
              <a:tr h="4723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mn-lt"/>
                        </a:rPr>
                        <a:t>Personnel Policy Board (PPB)</a:t>
                      </a:r>
                    </a:p>
                  </a:txBody>
                  <a:tcPr marL="91439" marR="91439" marT="91426" marB="91426" anchor="ctr" horzOverflow="overflow"/>
                </a:tc>
                <a:extLst>
                  <a:ext uri="{0D108BD9-81ED-4DB2-BD59-A6C34878D82A}">
                    <a16:rowId xmlns:a16="http://schemas.microsoft.com/office/drawing/2014/main" val="10002"/>
                  </a:ext>
                </a:extLst>
              </a:tr>
              <a:tr h="4723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mn-lt"/>
                        </a:rPr>
                        <a:t>Expected Overall Contribution Score (EOCS)</a:t>
                      </a:r>
                    </a:p>
                  </a:txBody>
                  <a:tcPr marL="91439" marR="91439" marT="91426" marB="91426" anchor="ctr" horzOverflow="overflow"/>
                </a:tc>
                <a:extLst>
                  <a:ext uri="{0D108BD9-81ED-4DB2-BD59-A6C34878D82A}">
                    <a16:rowId xmlns:a16="http://schemas.microsoft.com/office/drawing/2014/main" val="10003"/>
                  </a:ext>
                </a:extLst>
              </a:tr>
              <a:tr h="472365">
                <a:tc>
                  <a:txBody>
                    <a:bodyPr/>
                    <a:lstStyle/>
                    <a:p>
                      <a:r>
                        <a:rPr lang="en-US" sz="2000" b="0" dirty="0">
                          <a:latin typeface="+mn-lt"/>
                        </a:rPr>
                        <a:t>Expected Contribution Range (ECR)</a:t>
                      </a:r>
                    </a:p>
                  </a:txBody>
                  <a:tcPr marL="91439" marR="91439" marT="91426" marB="91426" anchor="ctr" horzOverflow="overflow"/>
                </a:tc>
                <a:extLst>
                  <a:ext uri="{0D108BD9-81ED-4DB2-BD59-A6C34878D82A}">
                    <a16:rowId xmlns:a16="http://schemas.microsoft.com/office/drawing/2014/main" val="10004"/>
                  </a:ext>
                </a:extLst>
              </a:tr>
              <a:tr h="528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mn-lt"/>
                        </a:rPr>
                        <a:t>Overall Contribution Score (OCS)</a:t>
                      </a:r>
                    </a:p>
                  </a:txBody>
                  <a:tcPr marL="91439" marR="91439" marT="91426" marB="91426" anchor="ctr" horzOverflow="overflow"/>
                </a:tc>
                <a:extLst>
                  <a:ext uri="{0D108BD9-81ED-4DB2-BD59-A6C34878D82A}">
                    <a16:rowId xmlns:a16="http://schemas.microsoft.com/office/drawing/2014/main" val="10005"/>
                  </a:ext>
                </a:extLst>
              </a:tr>
              <a:tr h="528237">
                <a:tc>
                  <a:txBody>
                    <a:bodyPr/>
                    <a:lstStyle/>
                    <a:p>
                      <a:r>
                        <a:rPr lang="en-US" sz="2000" b="0" dirty="0">
                          <a:latin typeface="+mn-lt"/>
                        </a:rPr>
                        <a:t>Contribution Rating Increase (CRI)</a:t>
                      </a:r>
                    </a:p>
                  </a:txBody>
                  <a:tcPr marL="91439" marR="91439" marT="45713" marB="45713"/>
                </a:tc>
                <a:extLst>
                  <a:ext uri="{0D108BD9-81ED-4DB2-BD59-A6C34878D82A}">
                    <a16:rowId xmlns:a16="http://schemas.microsoft.com/office/drawing/2014/main" val="10006"/>
                  </a:ext>
                </a:extLst>
              </a:tr>
              <a:tr h="380940">
                <a:tc>
                  <a:txBody>
                    <a:bodyPr/>
                    <a:lstStyle/>
                    <a:p>
                      <a:r>
                        <a:rPr lang="en-US" sz="2000" b="0" dirty="0">
                          <a:latin typeface="+mn-lt"/>
                        </a:rPr>
                        <a:t>Contribution</a:t>
                      </a:r>
                      <a:r>
                        <a:rPr lang="en-US" sz="2000" b="0" baseline="0" dirty="0">
                          <a:latin typeface="+mn-lt"/>
                        </a:rPr>
                        <a:t> Award (CA)</a:t>
                      </a:r>
                      <a:endParaRPr lang="en-US" sz="2000" b="0" dirty="0">
                        <a:latin typeface="+mn-lt"/>
                      </a:endParaRPr>
                    </a:p>
                  </a:txBody>
                  <a:tcPr marL="91439" marR="91439" marT="45713" marB="45713"/>
                </a:tc>
                <a:extLst>
                  <a:ext uri="{0D108BD9-81ED-4DB2-BD59-A6C34878D82A}">
                    <a16:rowId xmlns:a16="http://schemas.microsoft.com/office/drawing/2014/main" val="10007"/>
                  </a:ext>
                </a:extLst>
              </a:tr>
              <a:tr h="4723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mn-lt"/>
                        </a:rPr>
                        <a:t>General Pay Increase (GPI)</a:t>
                      </a:r>
                    </a:p>
                  </a:txBody>
                  <a:tcPr marL="91439" marR="91439" marT="91426" marB="91426" anchor="ctr" horzOverflow="overflow"/>
                </a:tc>
                <a:extLst>
                  <a:ext uri="{0D108BD9-81ED-4DB2-BD59-A6C34878D82A}">
                    <a16:rowId xmlns:a16="http://schemas.microsoft.com/office/drawing/2014/main" val="10008"/>
                  </a:ext>
                </a:extLst>
              </a:tr>
              <a:tr h="380940">
                <a:tc>
                  <a:txBody>
                    <a:bodyPr/>
                    <a:lstStyle/>
                    <a:p>
                      <a:r>
                        <a:rPr lang="en-US" sz="2000" b="0" dirty="0">
                          <a:latin typeface="+mn-lt"/>
                        </a:rPr>
                        <a:t>Quality of Performance</a:t>
                      </a:r>
                    </a:p>
                  </a:txBody>
                  <a:tcPr marL="91439" marR="91439" marT="45713" marB="45713"/>
                </a:tc>
                <a:extLst>
                  <a:ext uri="{0D108BD9-81ED-4DB2-BD59-A6C34878D82A}">
                    <a16:rowId xmlns:a16="http://schemas.microsoft.com/office/drawing/2014/main" val="3274735139"/>
                  </a:ext>
                </a:extLst>
              </a:tr>
              <a:tr h="380940">
                <a:tc>
                  <a:txBody>
                    <a:bodyPr/>
                    <a:lstStyle/>
                    <a:p>
                      <a:r>
                        <a:rPr lang="en-US" sz="2000" b="0" dirty="0">
                          <a:latin typeface="+mn-lt"/>
                        </a:rPr>
                        <a:t>Locality Pay</a:t>
                      </a:r>
                    </a:p>
                  </a:txBody>
                  <a:tcPr marL="91439" marR="91439" marT="45713" marB="45713"/>
                </a:tc>
                <a:extLst>
                  <a:ext uri="{0D108BD9-81ED-4DB2-BD59-A6C34878D82A}">
                    <a16:rowId xmlns:a16="http://schemas.microsoft.com/office/drawing/2014/main" val="10009"/>
                  </a:ext>
                </a:extLst>
              </a:tr>
              <a:tr h="3809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mn-lt"/>
                        </a:rPr>
                        <a:t>CAS2Net</a:t>
                      </a:r>
                    </a:p>
                  </a:txBody>
                  <a:tcPr marL="91439" marR="91439" marT="45713" marB="45713"/>
                </a:tc>
                <a:extLst>
                  <a:ext uri="{0D108BD9-81ED-4DB2-BD59-A6C34878D82A}">
                    <a16:rowId xmlns:a16="http://schemas.microsoft.com/office/drawing/2014/main" val="10010"/>
                  </a:ext>
                </a:extLst>
              </a:tr>
            </a:tbl>
          </a:graphicData>
        </a:graphic>
      </p:graphicFrame>
      <p:sp>
        <p:nvSpPr>
          <p:cNvPr id="5" name="Rectangle 2">
            <a:extLst>
              <a:ext uri="{FF2B5EF4-FFF2-40B4-BE49-F238E27FC236}">
                <a16:creationId xmlns:a16="http://schemas.microsoft.com/office/drawing/2014/main" id="{AC0B49FA-43D6-4939-AB75-BA189B74E4D4}"/>
              </a:ext>
            </a:extLst>
          </p:cNvPr>
          <p:cNvSpPr txBox="1">
            <a:spLocks noChangeArrowheads="1"/>
          </p:cNvSpPr>
          <p:nvPr/>
        </p:nvSpPr>
        <p:spPr>
          <a:xfrm>
            <a:off x="0" y="228600"/>
            <a:ext cx="9144000" cy="89686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Key Terms</a:t>
            </a:r>
            <a:endParaRPr lang="en-US" b="1" i="1" dirty="0">
              <a:cs typeface="Tahoma" pitchFamily="34" charset="0"/>
            </a:endParaRPr>
          </a:p>
        </p:txBody>
      </p:sp>
      <p:sp>
        <p:nvSpPr>
          <p:cNvPr id="2" name="Slide Number Placeholder 1">
            <a:extLst>
              <a:ext uri="{FF2B5EF4-FFF2-40B4-BE49-F238E27FC236}">
                <a16:creationId xmlns:a16="http://schemas.microsoft.com/office/drawing/2014/main" id="{C43C2377-0E3E-43E1-907D-3B642CA99F85}"/>
              </a:ext>
            </a:extLst>
          </p:cNvPr>
          <p:cNvSpPr>
            <a:spLocks noGrp="1"/>
          </p:cNvSpPr>
          <p:nvPr>
            <p:ph type="sldNum" sz="quarter" idx="12"/>
          </p:nvPr>
        </p:nvSpPr>
        <p:spPr>
          <a:xfrm>
            <a:off x="6858000" y="6601325"/>
            <a:ext cx="2057400" cy="365125"/>
          </a:xfrm>
        </p:spPr>
        <p:txBody>
          <a:bodyPr/>
          <a:lstStyle/>
          <a:p>
            <a:fld id="{F85093EB-6271-4776-AD74-9AC7DBDF4235}" type="slidenum">
              <a:rPr lang="en-US" smtClean="0"/>
              <a:t>31</a:t>
            </a:fld>
            <a:endParaRPr lang="en-US" dirty="0"/>
          </a:p>
        </p:txBody>
      </p:sp>
    </p:spTree>
    <p:extLst>
      <p:ext uri="{BB962C8B-B14F-4D97-AF65-F5344CB8AC3E}">
        <p14:creationId xmlns:p14="http://schemas.microsoft.com/office/powerpoint/2010/main" val="1065268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2">
            <a:extLst>
              <a:ext uri="{FF2B5EF4-FFF2-40B4-BE49-F238E27FC236}">
                <a16:creationId xmlns:a16="http://schemas.microsoft.com/office/drawing/2014/main" id="{9DAACD6F-4319-48BE-8354-70EA6F5800E5}"/>
              </a:ext>
            </a:extLst>
          </p:cNvPr>
          <p:cNvSpPr txBox="1">
            <a:spLocks noChangeArrowheads="1"/>
          </p:cNvSpPr>
          <p:nvPr/>
        </p:nvSpPr>
        <p:spPr>
          <a:xfrm>
            <a:off x="0" y="316075"/>
            <a:ext cx="9144000" cy="79731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The CCAS Cycle</a:t>
            </a:r>
            <a:endParaRPr lang="en-US" b="1" i="1" dirty="0">
              <a:cs typeface="Tahoma" pitchFamily="34" charset="0"/>
            </a:endParaRPr>
          </a:p>
        </p:txBody>
      </p:sp>
      <p:pic>
        <p:nvPicPr>
          <p:cNvPr id="62" name="Picture 112" descr="MC900441976[1]">
            <a:extLst>
              <a:ext uri="{FF2B5EF4-FFF2-40B4-BE49-F238E27FC236}">
                <a16:creationId xmlns:a16="http://schemas.microsoft.com/office/drawing/2014/main" id="{AD41CD04-136D-4294-8814-70C1839E530D}"/>
              </a:ext>
            </a:extLst>
          </p:cNvPr>
          <p:cNvPicPr>
            <a:picLocks noChangeAspect="1" noChangeArrowheads="1"/>
          </p:cNvPicPr>
          <p:nvPr/>
        </p:nvPicPr>
        <p:blipFill>
          <a:blip r:embed="rId3" cstate="print">
            <a:duotone>
              <a:prstClr val="black"/>
              <a:schemeClr val="accent5">
                <a:tint val="45000"/>
                <a:satMod val="400000"/>
              </a:schemeClr>
            </a:duotone>
          </a:blip>
          <a:srcRect/>
          <a:stretch>
            <a:fillRect/>
          </a:stretch>
        </p:blipFill>
        <p:spPr bwMode="auto">
          <a:xfrm>
            <a:off x="3542957" y="2836625"/>
            <a:ext cx="1735532" cy="1023386"/>
          </a:xfrm>
          <a:prstGeom prst="rect">
            <a:avLst/>
          </a:prstGeom>
          <a:noFill/>
          <a:ln w="9525">
            <a:noFill/>
            <a:miter lim="800000"/>
            <a:headEnd/>
            <a:tailEnd/>
          </a:ln>
        </p:spPr>
      </p:pic>
      <p:sp>
        <p:nvSpPr>
          <p:cNvPr id="63" name="Text Box 113">
            <a:extLst>
              <a:ext uri="{FF2B5EF4-FFF2-40B4-BE49-F238E27FC236}">
                <a16:creationId xmlns:a16="http://schemas.microsoft.com/office/drawing/2014/main" id="{B7F15939-A99E-45DE-9347-9EBCF9464604}"/>
              </a:ext>
            </a:extLst>
          </p:cNvPr>
          <p:cNvSpPr txBox="1">
            <a:spLocks noChangeArrowheads="1"/>
          </p:cNvSpPr>
          <p:nvPr/>
        </p:nvSpPr>
        <p:spPr bwMode="auto">
          <a:xfrm>
            <a:off x="3563737" y="3151022"/>
            <a:ext cx="1690688" cy="369332"/>
          </a:xfrm>
          <a:prstGeom prst="rect">
            <a:avLst/>
          </a:prstGeom>
          <a:noFill/>
          <a:ln w="9525" algn="ctr">
            <a:noFill/>
            <a:miter lim="800000"/>
            <a:headEnd/>
            <a:tailEnd/>
          </a:ln>
          <a:effectLst>
            <a:prstShdw prst="shdw18" dist="17961" dir="13500000">
              <a:schemeClr val="accent1">
                <a:gamma/>
                <a:shade val="60000"/>
                <a:invGamma/>
              </a:schemeClr>
            </a:prstShdw>
          </a:effectLst>
        </p:spPr>
        <p:txBody>
          <a:bodyPr>
            <a:spAutoFit/>
          </a:bodyPr>
          <a:lstStyle/>
          <a:p>
            <a:pPr algn="ctr">
              <a:spcBef>
                <a:spcPct val="50000"/>
              </a:spcBef>
              <a:defRPr/>
            </a:pPr>
            <a:r>
              <a:rPr lang="en-US" b="1" i="1" dirty="0">
                <a:solidFill>
                  <a:srgbClr val="002060"/>
                </a:solidFill>
                <a:latin typeface="Comic Sans MS" panose="030F0702030302020204" pitchFamily="66" charset="0"/>
                <a:cs typeface="Aharoni" pitchFamily="2" charset="-79"/>
              </a:rPr>
              <a:t>Feedback</a:t>
            </a:r>
          </a:p>
        </p:txBody>
      </p:sp>
      <p:sp>
        <p:nvSpPr>
          <p:cNvPr id="14" name="Freeform 33"/>
          <p:cNvSpPr>
            <a:spLocks noChangeArrowheads="1"/>
          </p:cNvSpPr>
          <p:nvPr/>
        </p:nvSpPr>
        <p:spPr bwMode="auto">
          <a:xfrm>
            <a:off x="2133600" y="1295400"/>
            <a:ext cx="4572000" cy="3827721"/>
          </a:xfrm>
          <a:custGeom>
            <a:avLst/>
            <a:gdLst>
              <a:gd name="T0" fmla="*/ 425 w 1149"/>
              <a:gd name="T1" fmla="*/ 264 h 811"/>
              <a:gd name="T2" fmla="*/ 389 w 1149"/>
              <a:gd name="T3" fmla="*/ 287 h 811"/>
              <a:gd name="T4" fmla="*/ 361 w 1149"/>
              <a:gd name="T5" fmla="*/ 314 h 811"/>
              <a:gd name="T6" fmla="*/ 340 w 1149"/>
              <a:gd name="T7" fmla="*/ 345 h 811"/>
              <a:gd name="T8" fmla="*/ 327 w 1149"/>
              <a:gd name="T9" fmla="*/ 378 h 811"/>
              <a:gd name="T10" fmla="*/ 324 w 1149"/>
              <a:gd name="T11" fmla="*/ 412 h 811"/>
              <a:gd name="T12" fmla="*/ 330 w 1149"/>
              <a:gd name="T13" fmla="*/ 445 h 811"/>
              <a:gd name="T14" fmla="*/ 345 w 1149"/>
              <a:gd name="T15" fmla="*/ 478 h 811"/>
              <a:gd name="T16" fmla="*/ 369 w 1149"/>
              <a:gd name="T17" fmla="*/ 507 h 811"/>
              <a:gd name="T18" fmla="*/ 400 w 1149"/>
              <a:gd name="T19" fmla="*/ 533 h 811"/>
              <a:gd name="T20" fmla="*/ 437 w 1149"/>
              <a:gd name="T21" fmla="*/ 554 h 811"/>
              <a:gd name="T22" fmla="*/ 480 w 1149"/>
              <a:gd name="T23" fmla="*/ 570 h 811"/>
              <a:gd name="T24" fmla="*/ 526 w 1149"/>
              <a:gd name="T25" fmla="*/ 580 h 811"/>
              <a:gd name="T26" fmla="*/ 574 w 1149"/>
              <a:gd name="T27" fmla="*/ 583 h 811"/>
              <a:gd name="T28" fmla="*/ 622 w 1149"/>
              <a:gd name="T29" fmla="*/ 580 h 811"/>
              <a:gd name="T30" fmla="*/ 668 w 1149"/>
              <a:gd name="T31" fmla="*/ 570 h 811"/>
              <a:gd name="T32" fmla="*/ 710 w 1149"/>
              <a:gd name="T33" fmla="*/ 554 h 811"/>
              <a:gd name="T34" fmla="*/ 748 w 1149"/>
              <a:gd name="T35" fmla="*/ 533 h 811"/>
              <a:gd name="T36" fmla="*/ 779 w 1149"/>
              <a:gd name="T37" fmla="*/ 507 h 811"/>
              <a:gd name="T38" fmla="*/ 803 w 1149"/>
              <a:gd name="T39" fmla="*/ 478 h 811"/>
              <a:gd name="T40" fmla="*/ 818 w 1149"/>
              <a:gd name="T41" fmla="*/ 445 h 811"/>
              <a:gd name="T42" fmla="*/ 824 w 1149"/>
              <a:gd name="T43" fmla="*/ 412 h 811"/>
              <a:gd name="T44" fmla="*/ 821 w 1149"/>
              <a:gd name="T45" fmla="*/ 378 h 811"/>
              <a:gd name="T46" fmla="*/ 808 w 1149"/>
              <a:gd name="T47" fmla="*/ 345 h 811"/>
              <a:gd name="T48" fmla="*/ 787 w 1149"/>
              <a:gd name="T49" fmla="*/ 314 h 811"/>
              <a:gd name="T50" fmla="*/ 758 w 1149"/>
              <a:gd name="T51" fmla="*/ 287 h 811"/>
              <a:gd name="T52" fmla="*/ 723 w 1149"/>
              <a:gd name="T53" fmla="*/ 264 h 811"/>
              <a:gd name="T54" fmla="*/ 682 w 1149"/>
              <a:gd name="T55" fmla="*/ 247 h 811"/>
              <a:gd name="T56" fmla="*/ 636 w 1149"/>
              <a:gd name="T57" fmla="*/ 235 h 811"/>
              <a:gd name="T58" fmla="*/ 665 w 1149"/>
              <a:gd name="T59" fmla="*/ 4 h 811"/>
              <a:gd name="T60" fmla="*/ 772 w 1149"/>
              <a:gd name="T61" fmla="*/ 23 h 811"/>
              <a:gd name="T62" fmla="*/ 872 w 1149"/>
              <a:gd name="T63" fmla="*/ 57 h 811"/>
              <a:gd name="T64" fmla="*/ 961 w 1149"/>
              <a:gd name="T65" fmla="*/ 104 h 811"/>
              <a:gd name="T66" fmla="*/ 1035 w 1149"/>
              <a:gd name="T67" fmla="*/ 162 h 811"/>
              <a:gd name="T68" fmla="*/ 1092 w 1149"/>
              <a:gd name="T69" fmla="*/ 229 h 811"/>
              <a:gd name="T70" fmla="*/ 1130 w 1149"/>
              <a:gd name="T71" fmla="*/ 302 h 811"/>
              <a:gd name="T72" fmla="*/ 1148 w 1149"/>
              <a:gd name="T73" fmla="*/ 380 h 811"/>
              <a:gd name="T74" fmla="*/ 1144 w 1149"/>
              <a:gd name="T75" fmla="*/ 458 h 811"/>
              <a:gd name="T76" fmla="*/ 1119 w 1149"/>
              <a:gd name="T77" fmla="*/ 534 h 811"/>
              <a:gd name="T78" fmla="*/ 1074 w 1149"/>
              <a:gd name="T79" fmla="*/ 605 h 811"/>
              <a:gd name="T80" fmla="*/ 1010 w 1149"/>
              <a:gd name="T81" fmla="*/ 669 h 811"/>
              <a:gd name="T82" fmla="*/ 930 w 1149"/>
              <a:gd name="T83" fmla="*/ 724 h 811"/>
              <a:gd name="T84" fmla="*/ 837 w 1149"/>
              <a:gd name="T85" fmla="*/ 766 h 811"/>
              <a:gd name="T86" fmla="*/ 735 w 1149"/>
              <a:gd name="T87" fmla="*/ 795 h 811"/>
              <a:gd name="T88" fmla="*/ 626 w 1149"/>
              <a:gd name="T89" fmla="*/ 810 h 811"/>
              <a:gd name="T90" fmla="*/ 515 w 1149"/>
              <a:gd name="T91" fmla="*/ 809 h 811"/>
              <a:gd name="T92" fmla="*/ 407 w 1149"/>
              <a:gd name="T93" fmla="*/ 794 h 811"/>
              <a:gd name="T94" fmla="*/ 304 w 1149"/>
              <a:gd name="T95" fmla="*/ 764 h 811"/>
              <a:gd name="T96" fmla="*/ 212 w 1149"/>
              <a:gd name="T97" fmla="*/ 720 h 811"/>
              <a:gd name="T98" fmla="*/ 133 w 1149"/>
              <a:gd name="T99" fmla="*/ 666 h 811"/>
              <a:gd name="T100" fmla="*/ 71 w 1149"/>
              <a:gd name="T101" fmla="*/ 601 h 811"/>
              <a:gd name="T102" fmla="*/ 27 w 1149"/>
              <a:gd name="T103" fmla="*/ 529 h 811"/>
              <a:gd name="T104" fmla="*/ 3 w 1149"/>
              <a:gd name="T105" fmla="*/ 453 h 811"/>
              <a:gd name="T106" fmla="*/ 1 w 1149"/>
              <a:gd name="T107" fmla="*/ 374 h 811"/>
              <a:gd name="T108" fmla="*/ 20 w 1149"/>
              <a:gd name="T109" fmla="*/ 297 h 811"/>
              <a:gd name="T110" fmla="*/ 59 w 1149"/>
              <a:gd name="T111" fmla="*/ 224 h 811"/>
              <a:gd name="T112" fmla="*/ 118 w 1149"/>
              <a:gd name="T113" fmla="*/ 158 h 811"/>
              <a:gd name="T114" fmla="*/ 193 w 1149"/>
              <a:gd name="T115" fmla="*/ 101 h 811"/>
              <a:gd name="T116" fmla="*/ 193 w 1149"/>
              <a:gd name="T117" fmla="*/ 41 h 81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9"/>
              <a:gd name="T178" fmla="*/ 0 h 811"/>
              <a:gd name="T179" fmla="*/ 1149 w 1149"/>
              <a:gd name="T180" fmla="*/ 811 h 81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9" h="811">
                <a:moveTo>
                  <a:pt x="566" y="57"/>
                </a:moveTo>
                <a:lnTo>
                  <a:pt x="488" y="324"/>
                </a:lnTo>
                <a:lnTo>
                  <a:pt x="482" y="317"/>
                </a:lnTo>
                <a:lnTo>
                  <a:pt x="475" y="310"/>
                </a:lnTo>
                <a:lnTo>
                  <a:pt x="468" y="304"/>
                </a:lnTo>
                <a:lnTo>
                  <a:pt x="461" y="297"/>
                </a:lnTo>
                <a:lnTo>
                  <a:pt x="454" y="290"/>
                </a:lnTo>
                <a:lnTo>
                  <a:pt x="447" y="284"/>
                </a:lnTo>
                <a:lnTo>
                  <a:pt x="440" y="277"/>
                </a:lnTo>
                <a:lnTo>
                  <a:pt x="432" y="271"/>
                </a:lnTo>
                <a:lnTo>
                  <a:pt x="425" y="264"/>
                </a:lnTo>
                <a:lnTo>
                  <a:pt x="422" y="266"/>
                </a:lnTo>
                <a:lnTo>
                  <a:pt x="418" y="268"/>
                </a:lnTo>
                <a:lnTo>
                  <a:pt x="415" y="270"/>
                </a:lnTo>
                <a:lnTo>
                  <a:pt x="411" y="272"/>
                </a:lnTo>
                <a:lnTo>
                  <a:pt x="408" y="274"/>
                </a:lnTo>
                <a:lnTo>
                  <a:pt x="405" y="276"/>
                </a:lnTo>
                <a:lnTo>
                  <a:pt x="402" y="278"/>
                </a:lnTo>
                <a:lnTo>
                  <a:pt x="399" y="280"/>
                </a:lnTo>
                <a:lnTo>
                  <a:pt x="395" y="283"/>
                </a:lnTo>
                <a:lnTo>
                  <a:pt x="392" y="285"/>
                </a:lnTo>
                <a:lnTo>
                  <a:pt x="389" y="287"/>
                </a:lnTo>
                <a:lnTo>
                  <a:pt x="387" y="289"/>
                </a:lnTo>
                <a:lnTo>
                  <a:pt x="384" y="292"/>
                </a:lnTo>
                <a:lnTo>
                  <a:pt x="381" y="294"/>
                </a:lnTo>
                <a:lnTo>
                  <a:pt x="378" y="296"/>
                </a:lnTo>
                <a:lnTo>
                  <a:pt x="375" y="299"/>
                </a:lnTo>
                <a:lnTo>
                  <a:pt x="373" y="301"/>
                </a:lnTo>
                <a:lnTo>
                  <a:pt x="370" y="304"/>
                </a:lnTo>
                <a:lnTo>
                  <a:pt x="368" y="306"/>
                </a:lnTo>
                <a:lnTo>
                  <a:pt x="365" y="309"/>
                </a:lnTo>
                <a:lnTo>
                  <a:pt x="363" y="312"/>
                </a:lnTo>
                <a:lnTo>
                  <a:pt x="361" y="314"/>
                </a:lnTo>
                <a:lnTo>
                  <a:pt x="358" y="317"/>
                </a:lnTo>
                <a:lnTo>
                  <a:pt x="356" y="320"/>
                </a:lnTo>
                <a:lnTo>
                  <a:pt x="354" y="322"/>
                </a:lnTo>
                <a:lnTo>
                  <a:pt x="352" y="325"/>
                </a:lnTo>
                <a:lnTo>
                  <a:pt x="350" y="328"/>
                </a:lnTo>
                <a:lnTo>
                  <a:pt x="348" y="331"/>
                </a:lnTo>
                <a:lnTo>
                  <a:pt x="346" y="333"/>
                </a:lnTo>
                <a:lnTo>
                  <a:pt x="344" y="336"/>
                </a:lnTo>
                <a:lnTo>
                  <a:pt x="343" y="339"/>
                </a:lnTo>
                <a:lnTo>
                  <a:pt x="341" y="342"/>
                </a:lnTo>
                <a:lnTo>
                  <a:pt x="340" y="345"/>
                </a:lnTo>
                <a:lnTo>
                  <a:pt x="338" y="348"/>
                </a:lnTo>
                <a:lnTo>
                  <a:pt x="337" y="351"/>
                </a:lnTo>
                <a:lnTo>
                  <a:pt x="335" y="354"/>
                </a:lnTo>
                <a:lnTo>
                  <a:pt x="334" y="356"/>
                </a:lnTo>
                <a:lnTo>
                  <a:pt x="333" y="359"/>
                </a:lnTo>
                <a:lnTo>
                  <a:pt x="332" y="362"/>
                </a:lnTo>
                <a:lnTo>
                  <a:pt x="331" y="365"/>
                </a:lnTo>
                <a:lnTo>
                  <a:pt x="330" y="368"/>
                </a:lnTo>
                <a:lnTo>
                  <a:pt x="329" y="372"/>
                </a:lnTo>
                <a:lnTo>
                  <a:pt x="328" y="375"/>
                </a:lnTo>
                <a:lnTo>
                  <a:pt x="327" y="378"/>
                </a:lnTo>
                <a:lnTo>
                  <a:pt x="327" y="381"/>
                </a:lnTo>
                <a:lnTo>
                  <a:pt x="326" y="384"/>
                </a:lnTo>
                <a:lnTo>
                  <a:pt x="325" y="387"/>
                </a:lnTo>
                <a:lnTo>
                  <a:pt x="325" y="390"/>
                </a:lnTo>
                <a:lnTo>
                  <a:pt x="325" y="393"/>
                </a:lnTo>
                <a:lnTo>
                  <a:pt x="324" y="396"/>
                </a:lnTo>
                <a:lnTo>
                  <a:pt x="324" y="399"/>
                </a:lnTo>
                <a:lnTo>
                  <a:pt x="324" y="402"/>
                </a:lnTo>
                <a:lnTo>
                  <a:pt x="324" y="405"/>
                </a:lnTo>
                <a:lnTo>
                  <a:pt x="324" y="408"/>
                </a:lnTo>
                <a:lnTo>
                  <a:pt x="324" y="412"/>
                </a:lnTo>
                <a:lnTo>
                  <a:pt x="324" y="415"/>
                </a:lnTo>
                <a:lnTo>
                  <a:pt x="324" y="418"/>
                </a:lnTo>
                <a:lnTo>
                  <a:pt x="325" y="421"/>
                </a:lnTo>
                <a:lnTo>
                  <a:pt x="325" y="424"/>
                </a:lnTo>
                <a:lnTo>
                  <a:pt x="326" y="427"/>
                </a:lnTo>
                <a:lnTo>
                  <a:pt x="326" y="430"/>
                </a:lnTo>
                <a:lnTo>
                  <a:pt x="327" y="433"/>
                </a:lnTo>
                <a:lnTo>
                  <a:pt x="328" y="436"/>
                </a:lnTo>
                <a:lnTo>
                  <a:pt x="328" y="439"/>
                </a:lnTo>
                <a:lnTo>
                  <a:pt x="329" y="442"/>
                </a:lnTo>
                <a:lnTo>
                  <a:pt x="330" y="445"/>
                </a:lnTo>
                <a:lnTo>
                  <a:pt x="331" y="448"/>
                </a:lnTo>
                <a:lnTo>
                  <a:pt x="332" y="451"/>
                </a:lnTo>
                <a:lnTo>
                  <a:pt x="333" y="454"/>
                </a:lnTo>
                <a:lnTo>
                  <a:pt x="335" y="457"/>
                </a:lnTo>
                <a:lnTo>
                  <a:pt x="336" y="460"/>
                </a:lnTo>
                <a:lnTo>
                  <a:pt x="337" y="463"/>
                </a:lnTo>
                <a:lnTo>
                  <a:pt x="339" y="466"/>
                </a:lnTo>
                <a:lnTo>
                  <a:pt x="340" y="469"/>
                </a:lnTo>
                <a:lnTo>
                  <a:pt x="342" y="472"/>
                </a:lnTo>
                <a:lnTo>
                  <a:pt x="343" y="475"/>
                </a:lnTo>
                <a:lnTo>
                  <a:pt x="345" y="478"/>
                </a:lnTo>
                <a:lnTo>
                  <a:pt x="347" y="480"/>
                </a:lnTo>
                <a:lnTo>
                  <a:pt x="349" y="483"/>
                </a:lnTo>
                <a:lnTo>
                  <a:pt x="351" y="486"/>
                </a:lnTo>
                <a:lnTo>
                  <a:pt x="353" y="489"/>
                </a:lnTo>
                <a:lnTo>
                  <a:pt x="355" y="491"/>
                </a:lnTo>
                <a:lnTo>
                  <a:pt x="357" y="494"/>
                </a:lnTo>
                <a:lnTo>
                  <a:pt x="359" y="497"/>
                </a:lnTo>
                <a:lnTo>
                  <a:pt x="361" y="499"/>
                </a:lnTo>
                <a:lnTo>
                  <a:pt x="364" y="502"/>
                </a:lnTo>
                <a:lnTo>
                  <a:pt x="366" y="505"/>
                </a:lnTo>
                <a:lnTo>
                  <a:pt x="369" y="507"/>
                </a:lnTo>
                <a:lnTo>
                  <a:pt x="371" y="510"/>
                </a:lnTo>
                <a:lnTo>
                  <a:pt x="374" y="512"/>
                </a:lnTo>
                <a:lnTo>
                  <a:pt x="376" y="515"/>
                </a:lnTo>
                <a:lnTo>
                  <a:pt x="379" y="517"/>
                </a:lnTo>
                <a:lnTo>
                  <a:pt x="382" y="519"/>
                </a:lnTo>
                <a:lnTo>
                  <a:pt x="385" y="522"/>
                </a:lnTo>
                <a:lnTo>
                  <a:pt x="388" y="524"/>
                </a:lnTo>
                <a:lnTo>
                  <a:pt x="391" y="526"/>
                </a:lnTo>
                <a:lnTo>
                  <a:pt x="394" y="529"/>
                </a:lnTo>
                <a:lnTo>
                  <a:pt x="397" y="531"/>
                </a:lnTo>
                <a:lnTo>
                  <a:pt x="400" y="533"/>
                </a:lnTo>
                <a:lnTo>
                  <a:pt x="403" y="535"/>
                </a:lnTo>
                <a:lnTo>
                  <a:pt x="406" y="537"/>
                </a:lnTo>
                <a:lnTo>
                  <a:pt x="409" y="539"/>
                </a:lnTo>
                <a:lnTo>
                  <a:pt x="413" y="541"/>
                </a:lnTo>
                <a:lnTo>
                  <a:pt x="416" y="543"/>
                </a:lnTo>
                <a:lnTo>
                  <a:pt x="420" y="545"/>
                </a:lnTo>
                <a:lnTo>
                  <a:pt x="423" y="547"/>
                </a:lnTo>
                <a:lnTo>
                  <a:pt x="427" y="549"/>
                </a:lnTo>
                <a:lnTo>
                  <a:pt x="430" y="551"/>
                </a:lnTo>
                <a:lnTo>
                  <a:pt x="434" y="553"/>
                </a:lnTo>
                <a:lnTo>
                  <a:pt x="437" y="554"/>
                </a:lnTo>
                <a:lnTo>
                  <a:pt x="441" y="556"/>
                </a:lnTo>
                <a:lnTo>
                  <a:pt x="445" y="558"/>
                </a:lnTo>
                <a:lnTo>
                  <a:pt x="448" y="559"/>
                </a:lnTo>
                <a:lnTo>
                  <a:pt x="452" y="561"/>
                </a:lnTo>
                <a:lnTo>
                  <a:pt x="456" y="562"/>
                </a:lnTo>
                <a:lnTo>
                  <a:pt x="460" y="564"/>
                </a:lnTo>
                <a:lnTo>
                  <a:pt x="464" y="565"/>
                </a:lnTo>
                <a:lnTo>
                  <a:pt x="468" y="566"/>
                </a:lnTo>
                <a:lnTo>
                  <a:pt x="472" y="568"/>
                </a:lnTo>
                <a:lnTo>
                  <a:pt x="476" y="569"/>
                </a:lnTo>
                <a:lnTo>
                  <a:pt x="480" y="570"/>
                </a:lnTo>
                <a:lnTo>
                  <a:pt x="484" y="571"/>
                </a:lnTo>
                <a:lnTo>
                  <a:pt x="488" y="572"/>
                </a:lnTo>
                <a:lnTo>
                  <a:pt x="492" y="573"/>
                </a:lnTo>
                <a:lnTo>
                  <a:pt x="496" y="574"/>
                </a:lnTo>
                <a:lnTo>
                  <a:pt x="501" y="575"/>
                </a:lnTo>
                <a:lnTo>
                  <a:pt x="505" y="576"/>
                </a:lnTo>
                <a:lnTo>
                  <a:pt x="509" y="577"/>
                </a:lnTo>
                <a:lnTo>
                  <a:pt x="513" y="578"/>
                </a:lnTo>
                <a:lnTo>
                  <a:pt x="517" y="578"/>
                </a:lnTo>
                <a:lnTo>
                  <a:pt x="522" y="579"/>
                </a:lnTo>
                <a:lnTo>
                  <a:pt x="526" y="580"/>
                </a:lnTo>
                <a:lnTo>
                  <a:pt x="530" y="580"/>
                </a:lnTo>
                <a:lnTo>
                  <a:pt x="535" y="581"/>
                </a:lnTo>
                <a:lnTo>
                  <a:pt x="539" y="581"/>
                </a:lnTo>
                <a:lnTo>
                  <a:pt x="543" y="582"/>
                </a:lnTo>
                <a:lnTo>
                  <a:pt x="548" y="582"/>
                </a:lnTo>
                <a:lnTo>
                  <a:pt x="552" y="582"/>
                </a:lnTo>
                <a:lnTo>
                  <a:pt x="556" y="583"/>
                </a:lnTo>
                <a:lnTo>
                  <a:pt x="561" y="583"/>
                </a:lnTo>
                <a:lnTo>
                  <a:pt x="565" y="583"/>
                </a:lnTo>
                <a:lnTo>
                  <a:pt x="569" y="583"/>
                </a:lnTo>
                <a:lnTo>
                  <a:pt x="574" y="583"/>
                </a:lnTo>
                <a:lnTo>
                  <a:pt x="578" y="583"/>
                </a:lnTo>
                <a:lnTo>
                  <a:pt x="583" y="583"/>
                </a:lnTo>
                <a:lnTo>
                  <a:pt x="587" y="583"/>
                </a:lnTo>
                <a:lnTo>
                  <a:pt x="591" y="583"/>
                </a:lnTo>
                <a:lnTo>
                  <a:pt x="596" y="582"/>
                </a:lnTo>
                <a:lnTo>
                  <a:pt x="600" y="582"/>
                </a:lnTo>
                <a:lnTo>
                  <a:pt x="604" y="582"/>
                </a:lnTo>
                <a:lnTo>
                  <a:pt x="609" y="581"/>
                </a:lnTo>
                <a:lnTo>
                  <a:pt x="613" y="581"/>
                </a:lnTo>
                <a:lnTo>
                  <a:pt x="617" y="580"/>
                </a:lnTo>
                <a:lnTo>
                  <a:pt x="622" y="580"/>
                </a:lnTo>
                <a:lnTo>
                  <a:pt x="626" y="579"/>
                </a:lnTo>
                <a:lnTo>
                  <a:pt x="630" y="579"/>
                </a:lnTo>
                <a:lnTo>
                  <a:pt x="634" y="578"/>
                </a:lnTo>
                <a:lnTo>
                  <a:pt x="639" y="577"/>
                </a:lnTo>
                <a:lnTo>
                  <a:pt x="643" y="576"/>
                </a:lnTo>
                <a:lnTo>
                  <a:pt x="647" y="575"/>
                </a:lnTo>
                <a:lnTo>
                  <a:pt x="651" y="574"/>
                </a:lnTo>
                <a:lnTo>
                  <a:pt x="655" y="573"/>
                </a:lnTo>
                <a:lnTo>
                  <a:pt x="660" y="572"/>
                </a:lnTo>
                <a:lnTo>
                  <a:pt x="664" y="571"/>
                </a:lnTo>
                <a:lnTo>
                  <a:pt x="668" y="570"/>
                </a:lnTo>
                <a:lnTo>
                  <a:pt x="672" y="569"/>
                </a:lnTo>
                <a:lnTo>
                  <a:pt x="676" y="568"/>
                </a:lnTo>
                <a:lnTo>
                  <a:pt x="680" y="566"/>
                </a:lnTo>
                <a:lnTo>
                  <a:pt x="684" y="565"/>
                </a:lnTo>
                <a:lnTo>
                  <a:pt x="688" y="564"/>
                </a:lnTo>
                <a:lnTo>
                  <a:pt x="692" y="562"/>
                </a:lnTo>
                <a:lnTo>
                  <a:pt x="695" y="561"/>
                </a:lnTo>
                <a:lnTo>
                  <a:pt x="699" y="559"/>
                </a:lnTo>
                <a:lnTo>
                  <a:pt x="703" y="558"/>
                </a:lnTo>
                <a:lnTo>
                  <a:pt x="707" y="556"/>
                </a:lnTo>
                <a:lnTo>
                  <a:pt x="710" y="554"/>
                </a:lnTo>
                <a:lnTo>
                  <a:pt x="714" y="553"/>
                </a:lnTo>
                <a:lnTo>
                  <a:pt x="718" y="551"/>
                </a:lnTo>
                <a:lnTo>
                  <a:pt x="721" y="549"/>
                </a:lnTo>
                <a:lnTo>
                  <a:pt x="725" y="547"/>
                </a:lnTo>
                <a:lnTo>
                  <a:pt x="728" y="545"/>
                </a:lnTo>
                <a:lnTo>
                  <a:pt x="732" y="543"/>
                </a:lnTo>
                <a:lnTo>
                  <a:pt x="735" y="541"/>
                </a:lnTo>
                <a:lnTo>
                  <a:pt x="738" y="539"/>
                </a:lnTo>
                <a:lnTo>
                  <a:pt x="742" y="537"/>
                </a:lnTo>
                <a:lnTo>
                  <a:pt x="745" y="535"/>
                </a:lnTo>
                <a:lnTo>
                  <a:pt x="748" y="533"/>
                </a:lnTo>
                <a:lnTo>
                  <a:pt x="751" y="531"/>
                </a:lnTo>
                <a:lnTo>
                  <a:pt x="754" y="529"/>
                </a:lnTo>
                <a:lnTo>
                  <a:pt x="757" y="527"/>
                </a:lnTo>
                <a:lnTo>
                  <a:pt x="760" y="524"/>
                </a:lnTo>
                <a:lnTo>
                  <a:pt x="763" y="522"/>
                </a:lnTo>
                <a:lnTo>
                  <a:pt x="766" y="520"/>
                </a:lnTo>
                <a:lnTo>
                  <a:pt x="769" y="517"/>
                </a:lnTo>
                <a:lnTo>
                  <a:pt x="771" y="515"/>
                </a:lnTo>
                <a:lnTo>
                  <a:pt x="774" y="512"/>
                </a:lnTo>
                <a:lnTo>
                  <a:pt x="777" y="510"/>
                </a:lnTo>
                <a:lnTo>
                  <a:pt x="779" y="507"/>
                </a:lnTo>
                <a:lnTo>
                  <a:pt x="782" y="505"/>
                </a:lnTo>
                <a:lnTo>
                  <a:pt x="784" y="502"/>
                </a:lnTo>
                <a:lnTo>
                  <a:pt x="786" y="500"/>
                </a:lnTo>
                <a:lnTo>
                  <a:pt x="789" y="497"/>
                </a:lnTo>
                <a:lnTo>
                  <a:pt x="791" y="494"/>
                </a:lnTo>
                <a:lnTo>
                  <a:pt x="793" y="492"/>
                </a:lnTo>
                <a:lnTo>
                  <a:pt x="795" y="489"/>
                </a:lnTo>
                <a:lnTo>
                  <a:pt x="797" y="486"/>
                </a:lnTo>
                <a:lnTo>
                  <a:pt x="799" y="483"/>
                </a:lnTo>
                <a:lnTo>
                  <a:pt x="801" y="480"/>
                </a:lnTo>
                <a:lnTo>
                  <a:pt x="803" y="478"/>
                </a:lnTo>
                <a:lnTo>
                  <a:pt x="804" y="475"/>
                </a:lnTo>
                <a:lnTo>
                  <a:pt x="806" y="472"/>
                </a:lnTo>
                <a:lnTo>
                  <a:pt x="808" y="469"/>
                </a:lnTo>
                <a:lnTo>
                  <a:pt x="809" y="466"/>
                </a:lnTo>
                <a:lnTo>
                  <a:pt x="811" y="463"/>
                </a:lnTo>
                <a:lnTo>
                  <a:pt x="812" y="460"/>
                </a:lnTo>
                <a:lnTo>
                  <a:pt x="813" y="457"/>
                </a:lnTo>
                <a:lnTo>
                  <a:pt x="814" y="454"/>
                </a:lnTo>
                <a:lnTo>
                  <a:pt x="816" y="451"/>
                </a:lnTo>
                <a:lnTo>
                  <a:pt x="817" y="448"/>
                </a:lnTo>
                <a:lnTo>
                  <a:pt x="818" y="445"/>
                </a:lnTo>
                <a:lnTo>
                  <a:pt x="819" y="442"/>
                </a:lnTo>
                <a:lnTo>
                  <a:pt x="819" y="439"/>
                </a:lnTo>
                <a:lnTo>
                  <a:pt x="820" y="436"/>
                </a:lnTo>
                <a:lnTo>
                  <a:pt x="821" y="433"/>
                </a:lnTo>
                <a:lnTo>
                  <a:pt x="822" y="430"/>
                </a:lnTo>
                <a:lnTo>
                  <a:pt x="822" y="427"/>
                </a:lnTo>
                <a:lnTo>
                  <a:pt x="823" y="424"/>
                </a:lnTo>
                <a:lnTo>
                  <a:pt x="823" y="421"/>
                </a:lnTo>
                <a:lnTo>
                  <a:pt x="823" y="418"/>
                </a:lnTo>
                <a:lnTo>
                  <a:pt x="824" y="415"/>
                </a:lnTo>
                <a:lnTo>
                  <a:pt x="824" y="412"/>
                </a:lnTo>
                <a:lnTo>
                  <a:pt x="824" y="409"/>
                </a:lnTo>
                <a:lnTo>
                  <a:pt x="824" y="405"/>
                </a:lnTo>
                <a:lnTo>
                  <a:pt x="824" y="402"/>
                </a:lnTo>
                <a:lnTo>
                  <a:pt x="824" y="399"/>
                </a:lnTo>
                <a:lnTo>
                  <a:pt x="823" y="396"/>
                </a:lnTo>
                <a:lnTo>
                  <a:pt x="823" y="393"/>
                </a:lnTo>
                <a:lnTo>
                  <a:pt x="823" y="390"/>
                </a:lnTo>
                <a:lnTo>
                  <a:pt x="822" y="387"/>
                </a:lnTo>
                <a:lnTo>
                  <a:pt x="822" y="384"/>
                </a:lnTo>
                <a:lnTo>
                  <a:pt x="821" y="381"/>
                </a:lnTo>
                <a:lnTo>
                  <a:pt x="821" y="378"/>
                </a:lnTo>
                <a:lnTo>
                  <a:pt x="820" y="375"/>
                </a:lnTo>
                <a:lnTo>
                  <a:pt x="819" y="372"/>
                </a:lnTo>
                <a:lnTo>
                  <a:pt x="818" y="369"/>
                </a:lnTo>
                <a:lnTo>
                  <a:pt x="817" y="366"/>
                </a:lnTo>
                <a:lnTo>
                  <a:pt x="816" y="363"/>
                </a:lnTo>
                <a:lnTo>
                  <a:pt x="815" y="360"/>
                </a:lnTo>
                <a:lnTo>
                  <a:pt x="814" y="357"/>
                </a:lnTo>
                <a:lnTo>
                  <a:pt x="812" y="354"/>
                </a:lnTo>
                <a:lnTo>
                  <a:pt x="811" y="351"/>
                </a:lnTo>
                <a:lnTo>
                  <a:pt x="810" y="348"/>
                </a:lnTo>
                <a:lnTo>
                  <a:pt x="808" y="345"/>
                </a:lnTo>
                <a:lnTo>
                  <a:pt x="807" y="342"/>
                </a:lnTo>
                <a:lnTo>
                  <a:pt x="805" y="339"/>
                </a:lnTo>
                <a:lnTo>
                  <a:pt x="803" y="336"/>
                </a:lnTo>
                <a:lnTo>
                  <a:pt x="802" y="333"/>
                </a:lnTo>
                <a:lnTo>
                  <a:pt x="800" y="331"/>
                </a:lnTo>
                <a:lnTo>
                  <a:pt x="798" y="328"/>
                </a:lnTo>
                <a:lnTo>
                  <a:pt x="796" y="325"/>
                </a:lnTo>
                <a:lnTo>
                  <a:pt x="794" y="322"/>
                </a:lnTo>
                <a:lnTo>
                  <a:pt x="792" y="320"/>
                </a:lnTo>
                <a:lnTo>
                  <a:pt x="790" y="317"/>
                </a:lnTo>
                <a:lnTo>
                  <a:pt x="787" y="314"/>
                </a:lnTo>
                <a:lnTo>
                  <a:pt x="785" y="312"/>
                </a:lnTo>
                <a:lnTo>
                  <a:pt x="783" y="309"/>
                </a:lnTo>
                <a:lnTo>
                  <a:pt x="780" y="306"/>
                </a:lnTo>
                <a:lnTo>
                  <a:pt x="778" y="304"/>
                </a:lnTo>
                <a:lnTo>
                  <a:pt x="775" y="301"/>
                </a:lnTo>
                <a:lnTo>
                  <a:pt x="772" y="299"/>
                </a:lnTo>
                <a:lnTo>
                  <a:pt x="770" y="297"/>
                </a:lnTo>
                <a:lnTo>
                  <a:pt x="767" y="294"/>
                </a:lnTo>
                <a:lnTo>
                  <a:pt x="764" y="292"/>
                </a:lnTo>
                <a:lnTo>
                  <a:pt x="761" y="289"/>
                </a:lnTo>
                <a:lnTo>
                  <a:pt x="758" y="287"/>
                </a:lnTo>
                <a:lnTo>
                  <a:pt x="755" y="285"/>
                </a:lnTo>
                <a:lnTo>
                  <a:pt x="752" y="283"/>
                </a:lnTo>
                <a:lnTo>
                  <a:pt x="749" y="280"/>
                </a:lnTo>
                <a:lnTo>
                  <a:pt x="746" y="278"/>
                </a:lnTo>
                <a:lnTo>
                  <a:pt x="743" y="276"/>
                </a:lnTo>
                <a:lnTo>
                  <a:pt x="740" y="274"/>
                </a:lnTo>
                <a:lnTo>
                  <a:pt x="736" y="272"/>
                </a:lnTo>
                <a:lnTo>
                  <a:pt x="733" y="270"/>
                </a:lnTo>
                <a:lnTo>
                  <a:pt x="730" y="268"/>
                </a:lnTo>
                <a:lnTo>
                  <a:pt x="726" y="266"/>
                </a:lnTo>
                <a:lnTo>
                  <a:pt x="723" y="264"/>
                </a:lnTo>
                <a:lnTo>
                  <a:pt x="719" y="262"/>
                </a:lnTo>
                <a:lnTo>
                  <a:pt x="716" y="261"/>
                </a:lnTo>
                <a:lnTo>
                  <a:pt x="712" y="259"/>
                </a:lnTo>
                <a:lnTo>
                  <a:pt x="708" y="257"/>
                </a:lnTo>
                <a:lnTo>
                  <a:pt x="705" y="256"/>
                </a:lnTo>
                <a:lnTo>
                  <a:pt x="701" y="254"/>
                </a:lnTo>
                <a:lnTo>
                  <a:pt x="697" y="253"/>
                </a:lnTo>
                <a:lnTo>
                  <a:pt x="693" y="251"/>
                </a:lnTo>
                <a:lnTo>
                  <a:pt x="689" y="250"/>
                </a:lnTo>
                <a:lnTo>
                  <a:pt x="685" y="248"/>
                </a:lnTo>
                <a:lnTo>
                  <a:pt x="682" y="247"/>
                </a:lnTo>
                <a:lnTo>
                  <a:pt x="678" y="245"/>
                </a:lnTo>
                <a:lnTo>
                  <a:pt x="674" y="244"/>
                </a:lnTo>
                <a:lnTo>
                  <a:pt x="670" y="243"/>
                </a:lnTo>
                <a:lnTo>
                  <a:pt x="665" y="242"/>
                </a:lnTo>
                <a:lnTo>
                  <a:pt x="661" y="241"/>
                </a:lnTo>
                <a:lnTo>
                  <a:pt x="657" y="240"/>
                </a:lnTo>
                <a:lnTo>
                  <a:pt x="653" y="239"/>
                </a:lnTo>
                <a:lnTo>
                  <a:pt x="649" y="238"/>
                </a:lnTo>
                <a:lnTo>
                  <a:pt x="645" y="237"/>
                </a:lnTo>
                <a:lnTo>
                  <a:pt x="641" y="236"/>
                </a:lnTo>
                <a:lnTo>
                  <a:pt x="636" y="235"/>
                </a:lnTo>
                <a:lnTo>
                  <a:pt x="632" y="234"/>
                </a:lnTo>
                <a:lnTo>
                  <a:pt x="628" y="234"/>
                </a:lnTo>
                <a:lnTo>
                  <a:pt x="624" y="233"/>
                </a:lnTo>
                <a:lnTo>
                  <a:pt x="619" y="232"/>
                </a:lnTo>
                <a:lnTo>
                  <a:pt x="615" y="232"/>
                </a:lnTo>
                <a:lnTo>
                  <a:pt x="615" y="0"/>
                </a:lnTo>
                <a:lnTo>
                  <a:pt x="625" y="0"/>
                </a:lnTo>
                <a:lnTo>
                  <a:pt x="635" y="1"/>
                </a:lnTo>
                <a:lnTo>
                  <a:pt x="645" y="2"/>
                </a:lnTo>
                <a:lnTo>
                  <a:pt x="655" y="3"/>
                </a:lnTo>
                <a:lnTo>
                  <a:pt x="665" y="4"/>
                </a:lnTo>
                <a:lnTo>
                  <a:pt x="675" y="5"/>
                </a:lnTo>
                <a:lnTo>
                  <a:pt x="685" y="6"/>
                </a:lnTo>
                <a:lnTo>
                  <a:pt x="695" y="8"/>
                </a:lnTo>
                <a:lnTo>
                  <a:pt x="705" y="9"/>
                </a:lnTo>
                <a:lnTo>
                  <a:pt x="714" y="11"/>
                </a:lnTo>
                <a:lnTo>
                  <a:pt x="724" y="13"/>
                </a:lnTo>
                <a:lnTo>
                  <a:pt x="734" y="14"/>
                </a:lnTo>
                <a:lnTo>
                  <a:pt x="743" y="16"/>
                </a:lnTo>
                <a:lnTo>
                  <a:pt x="753" y="19"/>
                </a:lnTo>
                <a:lnTo>
                  <a:pt x="763" y="21"/>
                </a:lnTo>
                <a:lnTo>
                  <a:pt x="772" y="23"/>
                </a:lnTo>
                <a:lnTo>
                  <a:pt x="782" y="26"/>
                </a:lnTo>
                <a:lnTo>
                  <a:pt x="791" y="28"/>
                </a:lnTo>
                <a:lnTo>
                  <a:pt x="800" y="31"/>
                </a:lnTo>
                <a:lnTo>
                  <a:pt x="809" y="34"/>
                </a:lnTo>
                <a:lnTo>
                  <a:pt x="819" y="37"/>
                </a:lnTo>
                <a:lnTo>
                  <a:pt x="828" y="40"/>
                </a:lnTo>
                <a:lnTo>
                  <a:pt x="837" y="43"/>
                </a:lnTo>
                <a:lnTo>
                  <a:pt x="846" y="47"/>
                </a:lnTo>
                <a:lnTo>
                  <a:pt x="854" y="50"/>
                </a:lnTo>
                <a:lnTo>
                  <a:pt x="863" y="54"/>
                </a:lnTo>
                <a:lnTo>
                  <a:pt x="872" y="57"/>
                </a:lnTo>
                <a:lnTo>
                  <a:pt x="880" y="61"/>
                </a:lnTo>
                <a:lnTo>
                  <a:pt x="889" y="65"/>
                </a:lnTo>
                <a:lnTo>
                  <a:pt x="897" y="69"/>
                </a:lnTo>
                <a:lnTo>
                  <a:pt x="906" y="73"/>
                </a:lnTo>
                <a:lnTo>
                  <a:pt x="914" y="77"/>
                </a:lnTo>
                <a:lnTo>
                  <a:pt x="922" y="81"/>
                </a:lnTo>
                <a:lnTo>
                  <a:pt x="930" y="86"/>
                </a:lnTo>
                <a:lnTo>
                  <a:pt x="938" y="90"/>
                </a:lnTo>
                <a:lnTo>
                  <a:pt x="945" y="95"/>
                </a:lnTo>
                <a:lnTo>
                  <a:pt x="953" y="99"/>
                </a:lnTo>
                <a:lnTo>
                  <a:pt x="961" y="104"/>
                </a:lnTo>
                <a:lnTo>
                  <a:pt x="968" y="109"/>
                </a:lnTo>
                <a:lnTo>
                  <a:pt x="975" y="114"/>
                </a:lnTo>
                <a:lnTo>
                  <a:pt x="982" y="119"/>
                </a:lnTo>
                <a:lnTo>
                  <a:pt x="989" y="124"/>
                </a:lnTo>
                <a:lnTo>
                  <a:pt x="996" y="129"/>
                </a:lnTo>
                <a:lnTo>
                  <a:pt x="1003" y="134"/>
                </a:lnTo>
                <a:lnTo>
                  <a:pt x="1010" y="140"/>
                </a:lnTo>
                <a:lnTo>
                  <a:pt x="1016" y="145"/>
                </a:lnTo>
                <a:lnTo>
                  <a:pt x="1023" y="151"/>
                </a:lnTo>
                <a:lnTo>
                  <a:pt x="1029" y="156"/>
                </a:lnTo>
                <a:lnTo>
                  <a:pt x="1035" y="162"/>
                </a:lnTo>
                <a:lnTo>
                  <a:pt x="1041" y="168"/>
                </a:lnTo>
                <a:lnTo>
                  <a:pt x="1047" y="173"/>
                </a:lnTo>
                <a:lnTo>
                  <a:pt x="1052" y="179"/>
                </a:lnTo>
                <a:lnTo>
                  <a:pt x="1058" y="185"/>
                </a:lnTo>
                <a:lnTo>
                  <a:pt x="1063" y="191"/>
                </a:lnTo>
                <a:lnTo>
                  <a:pt x="1068" y="197"/>
                </a:lnTo>
                <a:lnTo>
                  <a:pt x="1073" y="204"/>
                </a:lnTo>
                <a:lnTo>
                  <a:pt x="1078" y="210"/>
                </a:lnTo>
                <a:lnTo>
                  <a:pt x="1083" y="216"/>
                </a:lnTo>
                <a:lnTo>
                  <a:pt x="1088" y="222"/>
                </a:lnTo>
                <a:lnTo>
                  <a:pt x="1092" y="229"/>
                </a:lnTo>
                <a:lnTo>
                  <a:pt x="1096" y="235"/>
                </a:lnTo>
                <a:lnTo>
                  <a:pt x="1101" y="242"/>
                </a:lnTo>
                <a:lnTo>
                  <a:pt x="1105" y="248"/>
                </a:lnTo>
                <a:lnTo>
                  <a:pt x="1108" y="255"/>
                </a:lnTo>
                <a:lnTo>
                  <a:pt x="1112" y="262"/>
                </a:lnTo>
                <a:lnTo>
                  <a:pt x="1115" y="268"/>
                </a:lnTo>
                <a:lnTo>
                  <a:pt x="1119" y="275"/>
                </a:lnTo>
                <a:lnTo>
                  <a:pt x="1122" y="282"/>
                </a:lnTo>
                <a:lnTo>
                  <a:pt x="1125" y="289"/>
                </a:lnTo>
                <a:lnTo>
                  <a:pt x="1128" y="295"/>
                </a:lnTo>
                <a:lnTo>
                  <a:pt x="1130" y="302"/>
                </a:lnTo>
                <a:lnTo>
                  <a:pt x="1133" y="309"/>
                </a:lnTo>
                <a:lnTo>
                  <a:pt x="1135" y="316"/>
                </a:lnTo>
                <a:lnTo>
                  <a:pt x="1137" y="323"/>
                </a:lnTo>
                <a:lnTo>
                  <a:pt x="1139" y="330"/>
                </a:lnTo>
                <a:lnTo>
                  <a:pt x="1141" y="337"/>
                </a:lnTo>
                <a:lnTo>
                  <a:pt x="1142" y="344"/>
                </a:lnTo>
                <a:lnTo>
                  <a:pt x="1144" y="351"/>
                </a:lnTo>
                <a:lnTo>
                  <a:pt x="1145" y="358"/>
                </a:lnTo>
                <a:lnTo>
                  <a:pt x="1146" y="365"/>
                </a:lnTo>
                <a:lnTo>
                  <a:pt x="1147" y="372"/>
                </a:lnTo>
                <a:lnTo>
                  <a:pt x="1148" y="380"/>
                </a:lnTo>
                <a:lnTo>
                  <a:pt x="1148" y="387"/>
                </a:lnTo>
                <a:lnTo>
                  <a:pt x="1149" y="394"/>
                </a:lnTo>
                <a:lnTo>
                  <a:pt x="1149" y="401"/>
                </a:lnTo>
                <a:lnTo>
                  <a:pt x="1149" y="408"/>
                </a:lnTo>
                <a:lnTo>
                  <a:pt x="1149" y="415"/>
                </a:lnTo>
                <a:lnTo>
                  <a:pt x="1148" y="422"/>
                </a:lnTo>
                <a:lnTo>
                  <a:pt x="1148" y="429"/>
                </a:lnTo>
                <a:lnTo>
                  <a:pt x="1147" y="437"/>
                </a:lnTo>
                <a:lnTo>
                  <a:pt x="1146" y="444"/>
                </a:lnTo>
                <a:lnTo>
                  <a:pt x="1145" y="451"/>
                </a:lnTo>
                <a:lnTo>
                  <a:pt x="1144" y="458"/>
                </a:lnTo>
                <a:lnTo>
                  <a:pt x="1143" y="465"/>
                </a:lnTo>
                <a:lnTo>
                  <a:pt x="1141" y="472"/>
                </a:lnTo>
                <a:lnTo>
                  <a:pt x="1139" y="479"/>
                </a:lnTo>
                <a:lnTo>
                  <a:pt x="1137" y="486"/>
                </a:lnTo>
                <a:lnTo>
                  <a:pt x="1135" y="493"/>
                </a:lnTo>
                <a:lnTo>
                  <a:pt x="1133" y="500"/>
                </a:lnTo>
                <a:lnTo>
                  <a:pt x="1131" y="507"/>
                </a:lnTo>
                <a:lnTo>
                  <a:pt x="1128" y="514"/>
                </a:lnTo>
                <a:lnTo>
                  <a:pt x="1125" y="520"/>
                </a:lnTo>
                <a:lnTo>
                  <a:pt x="1122" y="527"/>
                </a:lnTo>
                <a:lnTo>
                  <a:pt x="1119" y="534"/>
                </a:lnTo>
                <a:lnTo>
                  <a:pt x="1116" y="541"/>
                </a:lnTo>
                <a:lnTo>
                  <a:pt x="1112" y="547"/>
                </a:lnTo>
                <a:lnTo>
                  <a:pt x="1109" y="554"/>
                </a:lnTo>
                <a:lnTo>
                  <a:pt x="1105" y="561"/>
                </a:lnTo>
                <a:lnTo>
                  <a:pt x="1101" y="567"/>
                </a:lnTo>
                <a:lnTo>
                  <a:pt x="1097" y="574"/>
                </a:lnTo>
                <a:lnTo>
                  <a:pt x="1093" y="580"/>
                </a:lnTo>
                <a:lnTo>
                  <a:pt x="1088" y="587"/>
                </a:lnTo>
                <a:lnTo>
                  <a:pt x="1084" y="593"/>
                </a:lnTo>
                <a:lnTo>
                  <a:pt x="1079" y="599"/>
                </a:lnTo>
                <a:lnTo>
                  <a:pt x="1074" y="605"/>
                </a:lnTo>
                <a:lnTo>
                  <a:pt x="1069" y="612"/>
                </a:lnTo>
                <a:lnTo>
                  <a:pt x="1064" y="618"/>
                </a:lnTo>
                <a:lnTo>
                  <a:pt x="1058" y="624"/>
                </a:lnTo>
                <a:lnTo>
                  <a:pt x="1053" y="630"/>
                </a:lnTo>
                <a:lnTo>
                  <a:pt x="1047" y="636"/>
                </a:lnTo>
                <a:lnTo>
                  <a:pt x="1041" y="641"/>
                </a:lnTo>
                <a:lnTo>
                  <a:pt x="1035" y="647"/>
                </a:lnTo>
                <a:lnTo>
                  <a:pt x="1029" y="653"/>
                </a:lnTo>
                <a:lnTo>
                  <a:pt x="1023" y="658"/>
                </a:lnTo>
                <a:lnTo>
                  <a:pt x="1017" y="664"/>
                </a:lnTo>
                <a:lnTo>
                  <a:pt x="1010" y="669"/>
                </a:lnTo>
                <a:lnTo>
                  <a:pt x="1004" y="675"/>
                </a:lnTo>
                <a:lnTo>
                  <a:pt x="997" y="680"/>
                </a:lnTo>
                <a:lnTo>
                  <a:pt x="990" y="685"/>
                </a:lnTo>
                <a:lnTo>
                  <a:pt x="983" y="690"/>
                </a:lnTo>
                <a:lnTo>
                  <a:pt x="976" y="695"/>
                </a:lnTo>
                <a:lnTo>
                  <a:pt x="969" y="700"/>
                </a:lnTo>
                <a:lnTo>
                  <a:pt x="961" y="705"/>
                </a:lnTo>
                <a:lnTo>
                  <a:pt x="954" y="710"/>
                </a:lnTo>
                <a:lnTo>
                  <a:pt x="946" y="715"/>
                </a:lnTo>
                <a:lnTo>
                  <a:pt x="938" y="719"/>
                </a:lnTo>
                <a:lnTo>
                  <a:pt x="930" y="724"/>
                </a:lnTo>
                <a:lnTo>
                  <a:pt x="922" y="728"/>
                </a:lnTo>
                <a:lnTo>
                  <a:pt x="914" y="732"/>
                </a:lnTo>
                <a:lnTo>
                  <a:pt x="906" y="736"/>
                </a:lnTo>
                <a:lnTo>
                  <a:pt x="898" y="741"/>
                </a:lnTo>
                <a:lnTo>
                  <a:pt x="890" y="744"/>
                </a:lnTo>
                <a:lnTo>
                  <a:pt x="881" y="748"/>
                </a:lnTo>
                <a:lnTo>
                  <a:pt x="873" y="752"/>
                </a:lnTo>
                <a:lnTo>
                  <a:pt x="864" y="756"/>
                </a:lnTo>
                <a:lnTo>
                  <a:pt x="855" y="759"/>
                </a:lnTo>
                <a:lnTo>
                  <a:pt x="846" y="763"/>
                </a:lnTo>
                <a:lnTo>
                  <a:pt x="837" y="766"/>
                </a:lnTo>
                <a:lnTo>
                  <a:pt x="828" y="769"/>
                </a:lnTo>
                <a:lnTo>
                  <a:pt x="819" y="772"/>
                </a:lnTo>
                <a:lnTo>
                  <a:pt x="810" y="775"/>
                </a:lnTo>
                <a:lnTo>
                  <a:pt x="801" y="778"/>
                </a:lnTo>
                <a:lnTo>
                  <a:pt x="792" y="781"/>
                </a:lnTo>
                <a:lnTo>
                  <a:pt x="782" y="784"/>
                </a:lnTo>
                <a:lnTo>
                  <a:pt x="773" y="786"/>
                </a:lnTo>
                <a:lnTo>
                  <a:pt x="763" y="788"/>
                </a:lnTo>
                <a:lnTo>
                  <a:pt x="754" y="791"/>
                </a:lnTo>
                <a:lnTo>
                  <a:pt x="744" y="793"/>
                </a:lnTo>
                <a:lnTo>
                  <a:pt x="735" y="795"/>
                </a:lnTo>
                <a:lnTo>
                  <a:pt x="725" y="797"/>
                </a:lnTo>
                <a:lnTo>
                  <a:pt x="715" y="799"/>
                </a:lnTo>
                <a:lnTo>
                  <a:pt x="705" y="800"/>
                </a:lnTo>
                <a:lnTo>
                  <a:pt x="696" y="802"/>
                </a:lnTo>
                <a:lnTo>
                  <a:pt x="686" y="803"/>
                </a:lnTo>
                <a:lnTo>
                  <a:pt x="676" y="805"/>
                </a:lnTo>
                <a:lnTo>
                  <a:pt x="666" y="806"/>
                </a:lnTo>
                <a:lnTo>
                  <a:pt x="656" y="807"/>
                </a:lnTo>
                <a:lnTo>
                  <a:pt x="646" y="808"/>
                </a:lnTo>
                <a:lnTo>
                  <a:pt x="636" y="809"/>
                </a:lnTo>
                <a:lnTo>
                  <a:pt x="626" y="810"/>
                </a:lnTo>
                <a:lnTo>
                  <a:pt x="616" y="810"/>
                </a:lnTo>
                <a:lnTo>
                  <a:pt x="606" y="811"/>
                </a:lnTo>
                <a:lnTo>
                  <a:pt x="596" y="811"/>
                </a:lnTo>
                <a:lnTo>
                  <a:pt x="586" y="811"/>
                </a:lnTo>
                <a:lnTo>
                  <a:pt x="576" y="811"/>
                </a:lnTo>
                <a:lnTo>
                  <a:pt x="566" y="811"/>
                </a:lnTo>
                <a:lnTo>
                  <a:pt x="555" y="811"/>
                </a:lnTo>
                <a:lnTo>
                  <a:pt x="545" y="811"/>
                </a:lnTo>
                <a:lnTo>
                  <a:pt x="535" y="810"/>
                </a:lnTo>
                <a:lnTo>
                  <a:pt x="525" y="810"/>
                </a:lnTo>
                <a:lnTo>
                  <a:pt x="515" y="809"/>
                </a:lnTo>
                <a:lnTo>
                  <a:pt x="505" y="808"/>
                </a:lnTo>
                <a:lnTo>
                  <a:pt x="495" y="807"/>
                </a:lnTo>
                <a:lnTo>
                  <a:pt x="485" y="806"/>
                </a:lnTo>
                <a:lnTo>
                  <a:pt x="475" y="805"/>
                </a:lnTo>
                <a:lnTo>
                  <a:pt x="465" y="804"/>
                </a:lnTo>
                <a:lnTo>
                  <a:pt x="456" y="802"/>
                </a:lnTo>
                <a:lnTo>
                  <a:pt x="446" y="801"/>
                </a:lnTo>
                <a:lnTo>
                  <a:pt x="436" y="799"/>
                </a:lnTo>
                <a:lnTo>
                  <a:pt x="426" y="797"/>
                </a:lnTo>
                <a:lnTo>
                  <a:pt x="416" y="796"/>
                </a:lnTo>
                <a:lnTo>
                  <a:pt x="407" y="794"/>
                </a:lnTo>
                <a:lnTo>
                  <a:pt x="397" y="791"/>
                </a:lnTo>
                <a:lnTo>
                  <a:pt x="388" y="789"/>
                </a:lnTo>
                <a:lnTo>
                  <a:pt x="378" y="787"/>
                </a:lnTo>
                <a:lnTo>
                  <a:pt x="369" y="784"/>
                </a:lnTo>
                <a:lnTo>
                  <a:pt x="359" y="782"/>
                </a:lnTo>
                <a:lnTo>
                  <a:pt x="350" y="779"/>
                </a:lnTo>
                <a:lnTo>
                  <a:pt x="341" y="776"/>
                </a:lnTo>
                <a:lnTo>
                  <a:pt x="332" y="773"/>
                </a:lnTo>
                <a:lnTo>
                  <a:pt x="322" y="770"/>
                </a:lnTo>
                <a:lnTo>
                  <a:pt x="313" y="767"/>
                </a:lnTo>
                <a:lnTo>
                  <a:pt x="304" y="764"/>
                </a:lnTo>
                <a:lnTo>
                  <a:pt x="296" y="760"/>
                </a:lnTo>
                <a:lnTo>
                  <a:pt x="287" y="757"/>
                </a:lnTo>
                <a:lnTo>
                  <a:pt x="278" y="753"/>
                </a:lnTo>
                <a:lnTo>
                  <a:pt x="270" y="749"/>
                </a:lnTo>
                <a:lnTo>
                  <a:pt x="261" y="746"/>
                </a:lnTo>
                <a:lnTo>
                  <a:pt x="253" y="742"/>
                </a:lnTo>
                <a:lnTo>
                  <a:pt x="244" y="738"/>
                </a:lnTo>
                <a:lnTo>
                  <a:pt x="236" y="733"/>
                </a:lnTo>
                <a:lnTo>
                  <a:pt x="228" y="729"/>
                </a:lnTo>
                <a:lnTo>
                  <a:pt x="220" y="725"/>
                </a:lnTo>
                <a:lnTo>
                  <a:pt x="212" y="720"/>
                </a:lnTo>
                <a:lnTo>
                  <a:pt x="204" y="716"/>
                </a:lnTo>
                <a:lnTo>
                  <a:pt x="197" y="711"/>
                </a:lnTo>
                <a:lnTo>
                  <a:pt x="189" y="707"/>
                </a:lnTo>
                <a:lnTo>
                  <a:pt x="182" y="702"/>
                </a:lnTo>
                <a:lnTo>
                  <a:pt x="175" y="697"/>
                </a:lnTo>
                <a:lnTo>
                  <a:pt x="167" y="692"/>
                </a:lnTo>
                <a:lnTo>
                  <a:pt x="160" y="687"/>
                </a:lnTo>
                <a:lnTo>
                  <a:pt x="153" y="682"/>
                </a:lnTo>
                <a:lnTo>
                  <a:pt x="147" y="676"/>
                </a:lnTo>
                <a:lnTo>
                  <a:pt x="140" y="671"/>
                </a:lnTo>
                <a:lnTo>
                  <a:pt x="133" y="666"/>
                </a:lnTo>
                <a:lnTo>
                  <a:pt x="127" y="660"/>
                </a:lnTo>
                <a:lnTo>
                  <a:pt x="121" y="654"/>
                </a:lnTo>
                <a:lnTo>
                  <a:pt x="115" y="649"/>
                </a:lnTo>
                <a:lnTo>
                  <a:pt x="109" y="643"/>
                </a:lnTo>
                <a:lnTo>
                  <a:pt x="103" y="637"/>
                </a:lnTo>
                <a:lnTo>
                  <a:pt x="97" y="631"/>
                </a:lnTo>
                <a:lnTo>
                  <a:pt x="92" y="625"/>
                </a:lnTo>
                <a:lnTo>
                  <a:pt x="86" y="619"/>
                </a:lnTo>
                <a:lnTo>
                  <a:pt x="81" y="613"/>
                </a:lnTo>
                <a:lnTo>
                  <a:pt x="76" y="607"/>
                </a:lnTo>
                <a:lnTo>
                  <a:pt x="71" y="601"/>
                </a:lnTo>
                <a:lnTo>
                  <a:pt x="66" y="595"/>
                </a:lnTo>
                <a:lnTo>
                  <a:pt x="61" y="588"/>
                </a:lnTo>
                <a:lnTo>
                  <a:pt x="57" y="582"/>
                </a:lnTo>
                <a:lnTo>
                  <a:pt x="53" y="576"/>
                </a:lnTo>
                <a:lnTo>
                  <a:pt x="49" y="569"/>
                </a:lnTo>
                <a:lnTo>
                  <a:pt x="45" y="563"/>
                </a:lnTo>
                <a:lnTo>
                  <a:pt x="41" y="556"/>
                </a:lnTo>
                <a:lnTo>
                  <a:pt x="37" y="549"/>
                </a:lnTo>
                <a:lnTo>
                  <a:pt x="34" y="543"/>
                </a:lnTo>
                <a:lnTo>
                  <a:pt x="30" y="536"/>
                </a:lnTo>
                <a:lnTo>
                  <a:pt x="27" y="529"/>
                </a:lnTo>
                <a:lnTo>
                  <a:pt x="24" y="522"/>
                </a:lnTo>
                <a:lnTo>
                  <a:pt x="21" y="515"/>
                </a:lnTo>
                <a:lnTo>
                  <a:pt x="19" y="509"/>
                </a:lnTo>
                <a:lnTo>
                  <a:pt x="16" y="502"/>
                </a:lnTo>
                <a:lnTo>
                  <a:pt x="14" y="495"/>
                </a:lnTo>
                <a:lnTo>
                  <a:pt x="12" y="488"/>
                </a:lnTo>
                <a:lnTo>
                  <a:pt x="10" y="481"/>
                </a:lnTo>
                <a:lnTo>
                  <a:pt x="8" y="474"/>
                </a:lnTo>
                <a:lnTo>
                  <a:pt x="6" y="467"/>
                </a:lnTo>
                <a:lnTo>
                  <a:pt x="5" y="460"/>
                </a:lnTo>
                <a:lnTo>
                  <a:pt x="3" y="453"/>
                </a:lnTo>
                <a:lnTo>
                  <a:pt x="2" y="446"/>
                </a:lnTo>
                <a:lnTo>
                  <a:pt x="1" y="439"/>
                </a:lnTo>
                <a:lnTo>
                  <a:pt x="1" y="431"/>
                </a:lnTo>
                <a:lnTo>
                  <a:pt x="0" y="424"/>
                </a:lnTo>
                <a:lnTo>
                  <a:pt x="0" y="417"/>
                </a:lnTo>
                <a:lnTo>
                  <a:pt x="0" y="410"/>
                </a:lnTo>
                <a:lnTo>
                  <a:pt x="0" y="403"/>
                </a:lnTo>
                <a:lnTo>
                  <a:pt x="0" y="396"/>
                </a:lnTo>
                <a:lnTo>
                  <a:pt x="0" y="389"/>
                </a:lnTo>
                <a:lnTo>
                  <a:pt x="0" y="382"/>
                </a:lnTo>
                <a:lnTo>
                  <a:pt x="1" y="374"/>
                </a:lnTo>
                <a:lnTo>
                  <a:pt x="2" y="367"/>
                </a:lnTo>
                <a:lnTo>
                  <a:pt x="3" y="360"/>
                </a:lnTo>
                <a:lnTo>
                  <a:pt x="4" y="353"/>
                </a:lnTo>
                <a:lnTo>
                  <a:pt x="6" y="346"/>
                </a:lnTo>
                <a:lnTo>
                  <a:pt x="7" y="339"/>
                </a:lnTo>
                <a:lnTo>
                  <a:pt x="9" y="332"/>
                </a:lnTo>
                <a:lnTo>
                  <a:pt x="11" y="325"/>
                </a:lnTo>
                <a:lnTo>
                  <a:pt x="13" y="318"/>
                </a:lnTo>
                <a:lnTo>
                  <a:pt x="15" y="311"/>
                </a:lnTo>
                <a:lnTo>
                  <a:pt x="17" y="304"/>
                </a:lnTo>
                <a:lnTo>
                  <a:pt x="20" y="297"/>
                </a:lnTo>
                <a:lnTo>
                  <a:pt x="23" y="290"/>
                </a:lnTo>
                <a:lnTo>
                  <a:pt x="26" y="284"/>
                </a:lnTo>
                <a:lnTo>
                  <a:pt x="29" y="277"/>
                </a:lnTo>
                <a:lnTo>
                  <a:pt x="32" y="270"/>
                </a:lnTo>
                <a:lnTo>
                  <a:pt x="35" y="263"/>
                </a:lnTo>
                <a:lnTo>
                  <a:pt x="39" y="257"/>
                </a:lnTo>
                <a:lnTo>
                  <a:pt x="43" y="250"/>
                </a:lnTo>
                <a:lnTo>
                  <a:pt x="47" y="244"/>
                </a:lnTo>
                <a:lnTo>
                  <a:pt x="51" y="237"/>
                </a:lnTo>
                <a:lnTo>
                  <a:pt x="55" y="231"/>
                </a:lnTo>
                <a:lnTo>
                  <a:pt x="59" y="224"/>
                </a:lnTo>
                <a:lnTo>
                  <a:pt x="64" y="218"/>
                </a:lnTo>
                <a:lnTo>
                  <a:pt x="69" y="212"/>
                </a:lnTo>
                <a:lnTo>
                  <a:pt x="74" y="205"/>
                </a:lnTo>
                <a:lnTo>
                  <a:pt x="79" y="199"/>
                </a:lnTo>
                <a:lnTo>
                  <a:pt x="84" y="193"/>
                </a:lnTo>
                <a:lnTo>
                  <a:pt x="89" y="187"/>
                </a:lnTo>
                <a:lnTo>
                  <a:pt x="95" y="181"/>
                </a:lnTo>
                <a:lnTo>
                  <a:pt x="100" y="175"/>
                </a:lnTo>
                <a:lnTo>
                  <a:pt x="106" y="169"/>
                </a:lnTo>
                <a:lnTo>
                  <a:pt x="112" y="164"/>
                </a:lnTo>
                <a:lnTo>
                  <a:pt x="118" y="158"/>
                </a:lnTo>
                <a:lnTo>
                  <a:pt x="124" y="152"/>
                </a:lnTo>
                <a:lnTo>
                  <a:pt x="130" y="147"/>
                </a:lnTo>
                <a:lnTo>
                  <a:pt x="137" y="141"/>
                </a:lnTo>
                <a:lnTo>
                  <a:pt x="143" y="136"/>
                </a:lnTo>
                <a:lnTo>
                  <a:pt x="150" y="131"/>
                </a:lnTo>
                <a:lnTo>
                  <a:pt x="157" y="125"/>
                </a:lnTo>
                <a:lnTo>
                  <a:pt x="164" y="120"/>
                </a:lnTo>
                <a:lnTo>
                  <a:pt x="171" y="115"/>
                </a:lnTo>
                <a:lnTo>
                  <a:pt x="178" y="110"/>
                </a:lnTo>
                <a:lnTo>
                  <a:pt x="186" y="105"/>
                </a:lnTo>
                <a:lnTo>
                  <a:pt x="193" y="101"/>
                </a:lnTo>
                <a:lnTo>
                  <a:pt x="201" y="96"/>
                </a:lnTo>
                <a:lnTo>
                  <a:pt x="209" y="91"/>
                </a:lnTo>
                <a:lnTo>
                  <a:pt x="216" y="87"/>
                </a:lnTo>
                <a:lnTo>
                  <a:pt x="224" y="82"/>
                </a:lnTo>
                <a:lnTo>
                  <a:pt x="232" y="78"/>
                </a:lnTo>
                <a:lnTo>
                  <a:pt x="226" y="72"/>
                </a:lnTo>
                <a:lnTo>
                  <a:pt x="219" y="66"/>
                </a:lnTo>
                <a:lnTo>
                  <a:pt x="213" y="60"/>
                </a:lnTo>
                <a:lnTo>
                  <a:pt x="206" y="53"/>
                </a:lnTo>
                <a:lnTo>
                  <a:pt x="200" y="47"/>
                </a:lnTo>
                <a:lnTo>
                  <a:pt x="193" y="41"/>
                </a:lnTo>
                <a:lnTo>
                  <a:pt x="187" y="35"/>
                </a:lnTo>
                <a:lnTo>
                  <a:pt x="180" y="28"/>
                </a:lnTo>
                <a:lnTo>
                  <a:pt x="174" y="22"/>
                </a:lnTo>
                <a:lnTo>
                  <a:pt x="566" y="57"/>
                </a:lnTo>
              </a:path>
            </a:pathLst>
          </a:custGeom>
          <a:gradFill flip="none" rotWithShape="1">
            <a:gsLst>
              <a:gs pos="0">
                <a:schemeClr val="accent5">
                  <a:lumMod val="75000"/>
                </a:schemeClr>
              </a:gs>
              <a:gs pos="50000">
                <a:schemeClr val="accent5">
                  <a:lumMod val="50000"/>
                </a:schemeClr>
              </a:gs>
              <a:gs pos="100000">
                <a:schemeClr val="tx2">
                  <a:lumMod val="50000"/>
                </a:schemeClr>
              </a:gs>
            </a:gsLst>
            <a:lin ang="5400000" scaled="1"/>
            <a:tileRect/>
          </a:gradFill>
          <a:ln w="9525">
            <a:noFill/>
            <a:round/>
            <a:headEnd type="none" w="sm" len="sm"/>
            <a:tailEnd type="none" w="sm" len="sm"/>
          </a:ln>
          <a:effectLst>
            <a:outerShdw dist="279400" dir="6060000" sx="83000" sy="83000" rotWithShape="0">
              <a:prstClr val="black">
                <a:alpha val="15000"/>
              </a:prstClr>
            </a:outerShdw>
          </a:effectLst>
          <a:scene3d>
            <a:camera prst="perspectiveRelaxed">
              <a:rot lat="19473589" lon="0" rev="0"/>
            </a:camera>
            <a:lightRig rig="twoPt" dir="t"/>
          </a:scene3d>
          <a:sp3d extrusionH="381000" contourW="12700">
            <a:extrusionClr>
              <a:schemeClr val="bg2">
                <a:lumMod val="50000"/>
              </a:schemeClr>
            </a:extrusionClr>
            <a:contourClr>
              <a:schemeClr val="bg2">
                <a:lumMod val="25000"/>
              </a:schemeClr>
            </a:contourClr>
          </a:sp3d>
        </p:spPr>
        <p:txBody>
          <a:bodyPr/>
          <a:lstStyle/>
          <a:p>
            <a:endParaRPr lang="en-US" dirty="0">
              <a:latin typeface="Calibri" pitchFamily="34" charset="0"/>
            </a:endParaRPr>
          </a:p>
        </p:txBody>
      </p:sp>
      <p:grpSp>
        <p:nvGrpSpPr>
          <p:cNvPr id="39" name="Group 38">
            <a:extLst>
              <a:ext uri="{FF2B5EF4-FFF2-40B4-BE49-F238E27FC236}">
                <a16:creationId xmlns:a16="http://schemas.microsoft.com/office/drawing/2014/main" id="{4D04221B-D869-4400-A072-22173C9DB07A}"/>
              </a:ext>
            </a:extLst>
          </p:cNvPr>
          <p:cNvGrpSpPr/>
          <p:nvPr/>
        </p:nvGrpSpPr>
        <p:grpSpPr>
          <a:xfrm>
            <a:off x="5715000" y="3348318"/>
            <a:ext cx="3048000" cy="1528482"/>
            <a:chOff x="5715000" y="3348318"/>
            <a:chExt cx="3048000" cy="1528482"/>
          </a:xfrm>
        </p:grpSpPr>
        <p:grpSp>
          <p:nvGrpSpPr>
            <p:cNvPr id="22" name="Group 48"/>
            <p:cNvGrpSpPr/>
            <p:nvPr/>
          </p:nvGrpSpPr>
          <p:grpSpPr>
            <a:xfrm>
              <a:off x="6629400" y="3348318"/>
              <a:ext cx="2133600" cy="1528482"/>
              <a:chOff x="6553200" y="3653118"/>
              <a:chExt cx="2133600" cy="1528482"/>
            </a:xfrm>
          </p:grpSpPr>
          <p:grpSp>
            <p:nvGrpSpPr>
              <p:cNvPr id="26" name="Group 62"/>
              <p:cNvGrpSpPr/>
              <p:nvPr/>
            </p:nvGrpSpPr>
            <p:grpSpPr>
              <a:xfrm>
                <a:off x="6553200" y="4419600"/>
                <a:ext cx="2133600" cy="762000"/>
                <a:chOff x="6477000" y="1905000"/>
                <a:chExt cx="2133600" cy="762000"/>
              </a:xfrm>
            </p:grpSpPr>
            <p:cxnSp>
              <p:nvCxnSpPr>
                <p:cNvPr id="64" name="Straight Connector 63"/>
                <p:cNvCxnSpPr/>
                <p:nvPr/>
              </p:nvCxnSpPr>
              <p:spPr>
                <a:xfrm rot="5400000">
                  <a:off x="6096397" y="2285603"/>
                  <a:ext cx="762000" cy="79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6477000" y="1905000"/>
                  <a:ext cx="1905000" cy="893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6553200" y="1905000"/>
                  <a:ext cx="2057400" cy="369332"/>
                </a:xfrm>
                <a:prstGeom prst="rect">
                  <a:avLst/>
                </a:prstGeom>
                <a:noFill/>
              </p:spPr>
              <p:txBody>
                <a:bodyPr wrap="square" rtlCol="0">
                  <a:spAutoFit/>
                </a:bodyPr>
                <a:lstStyle/>
                <a:p>
                  <a:r>
                    <a:rPr lang="en-US" dirty="0">
                      <a:latin typeface="Calibri" pitchFamily="34" charset="0"/>
                    </a:rPr>
                    <a:t>Pay Pool Panels</a:t>
                  </a:r>
                </a:p>
              </p:txBody>
            </p:sp>
          </p:grpSp>
          <p:sp>
            <p:nvSpPr>
              <p:cNvPr id="72" name="TextBox 71"/>
              <p:cNvSpPr txBox="1"/>
              <p:nvPr/>
            </p:nvSpPr>
            <p:spPr>
              <a:xfrm>
                <a:off x="6643065" y="3653118"/>
                <a:ext cx="1692515" cy="830997"/>
              </a:xfrm>
              <a:prstGeom prst="rect">
                <a:avLst/>
              </a:prstGeom>
              <a:noFill/>
            </p:spPr>
            <p:txBody>
              <a:bodyPr wrap="none" rtlCol="0">
                <a:spAutoFit/>
              </a:bodyPr>
              <a:lstStyle/>
              <a:p>
                <a:r>
                  <a:rPr lang="en-US" sz="2400" b="1" dirty="0">
                    <a:solidFill>
                      <a:srgbClr val="002060"/>
                    </a:solidFill>
                    <a:latin typeface="Calibri" pitchFamily="34" charset="0"/>
                  </a:rPr>
                  <a:t>November -</a:t>
                </a:r>
              </a:p>
              <a:p>
                <a:r>
                  <a:rPr lang="en-US" sz="2400" b="1" dirty="0">
                    <a:solidFill>
                      <a:srgbClr val="002060"/>
                    </a:solidFill>
                    <a:latin typeface="Calibri" pitchFamily="34" charset="0"/>
                  </a:rPr>
                  <a:t>December</a:t>
                </a:r>
              </a:p>
            </p:txBody>
          </p:sp>
        </p:grpSp>
        <p:grpSp>
          <p:nvGrpSpPr>
            <p:cNvPr id="3" name="Gruppe 69"/>
            <p:cNvGrpSpPr>
              <a:grpSpLocks/>
            </p:cNvGrpSpPr>
            <p:nvPr/>
          </p:nvGrpSpPr>
          <p:grpSpPr bwMode="auto">
            <a:xfrm>
              <a:off x="5715000" y="3440892"/>
              <a:ext cx="369602" cy="369108"/>
              <a:chOff x="6985496" y="4742888"/>
              <a:chExt cx="1340936" cy="1335810"/>
            </a:xfrm>
          </p:grpSpPr>
          <p:sp>
            <p:nvSpPr>
              <p:cNvPr id="10" name="Ellipse 101"/>
              <p:cNvSpPr/>
              <p:nvPr/>
            </p:nvSpPr>
            <p:spPr bwMode="auto">
              <a:xfrm>
                <a:off x="6990733" y="4742888"/>
                <a:ext cx="1335699" cy="1335810"/>
              </a:xfrm>
              <a:prstGeom prst="ellipse">
                <a:avLst/>
              </a:prstGeom>
              <a:gradFill flip="none" rotWithShape="1">
                <a:gsLst>
                  <a:gs pos="0">
                    <a:srgbClr val="FB0036"/>
                  </a:gs>
                  <a:gs pos="100000">
                    <a:srgbClr val="D60015"/>
                  </a:gs>
                </a:gsLst>
                <a:path path="shape">
                  <a:fillToRect l="50000" t="50000" r="50000" b="50000"/>
                </a:path>
                <a:tileRect/>
              </a:gradFill>
              <a:ln w="9525" cap="flat" cmpd="sng" algn="ctr">
                <a:solidFill>
                  <a:srgbClr val="C00000"/>
                </a:solidFill>
                <a:prstDash val="solid"/>
              </a:ln>
              <a:effectLst>
                <a:innerShdw blurRad="190500" dist="114300" dir="5700000">
                  <a:srgbClr val="000000">
                    <a:alpha val="37000"/>
                  </a:srgbClr>
                </a:innerShdw>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11" name="Måne 64"/>
              <p:cNvSpPr/>
              <p:nvPr/>
            </p:nvSpPr>
            <p:spPr bwMode="auto">
              <a:xfrm rot="16552097">
                <a:off x="7295809" y="5110022"/>
                <a:ext cx="645832" cy="1266457"/>
              </a:xfrm>
              <a:prstGeom prst="moon">
                <a:avLst>
                  <a:gd name="adj" fmla="val 18952"/>
                </a:avLst>
              </a:prstGeom>
              <a:gradFill flip="none" rotWithShape="1">
                <a:gsLst>
                  <a:gs pos="24000">
                    <a:sysClr val="windowText" lastClr="000000">
                      <a:alpha val="24000"/>
                    </a:sysClr>
                  </a:gs>
                  <a:gs pos="100000">
                    <a:sysClr val="window" lastClr="FFFFFF">
                      <a:alpha val="0"/>
                    </a:sysClr>
                  </a:gs>
                </a:gsLst>
                <a:path path="shape">
                  <a:fillToRect l="50000" t="50000" r="50000" b="50000"/>
                </a:path>
                <a:tileRect/>
              </a:gradFill>
              <a:ln w="9525" cap="flat" cmpd="sng" algn="ctr">
                <a:noFill/>
                <a:prstDash val="solid"/>
              </a:ln>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12" name="Ellipse 103"/>
              <p:cNvSpPr>
                <a:spLocks noChangeArrowheads="1"/>
              </p:cNvSpPr>
              <p:nvPr/>
            </p:nvSpPr>
            <p:spPr bwMode="auto">
              <a:xfrm>
                <a:off x="7169801" y="4788850"/>
                <a:ext cx="984882" cy="718148"/>
              </a:xfrm>
              <a:prstGeom prst="ellipse">
                <a:avLst/>
              </a:prstGeom>
              <a:gradFill rotWithShape="1">
                <a:gsLst>
                  <a:gs pos="0">
                    <a:srgbClr val="8EB4E3">
                      <a:alpha val="0"/>
                    </a:srgbClr>
                  </a:gs>
                  <a:gs pos="100000">
                    <a:srgbClr val="FFFFFF">
                      <a:alpha val="76999"/>
                    </a:srgbClr>
                  </a:gs>
                </a:gsLst>
                <a:lin ang="16200000"/>
              </a:gradFill>
              <a:ln w="9525" algn="ctr">
                <a:noFill/>
                <a:round/>
                <a:headEnd/>
                <a:tailEnd/>
              </a:ln>
            </p:spPr>
            <p:txBody>
              <a:bodyPr anchor="ctr"/>
              <a:lstStyle/>
              <a:p>
                <a:pPr algn="ctr"/>
                <a:endParaRPr lang="en-US">
                  <a:solidFill>
                    <a:srgbClr val="FFFFFF"/>
                  </a:solidFill>
                  <a:latin typeface="Calibri" charset="0"/>
                  <a:ea typeface="ＭＳ Ｐゴシック" pitchFamily="34" charset="-128"/>
                </a:endParaRPr>
              </a:p>
            </p:txBody>
          </p:sp>
        </p:grpSp>
      </p:grpSp>
      <p:grpSp>
        <p:nvGrpSpPr>
          <p:cNvPr id="40" name="Group 39">
            <a:extLst>
              <a:ext uri="{FF2B5EF4-FFF2-40B4-BE49-F238E27FC236}">
                <a16:creationId xmlns:a16="http://schemas.microsoft.com/office/drawing/2014/main" id="{F74AF84A-6028-4117-99E0-BDA5E2BA796F}"/>
              </a:ext>
            </a:extLst>
          </p:cNvPr>
          <p:cNvGrpSpPr/>
          <p:nvPr/>
        </p:nvGrpSpPr>
        <p:grpSpPr>
          <a:xfrm>
            <a:off x="3152272" y="4191000"/>
            <a:ext cx="2590800" cy="2133600"/>
            <a:chOff x="3152272" y="4191000"/>
            <a:chExt cx="2590800" cy="2133600"/>
          </a:xfrm>
        </p:grpSpPr>
        <p:cxnSp>
          <p:nvCxnSpPr>
            <p:cNvPr id="42" name="Straight Connector 41"/>
            <p:cNvCxnSpPr/>
            <p:nvPr/>
          </p:nvCxnSpPr>
          <p:spPr>
            <a:xfrm>
              <a:off x="3152272" y="5686293"/>
              <a:ext cx="2590800" cy="158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247522" y="5678269"/>
              <a:ext cx="2400300" cy="646331"/>
            </a:xfrm>
            <a:prstGeom prst="rect">
              <a:avLst/>
            </a:prstGeom>
            <a:noFill/>
          </p:spPr>
          <p:txBody>
            <a:bodyPr wrap="square" rtlCol="0">
              <a:spAutoFit/>
            </a:bodyPr>
            <a:lstStyle/>
            <a:p>
              <a:pPr algn="ctr"/>
              <a:r>
                <a:rPr lang="en-US" dirty="0">
                  <a:latin typeface="Calibri" pitchFamily="34" charset="0"/>
                </a:rPr>
                <a:t>End-of-Cycle Discussion</a:t>
              </a:r>
            </a:p>
            <a:p>
              <a:pPr algn="ctr"/>
              <a:r>
                <a:rPr lang="en-US" dirty="0">
                  <a:latin typeface="Calibri" pitchFamily="34" charset="0"/>
                </a:rPr>
                <a:t>&amp; Payout</a:t>
              </a:r>
            </a:p>
          </p:txBody>
        </p:sp>
        <p:sp>
          <p:nvSpPr>
            <p:cNvPr id="73" name="TextBox 72"/>
            <p:cNvSpPr txBox="1"/>
            <p:nvPr/>
          </p:nvSpPr>
          <p:spPr>
            <a:xfrm>
              <a:off x="3858537" y="5257800"/>
              <a:ext cx="1178271" cy="461665"/>
            </a:xfrm>
            <a:prstGeom prst="rect">
              <a:avLst/>
            </a:prstGeom>
            <a:noFill/>
          </p:spPr>
          <p:txBody>
            <a:bodyPr wrap="none" rtlCol="0">
              <a:spAutoFit/>
            </a:bodyPr>
            <a:lstStyle/>
            <a:p>
              <a:r>
                <a:rPr lang="en-US" sz="2400" b="1" dirty="0">
                  <a:latin typeface="Calibri" pitchFamily="34" charset="0"/>
                </a:rPr>
                <a:t>January</a:t>
              </a:r>
            </a:p>
          </p:txBody>
        </p:sp>
        <p:grpSp>
          <p:nvGrpSpPr>
            <p:cNvPr id="4" name="Gruppe 69"/>
            <p:cNvGrpSpPr>
              <a:grpSpLocks/>
            </p:cNvGrpSpPr>
            <p:nvPr/>
          </p:nvGrpSpPr>
          <p:grpSpPr bwMode="auto">
            <a:xfrm>
              <a:off x="4267200" y="4191000"/>
              <a:ext cx="369602" cy="369108"/>
              <a:chOff x="6985496" y="4742888"/>
              <a:chExt cx="1340936" cy="1335810"/>
            </a:xfrm>
          </p:grpSpPr>
          <p:sp>
            <p:nvSpPr>
              <p:cNvPr id="15" name="Ellipse 101"/>
              <p:cNvSpPr/>
              <p:nvPr/>
            </p:nvSpPr>
            <p:spPr bwMode="auto">
              <a:xfrm>
                <a:off x="6990733" y="4742888"/>
                <a:ext cx="1335699" cy="1335810"/>
              </a:xfrm>
              <a:prstGeom prst="ellipse">
                <a:avLst/>
              </a:prstGeom>
              <a:gradFill flip="none" rotWithShape="1">
                <a:gsLst>
                  <a:gs pos="0">
                    <a:srgbClr val="FB0036"/>
                  </a:gs>
                  <a:gs pos="100000">
                    <a:srgbClr val="D60015"/>
                  </a:gs>
                </a:gsLst>
                <a:path path="shape">
                  <a:fillToRect l="50000" t="50000" r="50000" b="50000"/>
                </a:path>
                <a:tileRect/>
              </a:gradFill>
              <a:ln w="9525" cap="flat" cmpd="sng" algn="ctr">
                <a:solidFill>
                  <a:srgbClr val="C00000"/>
                </a:solidFill>
                <a:prstDash val="solid"/>
              </a:ln>
              <a:effectLst>
                <a:innerShdw blurRad="190500" dist="114300" dir="5700000">
                  <a:srgbClr val="000000">
                    <a:alpha val="37000"/>
                  </a:srgbClr>
                </a:innerShdw>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16" name="Måne 64"/>
              <p:cNvSpPr/>
              <p:nvPr/>
            </p:nvSpPr>
            <p:spPr bwMode="auto">
              <a:xfrm rot="16552097">
                <a:off x="7295809" y="5110022"/>
                <a:ext cx="645832" cy="1266457"/>
              </a:xfrm>
              <a:prstGeom prst="moon">
                <a:avLst>
                  <a:gd name="adj" fmla="val 18952"/>
                </a:avLst>
              </a:prstGeom>
              <a:gradFill flip="none" rotWithShape="1">
                <a:gsLst>
                  <a:gs pos="24000">
                    <a:sysClr val="windowText" lastClr="000000">
                      <a:alpha val="24000"/>
                    </a:sysClr>
                  </a:gs>
                  <a:gs pos="100000">
                    <a:sysClr val="window" lastClr="FFFFFF">
                      <a:alpha val="0"/>
                    </a:sysClr>
                  </a:gs>
                </a:gsLst>
                <a:path path="shape">
                  <a:fillToRect l="50000" t="50000" r="50000" b="50000"/>
                </a:path>
                <a:tileRect/>
              </a:gradFill>
              <a:ln w="9525" cap="flat" cmpd="sng" algn="ctr">
                <a:noFill/>
                <a:prstDash val="solid"/>
              </a:ln>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17" name="Ellipse 103"/>
              <p:cNvSpPr>
                <a:spLocks noChangeArrowheads="1"/>
              </p:cNvSpPr>
              <p:nvPr/>
            </p:nvSpPr>
            <p:spPr bwMode="auto">
              <a:xfrm>
                <a:off x="7169801" y="4788850"/>
                <a:ext cx="984882" cy="718148"/>
              </a:xfrm>
              <a:prstGeom prst="ellipse">
                <a:avLst/>
              </a:prstGeom>
              <a:gradFill rotWithShape="1">
                <a:gsLst>
                  <a:gs pos="0">
                    <a:srgbClr val="8EB4E3">
                      <a:alpha val="0"/>
                    </a:srgbClr>
                  </a:gs>
                  <a:gs pos="100000">
                    <a:srgbClr val="FFFFFF">
                      <a:alpha val="76999"/>
                    </a:srgbClr>
                  </a:gs>
                </a:gsLst>
                <a:lin ang="16200000"/>
              </a:gradFill>
              <a:ln w="9525" algn="ctr">
                <a:noFill/>
                <a:round/>
                <a:headEnd/>
                <a:tailEnd/>
              </a:ln>
            </p:spPr>
            <p:txBody>
              <a:bodyPr anchor="ctr"/>
              <a:lstStyle/>
              <a:p>
                <a:pPr algn="ctr"/>
                <a:endParaRPr lang="en-US">
                  <a:solidFill>
                    <a:srgbClr val="FFFFFF"/>
                  </a:solidFill>
                  <a:latin typeface="Calibri" charset="0"/>
                  <a:ea typeface="ＭＳ Ｐゴシック" pitchFamily="34" charset="-128"/>
                </a:endParaRPr>
              </a:p>
            </p:txBody>
          </p:sp>
        </p:grpSp>
      </p:grpSp>
      <p:grpSp>
        <p:nvGrpSpPr>
          <p:cNvPr id="41" name="Group 40">
            <a:extLst>
              <a:ext uri="{FF2B5EF4-FFF2-40B4-BE49-F238E27FC236}">
                <a16:creationId xmlns:a16="http://schemas.microsoft.com/office/drawing/2014/main" id="{A587BC42-6228-4966-9438-3BCACF18D0AC}"/>
              </a:ext>
            </a:extLst>
          </p:cNvPr>
          <p:cNvGrpSpPr/>
          <p:nvPr/>
        </p:nvGrpSpPr>
        <p:grpSpPr>
          <a:xfrm>
            <a:off x="151606" y="3440892"/>
            <a:ext cx="2884996" cy="1435908"/>
            <a:chOff x="151606" y="3440892"/>
            <a:chExt cx="2884996" cy="1435908"/>
          </a:xfrm>
        </p:grpSpPr>
        <p:grpSp>
          <p:nvGrpSpPr>
            <p:cNvPr id="29" name="Group 50"/>
            <p:cNvGrpSpPr/>
            <p:nvPr/>
          </p:nvGrpSpPr>
          <p:grpSpPr>
            <a:xfrm>
              <a:off x="151606" y="3682554"/>
              <a:ext cx="2078883" cy="1194246"/>
              <a:chOff x="75406" y="3987354"/>
              <a:chExt cx="2078883" cy="1194246"/>
            </a:xfrm>
          </p:grpSpPr>
          <p:grpSp>
            <p:nvGrpSpPr>
              <p:cNvPr id="30" name="Group 66"/>
              <p:cNvGrpSpPr/>
              <p:nvPr/>
            </p:nvGrpSpPr>
            <p:grpSpPr>
              <a:xfrm>
                <a:off x="75406" y="4419600"/>
                <a:ext cx="2058194" cy="762000"/>
                <a:chOff x="5562600" y="4800600"/>
                <a:chExt cx="2058194" cy="762000"/>
              </a:xfrm>
            </p:grpSpPr>
            <p:cxnSp>
              <p:nvCxnSpPr>
                <p:cNvPr id="68" name="Straight Connector 67"/>
                <p:cNvCxnSpPr/>
                <p:nvPr/>
              </p:nvCxnSpPr>
              <p:spPr>
                <a:xfrm rot="5400000">
                  <a:off x="7239397" y="5181203"/>
                  <a:ext cx="762000" cy="79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715000" y="4800600"/>
                  <a:ext cx="1905000" cy="893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562600" y="4876800"/>
                  <a:ext cx="2057400" cy="369332"/>
                </a:xfrm>
                <a:prstGeom prst="rect">
                  <a:avLst/>
                </a:prstGeom>
                <a:noFill/>
              </p:spPr>
              <p:txBody>
                <a:bodyPr wrap="square" rtlCol="0">
                  <a:spAutoFit/>
                </a:bodyPr>
                <a:lstStyle/>
                <a:p>
                  <a:pPr algn="r"/>
                  <a:r>
                    <a:rPr lang="en-US" dirty="0">
                      <a:latin typeface="Calibri" pitchFamily="34" charset="0"/>
                    </a:rPr>
                    <a:t>Mid-Point Review</a:t>
                  </a:r>
                </a:p>
              </p:txBody>
            </p:sp>
          </p:grpSp>
          <p:sp>
            <p:nvSpPr>
              <p:cNvPr id="74" name="TextBox 73"/>
              <p:cNvSpPr txBox="1"/>
              <p:nvPr/>
            </p:nvSpPr>
            <p:spPr>
              <a:xfrm>
                <a:off x="702417" y="3987354"/>
                <a:ext cx="1451872" cy="461665"/>
              </a:xfrm>
              <a:prstGeom prst="rect">
                <a:avLst/>
              </a:prstGeom>
              <a:noFill/>
            </p:spPr>
            <p:txBody>
              <a:bodyPr wrap="none" rtlCol="0">
                <a:spAutoFit/>
              </a:bodyPr>
              <a:lstStyle/>
              <a:p>
                <a:r>
                  <a:rPr lang="en-US" sz="2400" b="1" dirty="0">
                    <a:solidFill>
                      <a:srgbClr val="002060"/>
                    </a:solidFill>
                    <a:latin typeface="Calibri" pitchFamily="34" charset="0"/>
                  </a:rPr>
                  <a:t>April-May</a:t>
                </a:r>
              </a:p>
            </p:txBody>
          </p:sp>
        </p:grpSp>
        <p:grpSp>
          <p:nvGrpSpPr>
            <p:cNvPr id="5" name="Gruppe 69"/>
            <p:cNvGrpSpPr>
              <a:grpSpLocks/>
            </p:cNvGrpSpPr>
            <p:nvPr/>
          </p:nvGrpSpPr>
          <p:grpSpPr bwMode="auto">
            <a:xfrm>
              <a:off x="2667000" y="3440892"/>
              <a:ext cx="369602" cy="369108"/>
              <a:chOff x="6985496" y="4742888"/>
              <a:chExt cx="1340936" cy="1335810"/>
            </a:xfrm>
          </p:grpSpPr>
          <p:sp>
            <p:nvSpPr>
              <p:cNvPr id="19" name="Ellipse 101"/>
              <p:cNvSpPr/>
              <p:nvPr/>
            </p:nvSpPr>
            <p:spPr bwMode="auto">
              <a:xfrm>
                <a:off x="6990733" y="4742888"/>
                <a:ext cx="1335699" cy="1335810"/>
              </a:xfrm>
              <a:prstGeom prst="ellipse">
                <a:avLst/>
              </a:prstGeom>
              <a:gradFill flip="none" rotWithShape="1">
                <a:gsLst>
                  <a:gs pos="0">
                    <a:srgbClr val="FB0036"/>
                  </a:gs>
                  <a:gs pos="100000">
                    <a:srgbClr val="D60015"/>
                  </a:gs>
                </a:gsLst>
                <a:path path="shape">
                  <a:fillToRect l="50000" t="50000" r="50000" b="50000"/>
                </a:path>
                <a:tileRect/>
              </a:gradFill>
              <a:ln w="9525" cap="flat" cmpd="sng" algn="ctr">
                <a:solidFill>
                  <a:srgbClr val="C00000"/>
                </a:solidFill>
                <a:prstDash val="solid"/>
              </a:ln>
              <a:effectLst>
                <a:innerShdw blurRad="190500" dist="114300" dir="5700000">
                  <a:srgbClr val="000000">
                    <a:alpha val="37000"/>
                  </a:srgbClr>
                </a:innerShdw>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20" name="Måne 64"/>
              <p:cNvSpPr/>
              <p:nvPr/>
            </p:nvSpPr>
            <p:spPr bwMode="auto">
              <a:xfrm rot="16552097">
                <a:off x="7295809" y="5110022"/>
                <a:ext cx="645832" cy="1266457"/>
              </a:xfrm>
              <a:prstGeom prst="moon">
                <a:avLst>
                  <a:gd name="adj" fmla="val 18952"/>
                </a:avLst>
              </a:prstGeom>
              <a:gradFill flip="none" rotWithShape="1">
                <a:gsLst>
                  <a:gs pos="24000">
                    <a:sysClr val="windowText" lastClr="000000">
                      <a:alpha val="24000"/>
                    </a:sysClr>
                  </a:gs>
                  <a:gs pos="100000">
                    <a:sysClr val="window" lastClr="FFFFFF">
                      <a:alpha val="0"/>
                    </a:sysClr>
                  </a:gs>
                </a:gsLst>
                <a:path path="shape">
                  <a:fillToRect l="50000" t="50000" r="50000" b="50000"/>
                </a:path>
                <a:tileRect/>
              </a:gradFill>
              <a:ln w="9525" cap="flat" cmpd="sng" algn="ctr">
                <a:noFill/>
                <a:prstDash val="solid"/>
              </a:ln>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21" name="Ellipse 103"/>
              <p:cNvSpPr>
                <a:spLocks noChangeArrowheads="1"/>
              </p:cNvSpPr>
              <p:nvPr/>
            </p:nvSpPr>
            <p:spPr bwMode="auto">
              <a:xfrm>
                <a:off x="7169801" y="4788850"/>
                <a:ext cx="984882" cy="718148"/>
              </a:xfrm>
              <a:prstGeom prst="ellipse">
                <a:avLst/>
              </a:prstGeom>
              <a:gradFill rotWithShape="1">
                <a:gsLst>
                  <a:gs pos="0">
                    <a:srgbClr val="8EB4E3">
                      <a:alpha val="0"/>
                    </a:srgbClr>
                  </a:gs>
                  <a:gs pos="100000">
                    <a:srgbClr val="FFFFFF">
                      <a:alpha val="76999"/>
                    </a:srgbClr>
                  </a:gs>
                </a:gsLst>
                <a:lin ang="16200000"/>
              </a:gradFill>
              <a:ln w="9525" algn="ctr">
                <a:noFill/>
                <a:round/>
                <a:headEnd/>
                <a:tailEnd/>
              </a:ln>
            </p:spPr>
            <p:txBody>
              <a:bodyPr anchor="ctr"/>
              <a:lstStyle/>
              <a:p>
                <a:pPr algn="ctr"/>
                <a:endParaRPr lang="en-US">
                  <a:solidFill>
                    <a:srgbClr val="FFFFFF"/>
                  </a:solidFill>
                  <a:latin typeface="Calibri" charset="0"/>
                  <a:ea typeface="ＭＳ Ｐゴシック" pitchFamily="34" charset="-128"/>
                </a:endParaRPr>
              </a:p>
            </p:txBody>
          </p:sp>
        </p:grpSp>
      </p:grpSp>
      <p:grpSp>
        <p:nvGrpSpPr>
          <p:cNvPr id="44" name="Group 43">
            <a:extLst>
              <a:ext uri="{FF2B5EF4-FFF2-40B4-BE49-F238E27FC236}">
                <a16:creationId xmlns:a16="http://schemas.microsoft.com/office/drawing/2014/main" id="{8321DC30-6027-400F-B53B-6F91F9E6C7E5}"/>
              </a:ext>
            </a:extLst>
          </p:cNvPr>
          <p:cNvGrpSpPr/>
          <p:nvPr/>
        </p:nvGrpSpPr>
        <p:grpSpPr>
          <a:xfrm>
            <a:off x="304800" y="1166607"/>
            <a:ext cx="3112802" cy="1488501"/>
            <a:chOff x="304800" y="1166607"/>
            <a:chExt cx="3112802" cy="1488501"/>
          </a:xfrm>
        </p:grpSpPr>
        <p:grpSp>
          <p:nvGrpSpPr>
            <p:cNvPr id="31" name="Group 51"/>
            <p:cNvGrpSpPr/>
            <p:nvPr/>
          </p:nvGrpSpPr>
          <p:grpSpPr>
            <a:xfrm>
              <a:off x="304800" y="1166607"/>
              <a:ext cx="2132806" cy="1195593"/>
              <a:chOff x="228600" y="1471407"/>
              <a:chExt cx="2132806" cy="1195593"/>
            </a:xfrm>
          </p:grpSpPr>
          <p:grpSp>
            <p:nvGrpSpPr>
              <p:cNvPr id="32" name="Group 52"/>
              <p:cNvGrpSpPr/>
              <p:nvPr/>
            </p:nvGrpSpPr>
            <p:grpSpPr>
              <a:xfrm>
                <a:off x="228600" y="1905000"/>
                <a:ext cx="2058194" cy="762000"/>
                <a:chOff x="5562600" y="4800600"/>
                <a:chExt cx="2058194" cy="762000"/>
              </a:xfrm>
            </p:grpSpPr>
            <p:cxnSp>
              <p:nvCxnSpPr>
                <p:cNvPr id="54" name="Straight Connector 53"/>
                <p:cNvCxnSpPr/>
                <p:nvPr/>
              </p:nvCxnSpPr>
              <p:spPr>
                <a:xfrm rot="5400000">
                  <a:off x="7239397" y="5181203"/>
                  <a:ext cx="762000" cy="79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715000" y="4800600"/>
                  <a:ext cx="1905000" cy="893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5562600" y="4876800"/>
                  <a:ext cx="2057400" cy="646331"/>
                </a:xfrm>
                <a:prstGeom prst="rect">
                  <a:avLst/>
                </a:prstGeom>
                <a:noFill/>
              </p:spPr>
              <p:txBody>
                <a:bodyPr wrap="square" rtlCol="0">
                  <a:spAutoFit/>
                </a:bodyPr>
                <a:lstStyle/>
                <a:p>
                  <a:pPr algn="r"/>
                  <a:r>
                    <a:rPr lang="en-US" dirty="0">
                      <a:latin typeface="Calibri" pitchFamily="34" charset="0"/>
                    </a:rPr>
                    <a:t>Employee</a:t>
                  </a:r>
                </a:p>
                <a:p>
                  <a:pPr algn="r"/>
                  <a:r>
                    <a:rPr lang="en-US" dirty="0">
                      <a:latin typeface="Calibri" pitchFamily="34" charset="0"/>
                    </a:rPr>
                    <a:t>Self-Assessment</a:t>
                  </a:r>
                </a:p>
              </p:txBody>
            </p:sp>
          </p:grpSp>
          <p:sp>
            <p:nvSpPr>
              <p:cNvPr id="75" name="TextBox 74"/>
              <p:cNvSpPr txBox="1"/>
              <p:nvPr/>
            </p:nvSpPr>
            <p:spPr>
              <a:xfrm>
                <a:off x="772701" y="1471407"/>
                <a:ext cx="1588705" cy="461665"/>
              </a:xfrm>
              <a:prstGeom prst="rect">
                <a:avLst/>
              </a:prstGeom>
              <a:noFill/>
            </p:spPr>
            <p:txBody>
              <a:bodyPr wrap="none" rtlCol="0">
                <a:spAutoFit/>
              </a:bodyPr>
              <a:lstStyle/>
              <a:p>
                <a:r>
                  <a:rPr lang="en-US" sz="2400" b="1" dirty="0">
                    <a:solidFill>
                      <a:srgbClr val="002060"/>
                    </a:solidFill>
                    <a:latin typeface="Calibri" pitchFamily="34" charset="0"/>
                  </a:rPr>
                  <a:t>September</a:t>
                </a:r>
              </a:p>
            </p:txBody>
          </p:sp>
        </p:grpSp>
        <p:grpSp>
          <p:nvGrpSpPr>
            <p:cNvPr id="9" name="Gruppe 69"/>
            <p:cNvGrpSpPr>
              <a:grpSpLocks/>
            </p:cNvGrpSpPr>
            <p:nvPr/>
          </p:nvGrpSpPr>
          <p:grpSpPr bwMode="auto">
            <a:xfrm>
              <a:off x="3048000" y="2286000"/>
              <a:ext cx="369602" cy="369108"/>
              <a:chOff x="6985496" y="4742888"/>
              <a:chExt cx="1340936" cy="1335810"/>
            </a:xfrm>
          </p:grpSpPr>
          <p:sp>
            <p:nvSpPr>
              <p:cNvPr id="23" name="Ellipse 101"/>
              <p:cNvSpPr/>
              <p:nvPr/>
            </p:nvSpPr>
            <p:spPr bwMode="auto">
              <a:xfrm>
                <a:off x="6990733" y="4742888"/>
                <a:ext cx="1335699" cy="1335810"/>
              </a:xfrm>
              <a:prstGeom prst="ellipse">
                <a:avLst/>
              </a:prstGeom>
              <a:gradFill flip="none" rotWithShape="1">
                <a:gsLst>
                  <a:gs pos="0">
                    <a:srgbClr val="FB0036"/>
                  </a:gs>
                  <a:gs pos="100000">
                    <a:srgbClr val="D60015"/>
                  </a:gs>
                </a:gsLst>
                <a:path path="shape">
                  <a:fillToRect l="50000" t="50000" r="50000" b="50000"/>
                </a:path>
                <a:tileRect/>
              </a:gradFill>
              <a:ln w="9525" cap="flat" cmpd="sng" algn="ctr">
                <a:solidFill>
                  <a:srgbClr val="C00000"/>
                </a:solidFill>
                <a:prstDash val="solid"/>
              </a:ln>
              <a:effectLst>
                <a:innerShdw blurRad="190500" dist="114300" dir="5700000">
                  <a:srgbClr val="000000">
                    <a:alpha val="37000"/>
                  </a:srgbClr>
                </a:innerShdw>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24" name="Måne 64"/>
              <p:cNvSpPr/>
              <p:nvPr/>
            </p:nvSpPr>
            <p:spPr bwMode="auto">
              <a:xfrm rot="16552097">
                <a:off x="7295809" y="5110022"/>
                <a:ext cx="645832" cy="1266457"/>
              </a:xfrm>
              <a:prstGeom prst="moon">
                <a:avLst>
                  <a:gd name="adj" fmla="val 18952"/>
                </a:avLst>
              </a:prstGeom>
              <a:gradFill flip="none" rotWithShape="1">
                <a:gsLst>
                  <a:gs pos="24000">
                    <a:sysClr val="windowText" lastClr="000000">
                      <a:alpha val="24000"/>
                    </a:sysClr>
                  </a:gs>
                  <a:gs pos="100000">
                    <a:sysClr val="window" lastClr="FFFFFF">
                      <a:alpha val="0"/>
                    </a:sysClr>
                  </a:gs>
                </a:gsLst>
                <a:path path="shape">
                  <a:fillToRect l="50000" t="50000" r="50000" b="50000"/>
                </a:path>
                <a:tileRect/>
              </a:gradFill>
              <a:ln w="9525" cap="flat" cmpd="sng" algn="ctr">
                <a:noFill/>
                <a:prstDash val="solid"/>
              </a:ln>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25" name="Ellipse 103"/>
              <p:cNvSpPr>
                <a:spLocks noChangeArrowheads="1"/>
              </p:cNvSpPr>
              <p:nvPr/>
            </p:nvSpPr>
            <p:spPr bwMode="auto">
              <a:xfrm>
                <a:off x="7169801" y="4788850"/>
                <a:ext cx="984882" cy="718148"/>
              </a:xfrm>
              <a:prstGeom prst="ellipse">
                <a:avLst/>
              </a:prstGeom>
              <a:gradFill rotWithShape="1">
                <a:gsLst>
                  <a:gs pos="0">
                    <a:srgbClr val="8EB4E3">
                      <a:alpha val="0"/>
                    </a:srgbClr>
                  </a:gs>
                  <a:gs pos="100000">
                    <a:srgbClr val="FFFFFF">
                      <a:alpha val="76999"/>
                    </a:srgbClr>
                  </a:gs>
                </a:gsLst>
                <a:lin ang="16200000"/>
              </a:gradFill>
              <a:ln w="9525" algn="ctr">
                <a:noFill/>
                <a:round/>
                <a:headEnd/>
                <a:tailEnd/>
              </a:ln>
            </p:spPr>
            <p:txBody>
              <a:bodyPr anchor="ctr"/>
              <a:lstStyle/>
              <a:p>
                <a:pPr algn="ctr"/>
                <a:endParaRPr lang="en-US">
                  <a:solidFill>
                    <a:srgbClr val="FFFFFF"/>
                  </a:solidFill>
                  <a:latin typeface="Calibri" charset="0"/>
                  <a:ea typeface="ＭＳ Ｐゴシック" pitchFamily="34" charset="-128"/>
                </a:endParaRPr>
              </a:p>
            </p:txBody>
          </p:sp>
        </p:grpSp>
      </p:grpSp>
      <p:grpSp>
        <p:nvGrpSpPr>
          <p:cNvPr id="45" name="Group 44">
            <a:extLst>
              <a:ext uri="{FF2B5EF4-FFF2-40B4-BE49-F238E27FC236}">
                <a16:creationId xmlns:a16="http://schemas.microsoft.com/office/drawing/2014/main" id="{B90CFA00-249D-4716-973F-3DB479677DC4}"/>
              </a:ext>
            </a:extLst>
          </p:cNvPr>
          <p:cNvGrpSpPr/>
          <p:nvPr/>
        </p:nvGrpSpPr>
        <p:grpSpPr>
          <a:xfrm>
            <a:off x="5345398" y="1138535"/>
            <a:ext cx="3493802" cy="1661994"/>
            <a:chOff x="5345398" y="1138535"/>
            <a:chExt cx="3493802" cy="1661994"/>
          </a:xfrm>
        </p:grpSpPr>
        <p:sp>
          <p:nvSpPr>
            <p:cNvPr id="71" name="TextBox 70"/>
            <p:cNvSpPr txBox="1"/>
            <p:nvPr/>
          </p:nvSpPr>
          <p:spPr>
            <a:xfrm>
              <a:off x="6629400" y="1138535"/>
              <a:ext cx="1220399" cy="461665"/>
            </a:xfrm>
            <a:prstGeom prst="rect">
              <a:avLst/>
            </a:prstGeom>
            <a:noFill/>
          </p:spPr>
          <p:txBody>
            <a:bodyPr wrap="none" rtlCol="0">
              <a:spAutoFit/>
            </a:bodyPr>
            <a:lstStyle/>
            <a:p>
              <a:r>
                <a:rPr lang="en-US" sz="2400" b="1" dirty="0">
                  <a:solidFill>
                    <a:srgbClr val="002060"/>
                  </a:solidFill>
                  <a:latin typeface="Calibri" pitchFamily="34" charset="0"/>
                </a:rPr>
                <a:t>October</a:t>
              </a:r>
            </a:p>
          </p:txBody>
        </p:sp>
        <p:grpSp>
          <p:nvGrpSpPr>
            <p:cNvPr id="38" name="Group 37">
              <a:extLst>
                <a:ext uri="{FF2B5EF4-FFF2-40B4-BE49-F238E27FC236}">
                  <a16:creationId xmlns:a16="http://schemas.microsoft.com/office/drawing/2014/main" id="{0E1A6E84-212D-4290-BA84-02726A5128DD}"/>
                </a:ext>
              </a:extLst>
            </p:cNvPr>
            <p:cNvGrpSpPr/>
            <p:nvPr/>
          </p:nvGrpSpPr>
          <p:grpSpPr>
            <a:xfrm>
              <a:off x="5345398" y="1600200"/>
              <a:ext cx="3493802" cy="1200329"/>
              <a:chOff x="5345398" y="1600200"/>
              <a:chExt cx="3493802" cy="1200329"/>
            </a:xfrm>
          </p:grpSpPr>
          <p:sp>
            <p:nvSpPr>
              <p:cNvPr id="61" name="TextBox 60"/>
              <p:cNvSpPr txBox="1"/>
              <p:nvPr/>
            </p:nvSpPr>
            <p:spPr>
              <a:xfrm>
                <a:off x="6553200" y="1600200"/>
                <a:ext cx="2286000" cy="1200329"/>
              </a:xfrm>
              <a:prstGeom prst="rect">
                <a:avLst/>
              </a:prstGeom>
              <a:noFill/>
            </p:spPr>
            <p:txBody>
              <a:bodyPr wrap="square" rtlCol="0">
                <a:spAutoFit/>
              </a:bodyPr>
              <a:lstStyle/>
              <a:p>
                <a:r>
                  <a:rPr lang="en-US" dirty="0">
                    <a:latin typeface="Calibri" pitchFamily="34" charset="0"/>
                  </a:rPr>
                  <a:t>Start CCAS Cycle</a:t>
                </a:r>
              </a:p>
              <a:p>
                <a:r>
                  <a:rPr lang="en-US" dirty="0">
                    <a:latin typeface="Calibri" pitchFamily="34" charset="0"/>
                  </a:rPr>
                  <a:t>Contribution Planning</a:t>
                </a:r>
              </a:p>
              <a:p>
                <a:pPr marL="168275" indent="-168275"/>
                <a:r>
                  <a:rPr lang="en-US" dirty="0">
                    <a:latin typeface="Calibri" pitchFamily="34" charset="0"/>
                  </a:rPr>
                  <a:t>Supervisor’s Assessment</a:t>
                </a:r>
              </a:p>
            </p:txBody>
          </p:sp>
          <p:cxnSp>
            <p:nvCxnSpPr>
              <p:cNvPr id="60" name="Straight Connector 59"/>
              <p:cNvCxnSpPr>
                <a:cxnSpLocks/>
              </p:cNvCxnSpPr>
              <p:nvPr/>
            </p:nvCxnSpPr>
            <p:spPr>
              <a:xfrm>
                <a:off x="6553200" y="1600200"/>
                <a:ext cx="22098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2" name="Gruppe 69"/>
              <p:cNvGrpSpPr>
                <a:grpSpLocks/>
              </p:cNvGrpSpPr>
              <p:nvPr/>
            </p:nvGrpSpPr>
            <p:grpSpPr bwMode="auto">
              <a:xfrm>
                <a:off x="5345398" y="2297892"/>
                <a:ext cx="369602" cy="369108"/>
                <a:chOff x="6985496" y="4742888"/>
                <a:chExt cx="1340936" cy="1335810"/>
              </a:xfrm>
            </p:grpSpPr>
            <p:sp>
              <p:nvSpPr>
                <p:cNvPr id="6" name="Ellipse 101"/>
                <p:cNvSpPr/>
                <p:nvPr/>
              </p:nvSpPr>
              <p:spPr bwMode="auto">
                <a:xfrm>
                  <a:off x="6990733" y="4742888"/>
                  <a:ext cx="1335699" cy="1335810"/>
                </a:xfrm>
                <a:prstGeom prst="ellipse">
                  <a:avLst/>
                </a:prstGeom>
                <a:gradFill flip="none" rotWithShape="1">
                  <a:gsLst>
                    <a:gs pos="0">
                      <a:srgbClr val="FB0036"/>
                    </a:gs>
                    <a:gs pos="100000">
                      <a:srgbClr val="D60015"/>
                    </a:gs>
                  </a:gsLst>
                  <a:path path="shape">
                    <a:fillToRect l="50000" t="50000" r="50000" b="50000"/>
                  </a:path>
                  <a:tileRect/>
                </a:gradFill>
                <a:ln w="9525" cap="flat" cmpd="sng" algn="ctr">
                  <a:solidFill>
                    <a:srgbClr val="C00000"/>
                  </a:solidFill>
                  <a:prstDash val="solid"/>
                </a:ln>
                <a:effectLst>
                  <a:innerShdw blurRad="190500" dist="114300" dir="5700000">
                    <a:srgbClr val="000000">
                      <a:alpha val="37000"/>
                    </a:srgbClr>
                  </a:innerShdw>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7" name="Måne 64"/>
                <p:cNvSpPr/>
                <p:nvPr/>
              </p:nvSpPr>
              <p:spPr bwMode="auto">
                <a:xfrm rot="16552097">
                  <a:off x="7295809" y="5110022"/>
                  <a:ext cx="645832" cy="1266457"/>
                </a:xfrm>
                <a:prstGeom prst="moon">
                  <a:avLst>
                    <a:gd name="adj" fmla="val 18952"/>
                  </a:avLst>
                </a:prstGeom>
                <a:gradFill flip="none" rotWithShape="1">
                  <a:gsLst>
                    <a:gs pos="24000">
                      <a:sysClr val="windowText" lastClr="000000">
                        <a:alpha val="24000"/>
                      </a:sysClr>
                    </a:gs>
                    <a:gs pos="100000">
                      <a:sysClr val="window" lastClr="FFFFFF">
                        <a:alpha val="0"/>
                      </a:sysClr>
                    </a:gs>
                  </a:gsLst>
                  <a:path path="shape">
                    <a:fillToRect l="50000" t="50000" r="50000" b="50000"/>
                  </a:path>
                  <a:tileRect/>
                </a:gradFill>
                <a:ln w="9525" cap="flat" cmpd="sng" algn="ctr">
                  <a:noFill/>
                  <a:prstDash val="solid"/>
                </a:ln>
                <a:effectLst/>
              </p:spPr>
              <p:txBody>
                <a:bodyPr anchor="ctr"/>
                <a:lstStyle/>
                <a:p>
                  <a:pPr algn="ctr">
                    <a:defRPr/>
                  </a:pPr>
                  <a:endParaRPr lang="en-US">
                    <a:solidFill>
                      <a:srgbClr val="FFFFFF"/>
                    </a:solidFill>
                    <a:latin typeface="Calibri" pitchFamily="-111" charset="0"/>
                    <a:ea typeface="ＭＳ Ｐゴシック" pitchFamily="-111" charset="-128"/>
                  </a:endParaRPr>
                </a:p>
              </p:txBody>
            </p:sp>
            <p:sp>
              <p:nvSpPr>
                <p:cNvPr id="8" name="Ellipse 103"/>
                <p:cNvSpPr>
                  <a:spLocks noChangeArrowheads="1"/>
                </p:cNvSpPr>
                <p:nvPr/>
              </p:nvSpPr>
              <p:spPr bwMode="auto">
                <a:xfrm>
                  <a:off x="7169801" y="4788850"/>
                  <a:ext cx="984882" cy="718148"/>
                </a:xfrm>
                <a:prstGeom prst="ellipse">
                  <a:avLst/>
                </a:prstGeom>
                <a:gradFill rotWithShape="1">
                  <a:gsLst>
                    <a:gs pos="0">
                      <a:srgbClr val="8EB4E3">
                        <a:alpha val="0"/>
                      </a:srgbClr>
                    </a:gs>
                    <a:gs pos="100000">
                      <a:srgbClr val="FFFFFF">
                        <a:alpha val="76999"/>
                      </a:srgbClr>
                    </a:gs>
                  </a:gsLst>
                  <a:lin ang="16200000"/>
                </a:gradFill>
                <a:ln w="9525" algn="ctr">
                  <a:noFill/>
                  <a:round/>
                  <a:headEnd/>
                  <a:tailEnd/>
                </a:ln>
              </p:spPr>
              <p:txBody>
                <a:bodyPr anchor="ctr"/>
                <a:lstStyle/>
                <a:p>
                  <a:pPr algn="ctr"/>
                  <a:endParaRPr lang="en-US">
                    <a:solidFill>
                      <a:srgbClr val="FFFFFF"/>
                    </a:solidFill>
                    <a:latin typeface="Calibri" charset="0"/>
                    <a:ea typeface="ＭＳ Ｐゴシック" pitchFamily="34" charset="-128"/>
                  </a:endParaRPr>
                </a:p>
              </p:txBody>
            </p:sp>
          </p:grpSp>
          <p:cxnSp>
            <p:nvCxnSpPr>
              <p:cNvPr id="59" name="Straight Connector 58"/>
              <p:cNvCxnSpPr>
                <a:cxnSpLocks/>
              </p:cNvCxnSpPr>
              <p:nvPr/>
            </p:nvCxnSpPr>
            <p:spPr>
              <a:xfrm>
                <a:off x="6553994" y="1600200"/>
                <a:ext cx="0" cy="1105343"/>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7104363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2000" fill="hold"/>
                                        <p:tgtEl>
                                          <p:spTgt spid="45"/>
                                        </p:tgtEl>
                                        <p:attrNameLst>
                                          <p:attrName>ppt_x</p:attrName>
                                        </p:attrNameLst>
                                      </p:cBhvr>
                                      <p:tavLst>
                                        <p:tav tm="0">
                                          <p:val>
                                            <p:strVal val="#ppt_x"/>
                                          </p:val>
                                        </p:tav>
                                        <p:tav tm="100000">
                                          <p:val>
                                            <p:strVal val="#ppt_x"/>
                                          </p:val>
                                        </p:tav>
                                      </p:tavLst>
                                    </p:anim>
                                    <p:anim calcmode="lin" valueType="num">
                                      <p:cBhvr additive="base">
                                        <p:cTn id="8" dur="2000" fill="hold"/>
                                        <p:tgtEl>
                                          <p:spTgt spid="45"/>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 presetClass="entr" presetSubtype="2" fill="hold" nodeType="afterEffect">
                                  <p:stCondLst>
                                    <p:cond delay="0"/>
                                  </p:stCondLst>
                                  <p:childTnLst>
                                    <p:set>
                                      <p:cBhvr>
                                        <p:cTn id="11" dur="1" fill="hold">
                                          <p:stCondLst>
                                            <p:cond delay="0"/>
                                          </p:stCondLst>
                                        </p:cTn>
                                        <p:tgtEl>
                                          <p:spTgt spid="39"/>
                                        </p:tgtEl>
                                        <p:attrNameLst>
                                          <p:attrName>style.visibility</p:attrName>
                                        </p:attrNameLst>
                                      </p:cBhvr>
                                      <p:to>
                                        <p:strVal val="visible"/>
                                      </p:to>
                                    </p:set>
                                    <p:anim calcmode="lin" valueType="num">
                                      <p:cBhvr additive="base">
                                        <p:cTn id="12" dur="2000" fill="hold"/>
                                        <p:tgtEl>
                                          <p:spTgt spid="39"/>
                                        </p:tgtEl>
                                        <p:attrNameLst>
                                          <p:attrName>ppt_x</p:attrName>
                                        </p:attrNameLst>
                                      </p:cBhvr>
                                      <p:tavLst>
                                        <p:tav tm="0">
                                          <p:val>
                                            <p:strVal val="1+#ppt_w/2"/>
                                          </p:val>
                                        </p:tav>
                                        <p:tav tm="100000">
                                          <p:val>
                                            <p:strVal val="#ppt_x"/>
                                          </p:val>
                                        </p:tav>
                                      </p:tavLst>
                                    </p:anim>
                                    <p:anim calcmode="lin" valueType="num">
                                      <p:cBhvr additive="base">
                                        <p:cTn id="13" dur="2000" fill="hold"/>
                                        <p:tgtEl>
                                          <p:spTgt spid="39"/>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53" presetClass="entr" presetSubtype="16" fill="hold" nodeType="after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p:cTn id="17" dur="2000" fill="hold"/>
                                        <p:tgtEl>
                                          <p:spTgt spid="40"/>
                                        </p:tgtEl>
                                        <p:attrNameLst>
                                          <p:attrName>ppt_w</p:attrName>
                                        </p:attrNameLst>
                                      </p:cBhvr>
                                      <p:tavLst>
                                        <p:tav tm="0">
                                          <p:val>
                                            <p:fltVal val="0"/>
                                          </p:val>
                                        </p:tav>
                                        <p:tav tm="100000">
                                          <p:val>
                                            <p:strVal val="#ppt_w"/>
                                          </p:val>
                                        </p:tav>
                                      </p:tavLst>
                                    </p:anim>
                                    <p:anim calcmode="lin" valueType="num">
                                      <p:cBhvr>
                                        <p:cTn id="18" dur="2000" fill="hold"/>
                                        <p:tgtEl>
                                          <p:spTgt spid="40"/>
                                        </p:tgtEl>
                                        <p:attrNameLst>
                                          <p:attrName>ppt_h</p:attrName>
                                        </p:attrNameLst>
                                      </p:cBhvr>
                                      <p:tavLst>
                                        <p:tav tm="0">
                                          <p:val>
                                            <p:fltVal val="0"/>
                                          </p:val>
                                        </p:tav>
                                        <p:tav tm="100000">
                                          <p:val>
                                            <p:strVal val="#ppt_h"/>
                                          </p:val>
                                        </p:tav>
                                      </p:tavLst>
                                    </p:anim>
                                    <p:animEffect transition="in" filter="fade">
                                      <p:cBhvr>
                                        <p:cTn id="19" dur="2000"/>
                                        <p:tgtEl>
                                          <p:spTgt spid="40"/>
                                        </p:tgtEl>
                                      </p:cBhvr>
                                    </p:animEffect>
                                  </p:childTnLst>
                                </p:cTn>
                              </p:par>
                            </p:childTnLst>
                          </p:cTn>
                        </p:par>
                        <p:par>
                          <p:cTn id="20" fill="hold">
                            <p:stCondLst>
                              <p:cond delay="6000"/>
                            </p:stCondLst>
                            <p:childTnLst>
                              <p:par>
                                <p:cTn id="21" presetID="2" presetClass="entr" presetSubtype="8" fill="hold" nodeType="after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additive="base">
                                        <p:cTn id="23" dur="2000" fill="hold"/>
                                        <p:tgtEl>
                                          <p:spTgt spid="41"/>
                                        </p:tgtEl>
                                        <p:attrNameLst>
                                          <p:attrName>ppt_x</p:attrName>
                                        </p:attrNameLst>
                                      </p:cBhvr>
                                      <p:tavLst>
                                        <p:tav tm="0">
                                          <p:val>
                                            <p:strVal val="0-#ppt_w/2"/>
                                          </p:val>
                                        </p:tav>
                                        <p:tav tm="100000">
                                          <p:val>
                                            <p:strVal val="#ppt_x"/>
                                          </p:val>
                                        </p:tav>
                                      </p:tavLst>
                                    </p:anim>
                                    <p:anim calcmode="lin" valueType="num">
                                      <p:cBhvr additive="base">
                                        <p:cTn id="24" dur="2000" fill="hold"/>
                                        <p:tgtEl>
                                          <p:spTgt spid="41"/>
                                        </p:tgtEl>
                                        <p:attrNameLst>
                                          <p:attrName>ppt_y</p:attrName>
                                        </p:attrNameLst>
                                      </p:cBhvr>
                                      <p:tavLst>
                                        <p:tav tm="0">
                                          <p:val>
                                            <p:strVal val="#ppt_y"/>
                                          </p:val>
                                        </p:tav>
                                        <p:tav tm="100000">
                                          <p:val>
                                            <p:strVal val="#ppt_y"/>
                                          </p:val>
                                        </p:tav>
                                      </p:tavLst>
                                    </p:anim>
                                  </p:childTnLst>
                                </p:cTn>
                              </p:par>
                            </p:childTnLst>
                          </p:cTn>
                        </p:par>
                        <p:par>
                          <p:cTn id="25" fill="hold">
                            <p:stCondLst>
                              <p:cond delay="8000"/>
                            </p:stCondLst>
                            <p:childTnLst>
                              <p:par>
                                <p:cTn id="26" presetID="2" presetClass="entr" presetSubtype="1" fill="hold" nodeType="after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additive="base">
                                        <p:cTn id="28" dur="2000" fill="hold"/>
                                        <p:tgtEl>
                                          <p:spTgt spid="44"/>
                                        </p:tgtEl>
                                        <p:attrNameLst>
                                          <p:attrName>ppt_x</p:attrName>
                                        </p:attrNameLst>
                                      </p:cBhvr>
                                      <p:tavLst>
                                        <p:tav tm="0">
                                          <p:val>
                                            <p:strVal val="#ppt_x"/>
                                          </p:val>
                                        </p:tav>
                                        <p:tav tm="100000">
                                          <p:val>
                                            <p:strVal val="#ppt_x"/>
                                          </p:val>
                                        </p:tav>
                                      </p:tavLst>
                                    </p:anim>
                                    <p:anim calcmode="lin" valueType="num">
                                      <p:cBhvr additive="base">
                                        <p:cTn id="29" dur="2000" fill="hold"/>
                                        <p:tgtEl>
                                          <p:spTgt spid="4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ontent Placeholder 2"/>
          <p:cNvSpPr>
            <a:spLocks noGrp="1"/>
          </p:cNvSpPr>
          <p:nvPr>
            <p:ph idx="1"/>
          </p:nvPr>
        </p:nvSpPr>
        <p:spPr>
          <a:xfrm>
            <a:off x="630936" y="1413612"/>
            <a:ext cx="7882128" cy="4758589"/>
          </a:xfrm>
        </p:spPr>
        <p:txBody>
          <a:bodyPr>
            <a:noAutofit/>
          </a:bodyPr>
          <a:lstStyle/>
          <a:p>
            <a:r>
              <a:rPr lang="en-US" dirty="0"/>
              <a:t>Understand role in achieving organization mission/goals</a:t>
            </a:r>
          </a:p>
          <a:p>
            <a:r>
              <a:rPr lang="en-US" dirty="0"/>
              <a:t>Understand relationship between current basic pay and expected contribution range</a:t>
            </a:r>
          </a:p>
          <a:p>
            <a:r>
              <a:rPr lang="en-US" dirty="0"/>
              <a:t>Determine work assignments in support of mission and </a:t>
            </a:r>
            <a:r>
              <a:rPr lang="en-US" sz="2600" dirty="0"/>
              <a:t>based on 3 factors</a:t>
            </a:r>
          </a:p>
          <a:p>
            <a:pPr marL="688975" lvl="3" indent="-231775">
              <a:spcBef>
                <a:spcPts val="600"/>
              </a:spcBef>
              <a:buClr>
                <a:schemeClr val="tx1"/>
              </a:buClr>
            </a:pPr>
            <a:r>
              <a:rPr lang="en-US" sz="2400" dirty="0"/>
              <a:t>Job Achievement and/or Innovation</a:t>
            </a:r>
          </a:p>
          <a:p>
            <a:pPr marL="688975" lvl="3" indent="-231775">
              <a:buClr>
                <a:schemeClr val="tx1"/>
              </a:buClr>
            </a:pPr>
            <a:r>
              <a:rPr lang="en-US" sz="2400" dirty="0"/>
              <a:t>Communication and/or Teamwork</a:t>
            </a:r>
          </a:p>
          <a:p>
            <a:pPr marL="688975" lvl="3" indent="-231775">
              <a:buClr>
                <a:schemeClr val="tx1"/>
              </a:buClr>
            </a:pPr>
            <a:r>
              <a:rPr lang="en-US" sz="2400" dirty="0"/>
              <a:t>Mission Support</a:t>
            </a:r>
          </a:p>
          <a:p>
            <a:r>
              <a:rPr lang="en-US" dirty="0"/>
              <a:t>Define expectations of results, benefits, and/or impacts</a:t>
            </a:r>
          </a:p>
        </p:txBody>
      </p:sp>
      <p:sp>
        <p:nvSpPr>
          <p:cNvPr id="4" name="Rectangle 2">
            <a:extLst>
              <a:ext uri="{FF2B5EF4-FFF2-40B4-BE49-F238E27FC236}">
                <a16:creationId xmlns:a16="http://schemas.microsoft.com/office/drawing/2014/main" id="{2934263D-D15C-4FF1-8B67-DBD0F668CDEB}"/>
              </a:ext>
            </a:extLst>
          </p:cNvPr>
          <p:cNvSpPr txBox="1">
            <a:spLocks noChangeArrowheads="1"/>
          </p:cNvSpPr>
          <p:nvPr/>
        </p:nvSpPr>
        <p:spPr>
          <a:xfrm>
            <a:off x="0" y="228600"/>
            <a:ext cx="9144000" cy="531813"/>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t>Contribution Planning</a:t>
            </a:r>
            <a:endParaRPr lang="en-US" b="1" i="1" dirty="0"/>
          </a:p>
        </p:txBody>
      </p:sp>
      <p:sp>
        <p:nvSpPr>
          <p:cNvPr id="2" name="Slide Number Placeholder 1">
            <a:extLst>
              <a:ext uri="{FF2B5EF4-FFF2-40B4-BE49-F238E27FC236}">
                <a16:creationId xmlns:a16="http://schemas.microsoft.com/office/drawing/2014/main" id="{FA5F1A20-D9D8-49C0-B8F8-623C896EF95E}"/>
              </a:ext>
            </a:extLst>
          </p:cNvPr>
          <p:cNvSpPr>
            <a:spLocks noGrp="1"/>
          </p:cNvSpPr>
          <p:nvPr>
            <p:ph type="sldNum" sz="quarter" idx="12"/>
          </p:nvPr>
        </p:nvSpPr>
        <p:spPr/>
        <p:txBody>
          <a:bodyPr/>
          <a:lstStyle/>
          <a:p>
            <a:fld id="{F85093EB-6271-4776-AD74-9AC7DBDF4235}" type="slidenum">
              <a:rPr lang="en-US" smtClean="0"/>
              <a:t>33</a:t>
            </a:fld>
            <a:endParaRPr lang="en-US"/>
          </a:p>
        </p:txBody>
      </p:sp>
    </p:spTree>
    <p:extLst>
      <p:ext uri="{BB962C8B-B14F-4D97-AF65-F5344CB8AC3E}">
        <p14:creationId xmlns:p14="http://schemas.microsoft.com/office/powerpoint/2010/main" val="16193548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6"/>
          <p:cNvGraphicFramePr>
            <a:graphicFrameLocks noGrp="1"/>
          </p:cNvGraphicFramePr>
          <p:nvPr>
            <p:ph idx="1"/>
            <p:extLst>
              <p:ext uri="{D42A27DB-BD31-4B8C-83A1-F6EECF244321}">
                <p14:modId xmlns:p14="http://schemas.microsoft.com/office/powerpoint/2010/main" val="1667625050"/>
              </p:ext>
            </p:extLst>
          </p:nvPr>
        </p:nvGraphicFramePr>
        <p:xfrm>
          <a:off x="1053858" y="996659"/>
          <a:ext cx="6828269" cy="5593419"/>
        </p:xfrm>
        <a:graphic>
          <a:graphicData uri="http://schemas.openxmlformats.org/drawingml/2006/table">
            <a:tbl>
              <a:tblPr firstRow="1" bandRow="1">
                <a:tableStyleId>{5C22544A-7EE6-4342-B048-85BDC9FD1C3A}</a:tableStyleId>
              </a:tblPr>
              <a:tblGrid>
                <a:gridCol w="1365654">
                  <a:extLst>
                    <a:ext uri="{9D8B030D-6E8A-4147-A177-3AD203B41FA5}">
                      <a16:colId xmlns:a16="http://schemas.microsoft.com/office/drawing/2014/main" val="20000"/>
                    </a:ext>
                  </a:extLst>
                </a:gridCol>
                <a:gridCol w="1365654">
                  <a:extLst>
                    <a:ext uri="{9D8B030D-6E8A-4147-A177-3AD203B41FA5}">
                      <a16:colId xmlns:a16="http://schemas.microsoft.com/office/drawing/2014/main" val="20001"/>
                    </a:ext>
                  </a:extLst>
                </a:gridCol>
                <a:gridCol w="1556209">
                  <a:extLst>
                    <a:ext uri="{9D8B030D-6E8A-4147-A177-3AD203B41FA5}">
                      <a16:colId xmlns:a16="http://schemas.microsoft.com/office/drawing/2014/main" val="20002"/>
                    </a:ext>
                  </a:extLst>
                </a:gridCol>
                <a:gridCol w="1175098">
                  <a:extLst>
                    <a:ext uri="{9D8B030D-6E8A-4147-A177-3AD203B41FA5}">
                      <a16:colId xmlns:a16="http://schemas.microsoft.com/office/drawing/2014/main" val="20003"/>
                    </a:ext>
                  </a:extLst>
                </a:gridCol>
                <a:gridCol w="1365654">
                  <a:extLst>
                    <a:ext uri="{9D8B030D-6E8A-4147-A177-3AD203B41FA5}">
                      <a16:colId xmlns:a16="http://schemas.microsoft.com/office/drawing/2014/main" val="20004"/>
                    </a:ext>
                  </a:extLst>
                </a:gridCol>
              </a:tblGrid>
              <a:tr h="755115">
                <a:tc>
                  <a:txBody>
                    <a:bodyPr/>
                    <a:lstStyle/>
                    <a:p>
                      <a:pPr algn="ctr"/>
                      <a:r>
                        <a:rPr lang="en-US" sz="1800" dirty="0"/>
                        <a:t>Levels</a:t>
                      </a:r>
                    </a:p>
                  </a:txBody>
                  <a:tcPr marL="82640" marR="82640" marT="45721" marB="45721" anchor="ctr">
                    <a:solidFill>
                      <a:srgbClr val="1D015F"/>
                    </a:solidFill>
                  </a:tcPr>
                </a:tc>
                <a:tc>
                  <a:txBody>
                    <a:bodyPr/>
                    <a:lstStyle/>
                    <a:p>
                      <a:pPr algn="ctr"/>
                      <a:r>
                        <a:rPr lang="en-US" sz="1800" dirty="0"/>
                        <a:t>Categorical</a:t>
                      </a:r>
                    </a:p>
                  </a:txBody>
                  <a:tcPr marL="82640" marR="82640" marT="45721" marB="45721" anchor="ctr">
                    <a:solidFill>
                      <a:srgbClr val="1D015F"/>
                    </a:solidFill>
                  </a:tcPr>
                </a:tc>
                <a:tc>
                  <a:txBody>
                    <a:bodyPr/>
                    <a:lstStyle/>
                    <a:p>
                      <a:pPr algn="ctr"/>
                      <a:r>
                        <a:rPr lang="en-US" sz="1800" dirty="0"/>
                        <a:t>NH Point</a:t>
                      </a:r>
                      <a:r>
                        <a:rPr lang="en-US" sz="1800" baseline="0" dirty="0"/>
                        <a:t> Range</a:t>
                      </a:r>
                      <a:endParaRPr lang="en-US" sz="1800" dirty="0"/>
                    </a:p>
                  </a:txBody>
                  <a:tcPr marL="82640" marR="82640" marT="45721" marB="45721" anchor="ctr">
                    <a:solidFill>
                      <a:srgbClr val="1D015F"/>
                    </a:solidFill>
                  </a:tcPr>
                </a:tc>
                <a:tc>
                  <a:txBody>
                    <a:bodyPr/>
                    <a:lstStyle/>
                    <a:p>
                      <a:pPr algn="ctr"/>
                      <a:r>
                        <a:rPr lang="en-US" sz="1800" dirty="0"/>
                        <a:t>NJ Point Range</a:t>
                      </a:r>
                    </a:p>
                  </a:txBody>
                  <a:tcPr marL="82640" marR="82640" marT="45721" marB="45721" anchor="ctr">
                    <a:solidFill>
                      <a:srgbClr val="1D015F"/>
                    </a:solidFill>
                  </a:tcPr>
                </a:tc>
                <a:tc>
                  <a:txBody>
                    <a:bodyPr/>
                    <a:lstStyle/>
                    <a:p>
                      <a:pPr algn="ctr"/>
                      <a:r>
                        <a:rPr lang="en-US" sz="1800" dirty="0"/>
                        <a:t>NK Point Range</a:t>
                      </a:r>
                    </a:p>
                  </a:txBody>
                  <a:tcPr marL="82640" marR="82640" marT="45721" marB="45721" anchor="ctr">
                    <a:solidFill>
                      <a:srgbClr val="1D015F"/>
                    </a:solidFill>
                  </a:tcPr>
                </a:tc>
                <a:extLst>
                  <a:ext uri="{0D108BD9-81ED-4DB2-BD59-A6C34878D82A}">
                    <a16:rowId xmlns:a16="http://schemas.microsoft.com/office/drawing/2014/main" val="10000"/>
                  </a:ext>
                </a:extLst>
              </a:tr>
              <a:tr h="3721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rgbClr val="0070C0"/>
                          </a:solidFill>
                        </a:rPr>
                        <a:t>Very High</a:t>
                      </a:r>
                    </a:p>
                  </a:txBody>
                  <a:tcPr marL="82640" marR="82640" marT="45721" marB="45721" anchor="ctr"/>
                </a:tc>
                <a:tc>
                  <a:txBody>
                    <a:bodyPr/>
                    <a:lstStyle/>
                    <a:p>
                      <a:r>
                        <a:rPr lang="en-US" sz="1200" b="0" dirty="0">
                          <a:solidFill>
                            <a:srgbClr val="0070C0"/>
                          </a:solidFill>
                        </a:rPr>
                        <a:t>High</a:t>
                      </a:r>
                    </a:p>
                  </a:txBody>
                  <a:tcPr marL="82640" marR="82640" marT="45721" marB="45721" anchor="ctr"/>
                </a:tc>
                <a:tc>
                  <a:txBody>
                    <a:bodyPr/>
                    <a:lstStyle/>
                    <a:p>
                      <a:pPr algn="ctr"/>
                      <a:r>
                        <a:rPr lang="en-US" sz="1200" b="0" dirty="0">
                          <a:solidFill>
                            <a:srgbClr val="0070C0"/>
                          </a:solidFill>
                        </a:rPr>
                        <a:t>115</a:t>
                      </a:r>
                    </a:p>
                  </a:txBody>
                  <a:tcPr marL="82640" marR="82640" marT="45721" marB="45721" anchor="ctr"/>
                </a:tc>
                <a:tc>
                  <a:txBody>
                    <a:bodyPr/>
                    <a:lstStyle/>
                    <a:p>
                      <a:pPr algn="ctr"/>
                      <a:r>
                        <a:rPr lang="en-US" sz="1200" b="0" dirty="0">
                          <a:solidFill>
                            <a:srgbClr val="0070C0"/>
                          </a:solidFill>
                        </a:rPr>
                        <a:t>95</a:t>
                      </a:r>
                    </a:p>
                  </a:txBody>
                  <a:tcPr marL="82640" marR="82640" marT="45721" marB="45721" anchor="ctr"/>
                </a:tc>
                <a:tc>
                  <a:txBody>
                    <a:bodyPr/>
                    <a:lstStyle/>
                    <a:p>
                      <a:pPr algn="ctr"/>
                      <a:r>
                        <a:rPr lang="en-US" sz="1200" b="0" dirty="0">
                          <a:solidFill>
                            <a:srgbClr val="0070C0"/>
                          </a:solidFill>
                        </a:rPr>
                        <a:t>70</a:t>
                      </a:r>
                    </a:p>
                  </a:txBody>
                  <a:tcPr marL="82640" marR="82640" marT="45721" marB="45721" anchor="ctr"/>
                </a:tc>
                <a:extLst>
                  <a:ext uri="{0D108BD9-81ED-4DB2-BD59-A6C34878D82A}">
                    <a16:rowId xmlns:a16="http://schemas.microsoft.com/office/drawing/2014/main" val="481469813"/>
                  </a:ext>
                </a:extLst>
              </a:tr>
              <a:tr h="279133">
                <a:tc rowSpan="5">
                  <a:txBody>
                    <a:bodyPr/>
                    <a:lstStyle/>
                    <a:p>
                      <a:pPr algn="ctr"/>
                      <a:r>
                        <a:rPr lang="en-US" sz="1800" b="0" dirty="0">
                          <a:solidFill>
                            <a:schemeClr val="tx1"/>
                          </a:solidFill>
                        </a:rPr>
                        <a:t>IV</a:t>
                      </a:r>
                    </a:p>
                  </a:txBody>
                  <a:tcPr marL="82640" marR="82640" marT="45721" marB="45721" anchor="ctr"/>
                </a:tc>
                <a:tc>
                  <a:txBody>
                    <a:bodyPr/>
                    <a:lstStyle/>
                    <a:p>
                      <a:r>
                        <a:rPr lang="en-US" sz="1200" b="0" dirty="0">
                          <a:solidFill>
                            <a:srgbClr val="0070C0"/>
                          </a:solidFill>
                        </a:rPr>
                        <a:t>Med</a:t>
                      </a:r>
                    </a:p>
                  </a:txBody>
                  <a:tcPr marL="82640" marR="82640" marT="45721" marB="45721" anchor="ctr"/>
                </a:tc>
                <a:tc>
                  <a:txBody>
                    <a:bodyPr/>
                    <a:lstStyle/>
                    <a:p>
                      <a:pPr algn="ctr"/>
                      <a:r>
                        <a:rPr lang="en-US" sz="1200" b="0" dirty="0">
                          <a:solidFill>
                            <a:srgbClr val="0070C0"/>
                          </a:solidFill>
                        </a:rPr>
                        <a:t>110</a:t>
                      </a:r>
                    </a:p>
                  </a:txBody>
                  <a:tcPr marL="82640" marR="82640" marT="45721" marB="45721" anchor="ctr"/>
                </a:tc>
                <a:tc>
                  <a:txBody>
                    <a:bodyPr/>
                    <a:lstStyle/>
                    <a:p>
                      <a:pPr algn="ctr"/>
                      <a:r>
                        <a:rPr lang="en-US" sz="1200" b="0" dirty="0">
                          <a:solidFill>
                            <a:srgbClr val="0070C0"/>
                          </a:solidFill>
                        </a:rPr>
                        <a:t>91</a:t>
                      </a:r>
                    </a:p>
                  </a:txBody>
                  <a:tcPr marL="82640" marR="82640" marT="45721" marB="45721" anchor="ctr"/>
                </a:tc>
                <a:tc>
                  <a:txBody>
                    <a:bodyPr/>
                    <a:lstStyle/>
                    <a:p>
                      <a:pPr algn="ctr"/>
                      <a:r>
                        <a:rPr lang="en-US" sz="1200" b="0" dirty="0">
                          <a:solidFill>
                            <a:srgbClr val="0070C0"/>
                          </a:solidFill>
                        </a:rPr>
                        <a:t>67</a:t>
                      </a:r>
                    </a:p>
                  </a:txBody>
                  <a:tcPr marL="82640" marR="82640" marT="45721" marB="45721" anchor="ctr"/>
                </a:tc>
                <a:extLst>
                  <a:ext uri="{0D108BD9-81ED-4DB2-BD59-A6C34878D82A}">
                    <a16:rowId xmlns:a16="http://schemas.microsoft.com/office/drawing/2014/main" val="10001"/>
                  </a:ext>
                </a:extLst>
              </a:tr>
              <a:tr h="279133">
                <a:tc vMerge="1">
                  <a:txBody>
                    <a:bodyPr/>
                    <a:lstStyle/>
                    <a:p>
                      <a:endParaRPr lang="en-US"/>
                    </a:p>
                  </a:txBody>
                  <a:tcPr/>
                </a:tc>
                <a:tc>
                  <a:txBody>
                    <a:bodyPr/>
                    <a:lstStyle/>
                    <a:p>
                      <a:r>
                        <a:rPr lang="en-US" sz="1200" b="0" dirty="0">
                          <a:solidFill>
                            <a:srgbClr val="0070C0"/>
                          </a:solidFill>
                        </a:rPr>
                        <a:t>Low</a:t>
                      </a:r>
                    </a:p>
                  </a:txBody>
                  <a:tcPr marL="82640" marR="82640" marT="45721" marB="45721" anchor="ctr"/>
                </a:tc>
                <a:tc>
                  <a:txBody>
                    <a:bodyPr/>
                    <a:lstStyle/>
                    <a:p>
                      <a:pPr algn="ctr"/>
                      <a:r>
                        <a:rPr lang="en-US" sz="1200" b="0" dirty="0">
                          <a:solidFill>
                            <a:srgbClr val="0070C0"/>
                          </a:solidFill>
                        </a:rPr>
                        <a:t>105</a:t>
                      </a:r>
                    </a:p>
                  </a:txBody>
                  <a:tcPr marL="82640" marR="82640" marT="45721" marB="45721" anchor="ctr"/>
                </a:tc>
                <a:tc>
                  <a:txBody>
                    <a:bodyPr/>
                    <a:lstStyle/>
                    <a:p>
                      <a:pPr algn="ctr"/>
                      <a:r>
                        <a:rPr lang="en-US" sz="1200" b="0" dirty="0">
                          <a:solidFill>
                            <a:srgbClr val="0070C0"/>
                          </a:solidFill>
                        </a:rPr>
                        <a:t>87</a:t>
                      </a:r>
                    </a:p>
                  </a:txBody>
                  <a:tcPr marL="82640" marR="82640" marT="45721" marB="45721" anchor="ctr"/>
                </a:tc>
                <a:tc>
                  <a:txBody>
                    <a:bodyPr/>
                    <a:lstStyle/>
                    <a:p>
                      <a:pPr algn="ctr"/>
                      <a:r>
                        <a:rPr lang="en-US" sz="1200" b="0" dirty="0">
                          <a:solidFill>
                            <a:srgbClr val="0070C0"/>
                          </a:solidFill>
                        </a:rPr>
                        <a:t>64</a:t>
                      </a:r>
                    </a:p>
                  </a:txBody>
                  <a:tcPr marL="82640" marR="82640" marT="45721" marB="45721" anchor="ctr"/>
                </a:tc>
                <a:extLst>
                  <a:ext uri="{0D108BD9-81ED-4DB2-BD59-A6C34878D82A}">
                    <a16:rowId xmlns:a16="http://schemas.microsoft.com/office/drawing/2014/main" val="383075698"/>
                  </a:ext>
                </a:extLst>
              </a:tr>
              <a:tr h="279133">
                <a:tc vMerge="1">
                  <a:txBody>
                    <a:bodyPr/>
                    <a:lstStyle/>
                    <a:p>
                      <a:endParaRPr lang="en-US"/>
                    </a:p>
                  </a:txBody>
                  <a:tcPr/>
                </a:tc>
                <a:tc>
                  <a:txBody>
                    <a:bodyPr/>
                    <a:lstStyle/>
                    <a:p>
                      <a:r>
                        <a:rPr lang="en-US" sz="1200" dirty="0">
                          <a:solidFill>
                            <a:schemeClr val="tx1"/>
                          </a:solidFill>
                        </a:rPr>
                        <a:t>High  </a:t>
                      </a:r>
                    </a:p>
                  </a:txBody>
                  <a:tcPr marL="82640" marR="82640" marT="45721" marB="45721" anchor="ctr"/>
                </a:tc>
                <a:tc>
                  <a:txBody>
                    <a:bodyPr/>
                    <a:lstStyle/>
                    <a:p>
                      <a:pPr algn="ctr"/>
                      <a:r>
                        <a:rPr lang="en-US" sz="1200" dirty="0">
                          <a:solidFill>
                            <a:schemeClr val="tx1"/>
                          </a:solidFill>
                        </a:rPr>
                        <a:t>96 – 100</a:t>
                      </a:r>
                    </a:p>
                  </a:txBody>
                  <a:tcPr marL="82640" marR="82640" marT="45721" marB="45721" anchor="ctr"/>
                </a:tc>
                <a:tc>
                  <a:txBody>
                    <a:bodyPr/>
                    <a:lstStyle/>
                    <a:p>
                      <a:pPr algn="ctr"/>
                      <a:r>
                        <a:rPr lang="en-US" sz="1200" dirty="0">
                          <a:solidFill>
                            <a:schemeClr val="tx1"/>
                          </a:solidFill>
                        </a:rPr>
                        <a:t>79 – 83</a:t>
                      </a:r>
                    </a:p>
                  </a:txBody>
                  <a:tcPr marL="82640" marR="82640" marT="45721" marB="45721" anchor="ctr"/>
                </a:tc>
                <a:tc>
                  <a:txBody>
                    <a:bodyPr/>
                    <a:lstStyle/>
                    <a:p>
                      <a:pPr algn="ctr"/>
                      <a:r>
                        <a:rPr lang="en-US" sz="1200" dirty="0">
                          <a:solidFill>
                            <a:schemeClr val="tx1"/>
                          </a:solidFill>
                        </a:rPr>
                        <a:t>--</a:t>
                      </a:r>
                    </a:p>
                  </a:txBody>
                  <a:tcPr marL="82640" marR="82640" marT="45721" marB="45721" anchor="ctr"/>
                </a:tc>
                <a:extLst>
                  <a:ext uri="{0D108BD9-81ED-4DB2-BD59-A6C34878D82A}">
                    <a16:rowId xmlns:a16="http://schemas.microsoft.com/office/drawing/2014/main" val="10002"/>
                  </a:ext>
                </a:extLst>
              </a:tr>
              <a:tr h="279133">
                <a:tc vMerge="1">
                  <a:txBody>
                    <a:bodyPr/>
                    <a:lstStyle/>
                    <a:p>
                      <a:endParaRPr lang="en-US"/>
                    </a:p>
                  </a:txBody>
                  <a:tcPr/>
                </a:tc>
                <a:tc>
                  <a:txBody>
                    <a:bodyPr/>
                    <a:lstStyle/>
                    <a:p>
                      <a:r>
                        <a:rPr lang="en-US" sz="1200" dirty="0">
                          <a:solidFill>
                            <a:schemeClr val="tx1"/>
                          </a:solidFill>
                        </a:rPr>
                        <a:t>Med</a:t>
                      </a:r>
                    </a:p>
                  </a:txBody>
                  <a:tcPr marL="82640" marR="82640" marT="45721" marB="45721" anchor="ctr"/>
                </a:tc>
                <a:tc>
                  <a:txBody>
                    <a:bodyPr/>
                    <a:lstStyle/>
                    <a:p>
                      <a:pPr algn="ctr"/>
                      <a:r>
                        <a:rPr lang="en-US" sz="1200" dirty="0">
                          <a:solidFill>
                            <a:schemeClr val="tx1"/>
                          </a:solidFill>
                        </a:rPr>
                        <a:t>84 – 95</a:t>
                      </a:r>
                    </a:p>
                  </a:txBody>
                  <a:tcPr marL="82640" marR="82640" marT="45721" marB="45721" anchor="ctr"/>
                </a:tc>
                <a:tc>
                  <a:txBody>
                    <a:bodyPr/>
                    <a:lstStyle/>
                    <a:p>
                      <a:pPr algn="ctr"/>
                      <a:r>
                        <a:rPr lang="en-US" sz="1200" dirty="0">
                          <a:solidFill>
                            <a:schemeClr val="tx1"/>
                          </a:solidFill>
                        </a:rPr>
                        <a:t>67 –</a:t>
                      </a:r>
                      <a:r>
                        <a:rPr lang="en-US" sz="1200" baseline="0" dirty="0">
                          <a:solidFill>
                            <a:schemeClr val="tx1"/>
                          </a:solidFill>
                        </a:rPr>
                        <a:t> </a:t>
                      </a:r>
                      <a:r>
                        <a:rPr lang="en-US" sz="1200" dirty="0">
                          <a:solidFill>
                            <a:schemeClr val="tx1"/>
                          </a:solidFill>
                        </a:rPr>
                        <a:t>78</a:t>
                      </a:r>
                    </a:p>
                  </a:txBody>
                  <a:tcPr marL="82640" marR="82640" marT="45721" marB="45721" anchor="ctr"/>
                </a:tc>
                <a:tc>
                  <a:txBody>
                    <a:bodyPr/>
                    <a:lstStyle/>
                    <a:p>
                      <a:pPr algn="ctr"/>
                      <a:r>
                        <a:rPr lang="en-US" sz="1200" dirty="0">
                          <a:solidFill>
                            <a:schemeClr val="tx1"/>
                          </a:solidFill>
                        </a:rPr>
                        <a:t>--</a:t>
                      </a:r>
                    </a:p>
                  </a:txBody>
                  <a:tcPr marL="82640" marR="82640" marT="45721" marB="45721" anchor="ctr"/>
                </a:tc>
                <a:extLst>
                  <a:ext uri="{0D108BD9-81ED-4DB2-BD59-A6C34878D82A}">
                    <a16:rowId xmlns:a16="http://schemas.microsoft.com/office/drawing/2014/main" val="10003"/>
                  </a:ext>
                </a:extLst>
              </a:tr>
              <a:tr h="279133">
                <a:tc vMerge="1">
                  <a:txBody>
                    <a:bodyPr/>
                    <a:lstStyle/>
                    <a:p>
                      <a:endParaRPr lang="en-US"/>
                    </a:p>
                  </a:txBody>
                  <a:tcPr/>
                </a:tc>
                <a:tc>
                  <a:txBody>
                    <a:bodyPr/>
                    <a:lstStyle/>
                    <a:p>
                      <a:r>
                        <a:rPr lang="en-US" sz="1200" dirty="0">
                          <a:solidFill>
                            <a:schemeClr val="tx1"/>
                          </a:solidFill>
                        </a:rPr>
                        <a:t>Low</a:t>
                      </a:r>
                    </a:p>
                  </a:txBody>
                  <a:tcPr marL="82640" marR="82640" marT="45721" marB="45721" anchor="ctr"/>
                </a:tc>
                <a:tc>
                  <a:txBody>
                    <a:bodyPr/>
                    <a:lstStyle/>
                    <a:p>
                      <a:pPr algn="ctr"/>
                      <a:r>
                        <a:rPr lang="en-US" sz="1200" dirty="0">
                          <a:solidFill>
                            <a:schemeClr val="tx1"/>
                          </a:solidFill>
                        </a:rPr>
                        <a:t>79 – 83</a:t>
                      </a:r>
                    </a:p>
                  </a:txBody>
                  <a:tcPr marL="82640" marR="82640" marT="45721" marB="45721" anchor="ctr"/>
                </a:tc>
                <a:tc>
                  <a:txBody>
                    <a:bodyPr/>
                    <a:lstStyle/>
                    <a:p>
                      <a:pPr algn="ctr"/>
                      <a:r>
                        <a:rPr lang="en-US" sz="1200" dirty="0">
                          <a:solidFill>
                            <a:schemeClr val="tx1"/>
                          </a:solidFill>
                        </a:rPr>
                        <a:t>61 – 66</a:t>
                      </a:r>
                    </a:p>
                  </a:txBody>
                  <a:tcPr marL="82640" marR="82640" marT="45721" marB="45721" anchor="ctr"/>
                </a:tc>
                <a:tc>
                  <a:txBody>
                    <a:bodyPr/>
                    <a:lstStyle/>
                    <a:p>
                      <a:pPr algn="ctr"/>
                      <a:r>
                        <a:rPr lang="en-US" sz="1200" dirty="0">
                          <a:solidFill>
                            <a:schemeClr val="tx1"/>
                          </a:solidFill>
                        </a:rPr>
                        <a:t>--</a:t>
                      </a:r>
                    </a:p>
                  </a:txBody>
                  <a:tcPr marL="82640" marR="82640" marT="45721" marB="45721" anchor="ctr"/>
                </a:tc>
                <a:extLst>
                  <a:ext uri="{0D108BD9-81ED-4DB2-BD59-A6C34878D82A}">
                    <a16:rowId xmlns:a16="http://schemas.microsoft.com/office/drawing/2014/main" val="10004"/>
                  </a:ext>
                </a:extLst>
              </a:tr>
              <a:tr h="279133">
                <a:tc rowSpan="3">
                  <a:txBody>
                    <a:bodyPr/>
                    <a:lstStyle/>
                    <a:p>
                      <a:pPr algn="ctr"/>
                      <a:r>
                        <a:rPr lang="en-US" sz="1800" dirty="0">
                          <a:solidFill>
                            <a:schemeClr val="tx1"/>
                          </a:solidFill>
                        </a:rPr>
                        <a:t>III</a:t>
                      </a:r>
                    </a:p>
                  </a:txBody>
                  <a:tcPr marL="82640" marR="82640" marT="45721" marB="45721" anchor="ctr"/>
                </a:tc>
                <a:tc>
                  <a:txBody>
                    <a:bodyPr/>
                    <a:lstStyle/>
                    <a:p>
                      <a:r>
                        <a:rPr lang="en-US" sz="1200" dirty="0">
                          <a:solidFill>
                            <a:schemeClr val="tx1"/>
                          </a:solidFill>
                        </a:rPr>
                        <a:t>High</a:t>
                      </a:r>
                    </a:p>
                  </a:txBody>
                  <a:tcPr marL="82640" marR="82640" marT="45721" marB="45721" anchor="ctr"/>
                </a:tc>
                <a:tc>
                  <a:txBody>
                    <a:bodyPr/>
                    <a:lstStyle/>
                    <a:p>
                      <a:pPr algn="ctr"/>
                      <a:r>
                        <a:rPr lang="en-US" sz="1200" dirty="0">
                          <a:solidFill>
                            <a:schemeClr val="tx1"/>
                          </a:solidFill>
                        </a:rPr>
                        <a:t>79 – 83</a:t>
                      </a:r>
                    </a:p>
                  </a:txBody>
                  <a:tcPr marL="82640" marR="82640" marT="45721" marB="45721" anchor="ctr"/>
                </a:tc>
                <a:tc>
                  <a:txBody>
                    <a:bodyPr/>
                    <a:lstStyle/>
                    <a:p>
                      <a:pPr algn="ctr"/>
                      <a:r>
                        <a:rPr lang="en-US" sz="1200" dirty="0">
                          <a:solidFill>
                            <a:schemeClr val="tx1"/>
                          </a:solidFill>
                        </a:rPr>
                        <a:t>62 – 66</a:t>
                      </a:r>
                    </a:p>
                  </a:txBody>
                  <a:tcPr marL="82640" marR="82640" marT="45721" marB="45721" anchor="ctr"/>
                </a:tc>
                <a:tc>
                  <a:txBody>
                    <a:bodyPr/>
                    <a:lstStyle/>
                    <a:p>
                      <a:pPr algn="ctr"/>
                      <a:r>
                        <a:rPr lang="en-US" sz="1200" dirty="0">
                          <a:solidFill>
                            <a:schemeClr val="tx1"/>
                          </a:solidFill>
                        </a:rPr>
                        <a:t>57 – 61</a:t>
                      </a:r>
                    </a:p>
                  </a:txBody>
                  <a:tcPr marL="82640" marR="82640" marT="45721" marB="45721" anchor="ctr"/>
                </a:tc>
                <a:extLst>
                  <a:ext uri="{0D108BD9-81ED-4DB2-BD59-A6C34878D82A}">
                    <a16:rowId xmlns:a16="http://schemas.microsoft.com/office/drawing/2014/main" val="10005"/>
                  </a:ext>
                </a:extLst>
              </a:tr>
              <a:tr h="279133">
                <a:tc vMerge="1">
                  <a:txBody>
                    <a:bodyPr/>
                    <a:lstStyle/>
                    <a:p>
                      <a:endParaRPr lang="en-US"/>
                    </a:p>
                  </a:txBody>
                  <a:tcPr/>
                </a:tc>
                <a:tc>
                  <a:txBody>
                    <a:bodyPr/>
                    <a:lstStyle/>
                    <a:p>
                      <a:r>
                        <a:rPr lang="en-US" sz="1200" dirty="0">
                          <a:solidFill>
                            <a:schemeClr val="tx1"/>
                          </a:solidFill>
                        </a:rPr>
                        <a:t>Med</a:t>
                      </a:r>
                    </a:p>
                  </a:txBody>
                  <a:tcPr marL="82640" marR="82640" marT="45721" marB="45721" anchor="ctr"/>
                </a:tc>
                <a:tc>
                  <a:txBody>
                    <a:bodyPr/>
                    <a:lstStyle/>
                    <a:p>
                      <a:pPr algn="ctr"/>
                      <a:r>
                        <a:rPr lang="en-US" sz="1200" dirty="0">
                          <a:solidFill>
                            <a:schemeClr val="tx1"/>
                          </a:solidFill>
                        </a:rPr>
                        <a:t>67 – 78</a:t>
                      </a:r>
                    </a:p>
                  </a:txBody>
                  <a:tcPr marL="82640" marR="82640" marT="45721" marB="45721" anchor="ctr"/>
                </a:tc>
                <a:tc>
                  <a:txBody>
                    <a:bodyPr/>
                    <a:lstStyle/>
                    <a:p>
                      <a:pPr algn="ctr"/>
                      <a:r>
                        <a:rPr lang="en-US" sz="1200" dirty="0">
                          <a:solidFill>
                            <a:schemeClr val="tx1"/>
                          </a:solidFill>
                        </a:rPr>
                        <a:t>52 – 61</a:t>
                      </a:r>
                    </a:p>
                  </a:txBody>
                  <a:tcPr marL="82640" marR="82640" marT="45721" marB="45721" anchor="ctr"/>
                </a:tc>
                <a:tc>
                  <a:txBody>
                    <a:bodyPr/>
                    <a:lstStyle/>
                    <a:p>
                      <a:pPr algn="ctr"/>
                      <a:r>
                        <a:rPr lang="en-US" sz="1200" dirty="0">
                          <a:solidFill>
                            <a:schemeClr val="tx1"/>
                          </a:solidFill>
                        </a:rPr>
                        <a:t>47 – 56</a:t>
                      </a:r>
                    </a:p>
                  </a:txBody>
                  <a:tcPr marL="82640" marR="82640" marT="45721" marB="45721" anchor="ctr"/>
                </a:tc>
                <a:extLst>
                  <a:ext uri="{0D108BD9-81ED-4DB2-BD59-A6C34878D82A}">
                    <a16:rowId xmlns:a16="http://schemas.microsoft.com/office/drawing/2014/main" val="10006"/>
                  </a:ext>
                </a:extLst>
              </a:tr>
              <a:tr h="279133">
                <a:tc vMerge="1">
                  <a:txBody>
                    <a:bodyPr/>
                    <a:lstStyle/>
                    <a:p>
                      <a:endParaRPr lang="en-US"/>
                    </a:p>
                  </a:txBody>
                  <a:tcPr/>
                </a:tc>
                <a:tc>
                  <a:txBody>
                    <a:bodyPr/>
                    <a:lstStyle/>
                    <a:p>
                      <a:r>
                        <a:rPr lang="en-US" sz="1200" dirty="0">
                          <a:solidFill>
                            <a:schemeClr val="tx1"/>
                          </a:solidFill>
                        </a:rPr>
                        <a:t>Low</a:t>
                      </a:r>
                    </a:p>
                  </a:txBody>
                  <a:tcPr marL="82640" marR="82640" marT="45721" marB="45721" anchor="ctr"/>
                </a:tc>
                <a:tc>
                  <a:txBody>
                    <a:bodyPr/>
                    <a:lstStyle/>
                    <a:p>
                      <a:pPr algn="ctr"/>
                      <a:r>
                        <a:rPr lang="en-US" sz="1200" dirty="0">
                          <a:solidFill>
                            <a:schemeClr val="tx1"/>
                          </a:solidFill>
                        </a:rPr>
                        <a:t>61 – 66</a:t>
                      </a:r>
                    </a:p>
                  </a:txBody>
                  <a:tcPr marL="82640" marR="82640" marT="45721" marB="45721" anchor="ctr"/>
                </a:tc>
                <a:tc>
                  <a:txBody>
                    <a:bodyPr/>
                    <a:lstStyle/>
                    <a:p>
                      <a:pPr algn="ctr"/>
                      <a:r>
                        <a:rPr lang="en-US" sz="1200" dirty="0">
                          <a:solidFill>
                            <a:schemeClr val="tx1"/>
                          </a:solidFill>
                        </a:rPr>
                        <a:t>43 –</a:t>
                      </a:r>
                      <a:r>
                        <a:rPr lang="en-US" sz="1200" baseline="0" dirty="0">
                          <a:solidFill>
                            <a:schemeClr val="tx1"/>
                          </a:solidFill>
                        </a:rPr>
                        <a:t> </a:t>
                      </a:r>
                      <a:r>
                        <a:rPr lang="en-US" sz="1200" dirty="0">
                          <a:solidFill>
                            <a:schemeClr val="tx1"/>
                          </a:solidFill>
                        </a:rPr>
                        <a:t>51</a:t>
                      </a:r>
                    </a:p>
                  </a:txBody>
                  <a:tcPr marL="82640" marR="82640" marT="45721" marB="45721" anchor="ctr"/>
                </a:tc>
                <a:tc>
                  <a:txBody>
                    <a:bodyPr/>
                    <a:lstStyle/>
                    <a:p>
                      <a:pPr algn="ctr"/>
                      <a:r>
                        <a:rPr lang="en-US" sz="1200" dirty="0">
                          <a:solidFill>
                            <a:schemeClr val="tx1"/>
                          </a:solidFill>
                        </a:rPr>
                        <a:t>38</a:t>
                      </a:r>
                      <a:r>
                        <a:rPr lang="en-US" sz="1200" baseline="0" dirty="0">
                          <a:solidFill>
                            <a:schemeClr val="tx1"/>
                          </a:solidFill>
                        </a:rPr>
                        <a:t> </a:t>
                      </a:r>
                      <a:r>
                        <a:rPr lang="en-US" sz="1200" dirty="0">
                          <a:solidFill>
                            <a:schemeClr val="tx1"/>
                          </a:solidFill>
                        </a:rPr>
                        <a:t>–</a:t>
                      </a:r>
                      <a:r>
                        <a:rPr lang="en-US" sz="1200" baseline="0" dirty="0">
                          <a:solidFill>
                            <a:schemeClr val="tx1"/>
                          </a:solidFill>
                        </a:rPr>
                        <a:t> 46</a:t>
                      </a:r>
                      <a:endParaRPr lang="en-US" sz="1200" dirty="0">
                        <a:solidFill>
                          <a:schemeClr val="tx1"/>
                        </a:solidFill>
                      </a:endParaRPr>
                    </a:p>
                  </a:txBody>
                  <a:tcPr marL="82640" marR="82640" marT="45721" marB="45721" anchor="ctr"/>
                </a:tc>
                <a:extLst>
                  <a:ext uri="{0D108BD9-81ED-4DB2-BD59-A6C34878D82A}">
                    <a16:rowId xmlns:a16="http://schemas.microsoft.com/office/drawing/2014/main" val="10007"/>
                  </a:ext>
                </a:extLst>
              </a:tr>
              <a:tr h="279133">
                <a:tc rowSpan="5">
                  <a:txBody>
                    <a:bodyPr/>
                    <a:lstStyle/>
                    <a:p>
                      <a:pPr algn="ctr"/>
                      <a:r>
                        <a:rPr lang="en-US" sz="1800" dirty="0">
                          <a:solidFill>
                            <a:schemeClr val="tx1"/>
                          </a:solidFill>
                        </a:rPr>
                        <a:t>II</a:t>
                      </a:r>
                    </a:p>
                  </a:txBody>
                  <a:tcPr marL="82640" marR="82640" marT="45721" marB="45721" anchor="ctr"/>
                </a:tc>
                <a:tc>
                  <a:txBody>
                    <a:bodyPr/>
                    <a:lstStyle/>
                    <a:p>
                      <a:r>
                        <a:rPr lang="en-US" sz="1200" dirty="0">
                          <a:solidFill>
                            <a:schemeClr val="tx1"/>
                          </a:solidFill>
                        </a:rPr>
                        <a:t>High</a:t>
                      </a:r>
                    </a:p>
                  </a:txBody>
                  <a:tcPr marL="82640" marR="82640" marT="45721" marB="45721" anchor="ctr"/>
                </a:tc>
                <a:tc>
                  <a:txBody>
                    <a:bodyPr/>
                    <a:lstStyle/>
                    <a:p>
                      <a:pPr algn="ctr"/>
                      <a:r>
                        <a:rPr lang="en-US" sz="1200" dirty="0">
                          <a:solidFill>
                            <a:schemeClr val="tx1"/>
                          </a:solidFill>
                        </a:rPr>
                        <a:t>62 – 66</a:t>
                      </a:r>
                    </a:p>
                  </a:txBody>
                  <a:tcPr marL="82640" marR="82640" marT="45721" marB="45721" anchor="ctr"/>
                </a:tc>
                <a:tc>
                  <a:txBody>
                    <a:bodyPr/>
                    <a:lstStyle/>
                    <a:p>
                      <a:pPr algn="ctr"/>
                      <a:r>
                        <a:rPr lang="en-US" sz="1200" dirty="0">
                          <a:solidFill>
                            <a:schemeClr val="tx1"/>
                          </a:solidFill>
                        </a:rPr>
                        <a:t>47 – 51</a:t>
                      </a:r>
                    </a:p>
                  </a:txBody>
                  <a:tcPr marL="82640" marR="82640" marT="45721" marB="45721" anchor="ctr"/>
                </a:tc>
                <a:tc>
                  <a:txBody>
                    <a:bodyPr/>
                    <a:lstStyle/>
                    <a:p>
                      <a:pPr algn="ctr"/>
                      <a:r>
                        <a:rPr lang="en-US" sz="1200" dirty="0">
                          <a:solidFill>
                            <a:schemeClr val="tx1"/>
                          </a:solidFill>
                        </a:rPr>
                        <a:t>42</a:t>
                      </a:r>
                      <a:r>
                        <a:rPr lang="en-US" sz="1200" baseline="0" dirty="0">
                          <a:solidFill>
                            <a:schemeClr val="tx1"/>
                          </a:solidFill>
                        </a:rPr>
                        <a:t> </a:t>
                      </a:r>
                      <a:r>
                        <a:rPr lang="en-US" sz="1200" dirty="0">
                          <a:solidFill>
                            <a:schemeClr val="tx1"/>
                          </a:solidFill>
                        </a:rPr>
                        <a:t>– 46</a:t>
                      </a:r>
                    </a:p>
                  </a:txBody>
                  <a:tcPr marL="82640" marR="82640" marT="45721" marB="45721" anchor="ctr"/>
                </a:tc>
                <a:extLst>
                  <a:ext uri="{0D108BD9-81ED-4DB2-BD59-A6C34878D82A}">
                    <a16:rowId xmlns:a16="http://schemas.microsoft.com/office/drawing/2014/main" val="10008"/>
                  </a:ext>
                </a:extLst>
              </a:tr>
              <a:tr h="279133">
                <a:tc vMerge="1">
                  <a:txBody>
                    <a:bodyPr/>
                    <a:lstStyle/>
                    <a:p>
                      <a:endParaRPr lang="en-US"/>
                    </a:p>
                  </a:txBody>
                  <a:tcPr/>
                </a:tc>
                <a:tc>
                  <a:txBody>
                    <a:bodyPr/>
                    <a:lstStyle/>
                    <a:p>
                      <a:r>
                        <a:rPr lang="en-US" sz="1200" dirty="0">
                          <a:solidFill>
                            <a:schemeClr val="tx1"/>
                          </a:solidFill>
                        </a:rPr>
                        <a:t>Med High</a:t>
                      </a:r>
                    </a:p>
                  </a:txBody>
                  <a:tcPr marL="82640" marR="82640" marT="45721" marB="45721" anchor="ctr"/>
                </a:tc>
                <a:tc>
                  <a:txBody>
                    <a:bodyPr/>
                    <a:lstStyle/>
                    <a:p>
                      <a:pPr algn="ctr"/>
                      <a:r>
                        <a:rPr lang="en-US" sz="1200" dirty="0">
                          <a:solidFill>
                            <a:schemeClr val="tx1"/>
                          </a:solidFill>
                        </a:rPr>
                        <a:t>51 – 61</a:t>
                      </a:r>
                    </a:p>
                  </a:txBody>
                  <a:tcPr marL="82640" marR="82640" marT="45721" marB="45721" anchor="ctr"/>
                </a:tc>
                <a:tc>
                  <a:txBody>
                    <a:bodyPr/>
                    <a:lstStyle/>
                    <a:p>
                      <a:pPr algn="ctr"/>
                      <a:r>
                        <a:rPr lang="en-US" sz="1200" dirty="0">
                          <a:solidFill>
                            <a:schemeClr val="tx1"/>
                          </a:solidFill>
                        </a:rPr>
                        <a:t>41 – 46</a:t>
                      </a:r>
                    </a:p>
                  </a:txBody>
                  <a:tcPr marL="82640" marR="82640" marT="45721" marB="45721" anchor="ctr"/>
                </a:tc>
                <a:tc>
                  <a:txBody>
                    <a:bodyPr/>
                    <a:lstStyle/>
                    <a:p>
                      <a:pPr algn="ctr"/>
                      <a:r>
                        <a:rPr lang="en-US" sz="1200" dirty="0">
                          <a:solidFill>
                            <a:schemeClr val="tx1"/>
                          </a:solidFill>
                        </a:rPr>
                        <a:t>--</a:t>
                      </a:r>
                    </a:p>
                  </a:txBody>
                  <a:tcPr marL="82640" marR="82640" marT="45721" marB="45721" anchor="ctr"/>
                </a:tc>
                <a:extLst>
                  <a:ext uri="{0D108BD9-81ED-4DB2-BD59-A6C34878D82A}">
                    <a16:rowId xmlns:a16="http://schemas.microsoft.com/office/drawing/2014/main" val="10009"/>
                  </a:ext>
                </a:extLst>
              </a:tr>
              <a:tr h="279133">
                <a:tc vMerge="1">
                  <a:txBody>
                    <a:bodyPr/>
                    <a:lstStyle/>
                    <a:p>
                      <a:endParaRPr lang="en-US"/>
                    </a:p>
                  </a:txBody>
                  <a:tcPr/>
                </a:tc>
                <a:tc>
                  <a:txBody>
                    <a:bodyPr/>
                    <a:lstStyle/>
                    <a:p>
                      <a:r>
                        <a:rPr lang="en-US" sz="1200" dirty="0">
                          <a:solidFill>
                            <a:schemeClr val="tx1"/>
                          </a:solidFill>
                        </a:rPr>
                        <a:t>Med</a:t>
                      </a:r>
                    </a:p>
                  </a:txBody>
                  <a:tcPr marL="82640" marR="82640" marT="45721" marB="45721" anchor="ctr"/>
                </a:tc>
                <a:tc>
                  <a:txBody>
                    <a:bodyPr/>
                    <a:lstStyle/>
                    <a:p>
                      <a:pPr algn="ctr"/>
                      <a:r>
                        <a:rPr lang="en-US" sz="1200" dirty="0">
                          <a:solidFill>
                            <a:schemeClr val="tx1"/>
                          </a:solidFill>
                        </a:rPr>
                        <a:t>41 – 50</a:t>
                      </a:r>
                    </a:p>
                  </a:txBody>
                  <a:tcPr marL="82640" marR="82640" marT="45721" marB="45721" anchor="ctr"/>
                </a:tc>
                <a:tc>
                  <a:txBody>
                    <a:bodyPr/>
                    <a:lstStyle/>
                    <a:p>
                      <a:pPr algn="ctr"/>
                      <a:r>
                        <a:rPr lang="en-US" sz="1200" dirty="0">
                          <a:solidFill>
                            <a:schemeClr val="tx1"/>
                          </a:solidFill>
                        </a:rPr>
                        <a:t>36</a:t>
                      </a:r>
                      <a:r>
                        <a:rPr lang="en-US" sz="1200" baseline="0" dirty="0">
                          <a:solidFill>
                            <a:schemeClr val="tx1"/>
                          </a:solidFill>
                        </a:rPr>
                        <a:t> </a:t>
                      </a:r>
                      <a:r>
                        <a:rPr lang="en-US" sz="1200" dirty="0">
                          <a:solidFill>
                            <a:schemeClr val="tx1"/>
                          </a:solidFill>
                        </a:rPr>
                        <a:t>– 40</a:t>
                      </a:r>
                    </a:p>
                  </a:txBody>
                  <a:tcPr marL="82640" marR="82640" marT="45721" marB="45721" anchor="ctr"/>
                </a:tc>
                <a:tc>
                  <a:txBody>
                    <a:bodyPr/>
                    <a:lstStyle/>
                    <a:p>
                      <a:pPr algn="ctr"/>
                      <a:r>
                        <a:rPr lang="en-US" sz="1200" dirty="0">
                          <a:solidFill>
                            <a:schemeClr val="tx1"/>
                          </a:solidFill>
                        </a:rPr>
                        <a:t>30 – 41</a:t>
                      </a:r>
                    </a:p>
                  </a:txBody>
                  <a:tcPr marL="82640" marR="82640" marT="45721" marB="45721" anchor="ctr"/>
                </a:tc>
                <a:extLst>
                  <a:ext uri="{0D108BD9-81ED-4DB2-BD59-A6C34878D82A}">
                    <a16:rowId xmlns:a16="http://schemas.microsoft.com/office/drawing/2014/main" val="10010"/>
                  </a:ext>
                </a:extLst>
              </a:tr>
              <a:tr h="279133">
                <a:tc vMerge="1">
                  <a:txBody>
                    <a:bodyPr/>
                    <a:lstStyle/>
                    <a:p>
                      <a:endParaRPr lang="en-US"/>
                    </a:p>
                  </a:txBody>
                  <a:tcPr/>
                </a:tc>
                <a:tc>
                  <a:txBody>
                    <a:bodyPr/>
                    <a:lstStyle/>
                    <a:p>
                      <a:r>
                        <a:rPr lang="en-US" sz="1200" dirty="0">
                          <a:solidFill>
                            <a:schemeClr val="tx1"/>
                          </a:solidFill>
                        </a:rPr>
                        <a:t>Med</a:t>
                      </a:r>
                      <a:r>
                        <a:rPr lang="en-US" sz="1200" baseline="0" dirty="0">
                          <a:solidFill>
                            <a:schemeClr val="tx1"/>
                          </a:solidFill>
                        </a:rPr>
                        <a:t> Low</a:t>
                      </a:r>
                      <a:endParaRPr lang="en-US" sz="1200" dirty="0">
                        <a:solidFill>
                          <a:schemeClr val="tx1"/>
                        </a:solidFill>
                      </a:endParaRPr>
                    </a:p>
                  </a:txBody>
                  <a:tcPr marL="82640" marR="82640" marT="45721" marB="45721" anchor="ctr"/>
                </a:tc>
                <a:tc>
                  <a:txBody>
                    <a:bodyPr/>
                    <a:lstStyle/>
                    <a:p>
                      <a:pPr algn="ctr"/>
                      <a:r>
                        <a:rPr lang="en-US" sz="1200" dirty="0">
                          <a:solidFill>
                            <a:schemeClr val="tx1"/>
                          </a:solidFill>
                        </a:rPr>
                        <a:t>30 – 40</a:t>
                      </a:r>
                    </a:p>
                  </a:txBody>
                  <a:tcPr marL="82640" marR="82640" marT="45721" marB="45721" anchor="ctr"/>
                </a:tc>
                <a:tc>
                  <a:txBody>
                    <a:bodyPr/>
                    <a:lstStyle/>
                    <a:p>
                      <a:pPr algn="ctr"/>
                      <a:r>
                        <a:rPr lang="en-US" sz="1200" dirty="0">
                          <a:solidFill>
                            <a:schemeClr val="tx1"/>
                          </a:solidFill>
                        </a:rPr>
                        <a:t>30 – 35</a:t>
                      </a:r>
                    </a:p>
                  </a:txBody>
                  <a:tcPr marL="82640" marR="82640"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a:t>
                      </a:r>
                    </a:p>
                  </a:txBody>
                  <a:tcPr marL="82640" marR="82640" marT="45721" marB="45721" anchor="ctr"/>
                </a:tc>
                <a:extLst>
                  <a:ext uri="{0D108BD9-81ED-4DB2-BD59-A6C34878D82A}">
                    <a16:rowId xmlns:a16="http://schemas.microsoft.com/office/drawing/2014/main" val="10011"/>
                  </a:ext>
                </a:extLst>
              </a:tr>
              <a:tr h="279133">
                <a:tc vMerge="1">
                  <a:txBody>
                    <a:bodyPr/>
                    <a:lstStyle/>
                    <a:p>
                      <a:endParaRPr lang="en-US"/>
                    </a:p>
                  </a:txBody>
                  <a:tcPr/>
                </a:tc>
                <a:tc>
                  <a:txBody>
                    <a:bodyPr/>
                    <a:lstStyle/>
                    <a:p>
                      <a:r>
                        <a:rPr lang="en-US" sz="1200" dirty="0">
                          <a:solidFill>
                            <a:schemeClr val="tx1"/>
                          </a:solidFill>
                        </a:rPr>
                        <a:t>Low</a:t>
                      </a:r>
                    </a:p>
                  </a:txBody>
                  <a:tcPr marL="82640" marR="82640" marT="45721" marB="45721" anchor="ctr"/>
                </a:tc>
                <a:tc>
                  <a:txBody>
                    <a:bodyPr/>
                    <a:lstStyle/>
                    <a:p>
                      <a:pPr algn="ctr"/>
                      <a:r>
                        <a:rPr lang="en-US" sz="1200" dirty="0">
                          <a:solidFill>
                            <a:schemeClr val="tx1"/>
                          </a:solidFill>
                        </a:rPr>
                        <a:t>22 –29</a:t>
                      </a:r>
                    </a:p>
                  </a:txBody>
                  <a:tcPr marL="82640" marR="82640" marT="45721" marB="45721" anchor="ctr"/>
                </a:tc>
                <a:tc>
                  <a:txBody>
                    <a:bodyPr/>
                    <a:lstStyle/>
                    <a:p>
                      <a:pPr algn="ctr"/>
                      <a:r>
                        <a:rPr lang="en-US" sz="1200" dirty="0">
                          <a:solidFill>
                            <a:schemeClr val="tx1"/>
                          </a:solidFill>
                        </a:rPr>
                        <a:t>22 – 29</a:t>
                      </a:r>
                    </a:p>
                  </a:txBody>
                  <a:tcPr marL="82640" marR="82640" marT="45721" marB="45721" anchor="ctr"/>
                </a:tc>
                <a:tc>
                  <a:txBody>
                    <a:bodyPr/>
                    <a:lstStyle/>
                    <a:p>
                      <a:pPr algn="ctr"/>
                      <a:r>
                        <a:rPr lang="en-US" sz="1200" dirty="0">
                          <a:solidFill>
                            <a:schemeClr val="tx1"/>
                          </a:solidFill>
                        </a:rPr>
                        <a:t>22 – 29</a:t>
                      </a:r>
                    </a:p>
                  </a:txBody>
                  <a:tcPr marL="82640" marR="82640" marT="45721" marB="45721" anchor="ctr"/>
                </a:tc>
                <a:extLst>
                  <a:ext uri="{0D108BD9-81ED-4DB2-BD59-A6C34878D82A}">
                    <a16:rowId xmlns:a16="http://schemas.microsoft.com/office/drawing/2014/main" val="10012"/>
                  </a:ext>
                </a:extLst>
              </a:tr>
              <a:tr h="279133">
                <a:tc rowSpan="3">
                  <a:txBody>
                    <a:bodyPr/>
                    <a:lstStyle/>
                    <a:p>
                      <a:pPr algn="ctr"/>
                      <a:r>
                        <a:rPr lang="en-US" sz="1800" dirty="0">
                          <a:solidFill>
                            <a:schemeClr val="tx1"/>
                          </a:solidFill>
                        </a:rPr>
                        <a:t>I</a:t>
                      </a:r>
                    </a:p>
                  </a:txBody>
                  <a:tcPr marL="82640" marR="82640" marT="45721" marB="45721" anchor="ctr"/>
                </a:tc>
                <a:tc>
                  <a:txBody>
                    <a:bodyPr/>
                    <a:lstStyle/>
                    <a:p>
                      <a:r>
                        <a:rPr lang="en-US" sz="1200" dirty="0">
                          <a:solidFill>
                            <a:schemeClr val="tx1"/>
                          </a:solidFill>
                        </a:rPr>
                        <a:t>High</a:t>
                      </a:r>
                    </a:p>
                  </a:txBody>
                  <a:tcPr marL="82640" marR="82640" marT="45721" marB="45721" anchor="ctr"/>
                </a:tc>
                <a:tc>
                  <a:txBody>
                    <a:bodyPr/>
                    <a:lstStyle/>
                    <a:p>
                      <a:pPr algn="ctr"/>
                      <a:r>
                        <a:rPr lang="en-US" sz="1200" dirty="0">
                          <a:solidFill>
                            <a:schemeClr val="tx1"/>
                          </a:solidFill>
                        </a:rPr>
                        <a:t>24 – 29</a:t>
                      </a:r>
                    </a:p>
                  </a:txBody>
                  <a:tcPr marL="82640" marR="82640" marT="45721" marB="45721" anchor="ctr"/>
                </a:tc>
                <a:tc>
                  <a:txBody>
                    <a:bodyPr/>
                    <a:lstStyle/>
                    <a:p>
                      <a:pPr algn="ctr"/>
                      <a:r>
                        <a:rPr lang="en-US" sz="1200" dirty="0">
                          <a:solidFill>
                            <a:schemeClr val="tx1"/>
                          </a:solidFill>
                        </a:rPr>
                        <a:t>24 – 29</a:t>
                      </a:r>
                    </a:p>
                  </a:txBody>
                  <a:tcPr marL="82640" marR="82640" marT="45721" marB="45721" anchor="ctr"/>
                </a:tc>
                <a:tc>
                  <a:txBody>
                    <a:bodyPr/>
                    <a:lstStyle/>
                    <a:p>
                      <a:pPr algn="ctr"/>
                      <a:r>
                        <a:rPr lang="en-US" sz="1200" dirty="0">
                          <a:solidFill>
                            <a:schemeClr val="tx1"/>
                          </a:solidFill>
                        </a:rPr>
                        <a:t>24 – 29</a:t>
                      </a:r>
                    </a:p>
                  </a:txBody>
                  <a:tcPr marL="82640" marR="82640" marT="45721" marB="45721" anchor="ctr"/>
                </a:tc>
                <a:extLst>
                  <a:ext uri="{0D108BD9-81ED-4DB2-BD59-A6C34878D82A}">
                    <a16:rowId xmlns:a16="http://schemas.microsoft.com/office/drawing/2014/main" val="10013"/>
                  </a:ext>
                </a:extLst>
              </a:tr>
              <a:tr h="279133">
                <a:tc vMerge="1">
                  <a:txBody>
                    <a:bodyPr/>
                    <a:lstStyle/>
                    <a:p>
                      <a:endParaRPr lang="en-US"/>
                    </a:p>
                  </a:txBody>
                  <a:tcPr/>
                </a:tc>
                <a:tc>
                  <a:txBody>
                    <a:bodyPr/>
                    <a:lstStyle/>
                    <a:p>
                      <a:r>
                        <a:rPr lang="en-US" sz="1200" dirty="0">
                          <a:solidFill>
                            <a:schemeClr val="tx1"/>
                          </a:solidFill>
                        </a:rPr>
                        <a:t>Med</a:t>
                      </a:r>
                    </a:p>
                  </a:txBody>
                  <a:tcPr marL="82640" marR="82640" marT="45721" marB="45721" anchor="ctr"/>
                </a:tc>
                <a:tc>
                  <a:txBody>
                    <a:bodyPr/>
                    <a:lstStyle/>
                    <a:p>
                      <a:pPr algn="ctr"/>
                      <a:r>
                        <a:rPr lang="en-US" sz="1200" dirty="0">
                          <a:solidFill>
                            <a:schemeClr val="tx1"/>
                          </a:solidFill>
                        </a:rPr>
                        <a:t>06 – 23</a:t>
                      </a:r>
                    </a:p>
                  </a:txBody>
                  <a:tcPr marL="82640" marR="82640" marT="45721" marB="45721" anchor="ctr"/>
                </a:tc>
                <a:tc>
                  <a:txBody>
                    <a:bodyPr/>
                    <a:lstStyle/>
                    <a:p>
                      <a:pPr algn="ctr"/>
                      <a:r>
                        <a:rPr lang="en-US" sz="1200" dirty="0">
                          <a:solidFill>
                            <a:schemeClr val="tx1"/>
                          </a:solidFill>
                        </a:rPr>
                        <a:t>06 – 23</a:t>
                      </a:r>
                    </a:p>
                  </a:txBody>
                  <a:tcPr marL="82640" marR="82640"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06 – 23</a:t>
                      </a:r>
                    </a:p>
                  </a:txBody>
                  <a:tcPr marL="82640" marR="82640" marT="45721" marB="45721" anchor="ctr"/>
                </a:tc>
                <a:extLst>
                  <a:ext uri="{0D108BD9-81ED-4DB2-BD59-A6C34878D82A}">
                    <a16:rowId xmlns:a16="http://schemas.microsoft.com/office/drawing/2014/main" val="10014"/>
                  </a:ext>
                </a:extLst>
              </a:tr>
              <a:tr h="279133">
                <a:tc vMerge="1">
                  <a:txBody>
                    <a:bodyPr/>
                    <a:lstStyle/>
                    <a:p>
                      <a:endParaRPr lang="en-US"/>
                    </a:p>
                  </a:txBody>
                  <a:tcPr/>
                </a:tc>
                <a:tc>
                  <a:txBody>
                    <a:bodyPr/>
                    <a:lstStyle/>
                    <a:p>
                      <a:r>
                        <a:rPr lang="en-US" sz="1200" dirty="0">
                          <a:solidFill>
                            <a:schemeClr val="tx1"/>
                          </a:solidFill>
                        </a:rPr>
                        <a:t>Low</a:t>
                      </a:r>
                    </a:p>
                  </a:txBody>
                  <a:tcPr marL="82640" marR="82640" marT="45721" marB="45721" anchor="ctr"/>
                </a:tc>
                <a:tc>
                  <a:txBody>
                    <a:bodyPr/>
                    <a:lstStyle/>
                    <a:p>
                      <a:pPr algn="ctr"/>
                      <a:r>
                        <a:rPr lang="en-US" sz="1200" dirty="0">
                          <a:solidFill>
                            <a:schemeClr val="tx1"/>
                          </a:solidFill>
                        </a:rPr>
                        <a:t>00 – 05</a:t>
                      </a:r>
                    </a:p>
                  </a:txBody>
                  <a:tcPr marL="82640" marR="82640"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00 – 05</a:t>
                      </a:r>
                    </a:p>
                  </a:txBody>
                  <a:tcPr marL="82640" marR="82640"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00 – 05</a:t>
                      </a:r>
                    </a:p>
                  </a:txBody>
                  <a:tcPr marL="82640" marR="82640" marT="45721" marB="45721" anchor="ctr"/>
                </a:tc>
                <a:extLst>
                  <a:ext uri="{0D108BD9-81ED-4DB2-BD59-A6C34878D82A}">
                    <a16:rowId xmlns:a16="http://schemas.microsoft.com/office/drawing/2014/main" val="10015"/>
                  </a:ext>
                </a:extLst>
              </a:tr>
            </a:tbl>
          </a:graphicData>
        </a:graphic>
      </p:graphicFrame>
      <p:sp>
        <p:nvSpPr>
          <p:cNvPr id="5" name="Rectangle 2">
            <a:extLst>
              <a:ext uri="{FF2B5EF4-FFF2-40B4-BE49-F238E27FC236}">
                <a16:creationId xmlns:a16="http://schemas.microsoft.com/office/drawing/2014/main" id="{55090013-B7F2-4B1A-9D1F-7D57A14B6240}"/>
              </a:ext>
            </a:extLst>
          </p:cNvPr>
          <p:cNvSpPr txBox="1">
            <a:spLocks noChangeArrowheads="1"/>
          </p:cNvSpPr>
          <p:nvPr/>
        </p:nvSpPr>
        <p:spPr>
          <a:xfrm>
            <a:off x="854439" y="228601"/>
            <a:ext cx="7222762" cy="1476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br>
              <a:rPr lang="en-US" b="1" dirty="0">
                <a:cs typeface="Tahoma" pitchFamily="34" charset="0"/>
              </a:rPr>
            </a:br>
            <a:r>
              <a:rPr lang="en-US" b="1" dirty="0"/>
              <a:t>CCAS Considerations</a:t>
            </a:r>
          </a:p>
          <a:p>
            <a:pPr algn="ctr"/>
            <a:r>
              <a:rPr lang="en-US" sz="2400" b="1" i="1" dirty="0"/>
              <a:t>Broadband Level Categorical Rating &amp; Score Ranges</a:t>
            </a:r>
            <a:endParaRPr lang="en-US" sz="2400" b="1" i="1" dirty="0">
              <a:cs typeface="Tahoma" pitchFamily="34" charset="0"/>
            </a:endParaRPr>
          </a:p>
        </p:txBody>
      </p:sp>
      <p:sp>
        <p:nvSpPr>
          <p:cNvPr id="3" name="Slide Number Placeholder 2">
            <a:extLst>
              <a:ext uri="{FF2B5EF4-FFF2-40B4-BE49-F238E27FC236}">
                <a16:creationId xmlns:a16="http://schemas.microsoft.com/office/drawing/2014/main" id="{C7D0F86A-CA31-4A7D-9881-F25916695DF4}"/>
              </a:ext>
            </a:extLst>
          </p:cNvPr>
          <p:cNvSpPr>
            <a:spLocks noGrp="1"/>
          </p:cNvSpPr>
          <p:nvPr>
            <p:ph type="sldNum" sz="quarter" idx="12"/>
          </p:nvPr>
        </p:nvSpPr>
        <p:spPr/>
        <p:txBody>
          <a:bodyPr/>
          <a:lstStyle/>
          <a:p>
            <a:fld id="{F85093EB-6271-4776-AD74-9AC7DBDF4235}" type="slidenum">
              <a:rPr lang="en-US" smtClean="0"/>
              <a:t>34</a:t>
            </a:fld>
            <a:endParaRPr lang="en-US"/>
          </a:p>
        </p:txBody>
      </p:sp>
    </p:spTree>
    <p:extLst>
      <p:ext uri="{BB962C8B-B14F-4D97-AF65-F5344CB8AC3E}">
        <p14:creationId xmlns:p14="http://schemas.microsoft.com/office/powerpoint/2010/main" val="16414393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604" name="Group 100"/>
          <p:cNvGraphicFramePr>
            <a:graphicFrameLocks noGrp="1"/>
          </p:cNvGraphicFramePr>
          <p:nvPr>
            <p:ph idx="1"/>
            <p:extLst/>
          </p:nvPr>
        </p:nvGraphicFramePr>
        <p:xfrm>
          <a:off x="228600" y="1684338"/>
          <a:ext cx="8763000" cy="4876770"/>
        </p:xfrm>
        <a:graphic>
          <a:graphicData uri="http://schemas.openxmlformats.org/drawingml/2006/table">
            <a:tbl>
              <a:tblPr/>
              <a:tblGrid>
                <a:gridCol w="6934200">
                  <a:extLst>
                    <a:ext uri="{9D8B030D-6E8A-4147-A177-3AD203B41FA5}">
                      <a16:colId xmlns:a16="http://schemas.microsoft.com/office/drawing/2014/main" val="20000"/>
                    </a:ext>
                  </a:extLst>
                </a:gridCol>
                <a:gridCol w="1828800">
                  <a:extLst>
                    <a:ext uri="{9D8B030D-6E8A-4147-A177-3AD203B41FA5}">
                      <a16:colId xmlns:a16="http://schemas.microsoft.com/office/drawing/2014/main" val="3154826159"/>
                    </a:ext>
                  </a:extLst>
                </a:gridCol>
              </a:tblGrid>
              <a:tr h="296862">
                <a:tc>
                  <a:txBody>
                    <a:bodyPr/>
                    <a:lstStyle/>
                    <a:p>
                      <a:pPr marL="0" marR="0" lvl="0" indent="0" algn="ctr" defTabSz="914400" rtl="0" eaLnBrk="0" fontAlgn="base" latinLnBrk="0" hangingPunct="0">
                        <a:lnSpc>
                          <a:spcPct val="100000"/>
                        </a:lnSpc>
                        <a:spcBef>
                          <a:spcPct val="5000"/>
                        </a:spcBef>
                        <a:spcAft>
                          <a:spcPct val="5000"/>
                        </a:spcAft>
                        <a:buClrTx/>
                        <a:buSzTx/>
                        <a:buFontTx/>
                        <a:buNone/>
                        <a:tabLst/>
                      </a:pPr>
                      <a:r>
                        <a:rPr kumimoji="0" lang="en-US" sz="1400" b="1" i="0" u="none" strike="noStrike" cap="none" normalizeH="0" baseline="0" dirty="0">
                          <a:ln>
                            <a:noFill/>
                          </a:ln>
                          <a:solidFill>
                            <a:schemeClr val="bg1"/>
                          </a:solidFill>
                          <a:effectLst/>
                          <a:latin typeface="Arial" pitchFamily="34" charset="0"/>
                          <a:cs typeface="Times New Roman" pitchFamily="18" charset="0"/>
                        </a:rPr>
                        <a:t>LEVEL DESCRIPTORS</a:t>
                      </a:r>
                      <a:endParaRPr kumimoji="0" lang="en-US" sz="1400" b="1" i="0" u="none" strike="noStrike" cap="none" normalizeH="0" baseline="0" dirty="0">
                        <a:ln>
                          <a:noFill/>
                        </a:ln>
                        <a:solidFill>
                          <a:schemeClr val="bg1"/>
                        </a:solidFill>
                        <a:effectLst/>
                        <a:latin typeface="Arial"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5000"/>
                        </a:spcBef>
                        <a:spcAft>
                          <a:spcPct val="5000"/>
                        </a:spcAft>
                        <a:buClrTx/>
                        <a:buSzTx/>
                        <a:buFontTx/>
                        <a:buNone/>
                        <a:tabLst/>
                      </a:pPr>
                      <a:r>
                        <a:rPr kumimoji="0" lang="en-US" sz="1400" b="1" i="0" u="none" strike="noStrike" cap="none" normalizeH="0" baseline="0" dirty="0">
                          <a:ln>
                            <a:noFill/>
                          </a:ln>
                          <a:solidFill>
                            <a:schemeClr val="bg1"/>
                          </a:solidFill>
                          <a:effectLst/>
                          <a:latin typeface="Arial" pitchFamily="34" charset="0"/>
                          <a:cs typeface="Times New Roman" pitchFamily="18" charset="0"/>
                        </a:rPr>
                        <a:t>DISCRIMINATORS</a:t>
                      </a:r>
                      <a:endParaRPr kumimoji="0" lang="en-US" sz="1600" b="1" i="0" u="none" strike="noStrike" cap="none" normalizeH="0" baseline="0" dirty="0">
                        <a:ln>
                          <a:noFill/>
                        </a:ln>
                        <a:solidFill>
                          <a:schemeClr val="bg1"/>
                        </a:solidFill>
                        <a:effectLst/>
                        <a:latin typeface="Arial" pitchFamily="34" charset="0"/>
                        <a:cs typeface="Times New Roman" pitchFamily="18"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04809">
                <a:tc gridSpan="2">
                  <a:txBody>
                    <a:bodyPr/>
                    <a:lstStyle/>
                    <a:p>
                      <a:pPr marL="0" marR="0" lvl="0" indent="0" algn="l" defTabSz="914400" rtl="0" eaLnBrk="0" fontAlgn="base" latinLnBrk="0" hangingPunct="0">
                        <a:lnSpc>
                          <a:spcPct val="100000"/>
                        </a:lnSpc>
                        <a:spcBef>
                          <a:spcPct val="5000"/>
                        </a:spcBef>
                        <a:spcAft>
                          <a:spcPct val="5000"/>
                        </a:spcAft>
                        <a:buClrTx/>
                        <a:buSzTx/>
                        <a:buFontTx/>
                        <a:buNone/>
                        <a:tabLst/>
                      </a:pPr>
                      <a:r>
                        <a:rPr kumimoji="0" lang="en-US" sz="1200" b="1" i="0" u="none" strike="noStrike" cap="none" normalizeH="0" baseline="0" dirty="0">
                          <a:ln>
                            <a:noFill/>
                          </a:ln>
                          <a:solidFill>
                            <a:srgbClr val="7030A0"/>
                          </a:solidFill>
                          <a:effectLst/>
                          <a:latin typeface="Arial" pitchFamily="34" charset="0"/>
                          <a:cs typeface="Times New Roman" pitchFamily="18" charset="0"/>
                        </a:rPr>
                        <a:t>LEVEL III</a:t>
                      </a: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5000"/>
                        </a:spcBef>
                        <a:spcAft>
                          <a:spcPct val="5000"/>
                        </a:spcAft>
                        <a:buClrTx/>
                        <a:buSzTx/>
                        <a:buFontTx/>
                        <a:buNone/>
                        <a:tabLst/>
                      </a:pPr>
                      <a:endParaRPr kumimoji="0" lang="en-US" sz="1400" b="1" i="0" u="none" strike="noStrike" cap="none" normalizeH="0" baseline="0" dirty="0">
                        <a:ln>
                          <a:noFill/>
                        </a:ln>
                        <a:solidFill>
                          <a:srgbClr val="7030A0"/>
                        </a:solidFill>
                        <a:effectLst/>
                        <a:latin typeface="Arial" pitchFamily="34" charset="0"/>
                        <a:cs typeface="Times New Roman" pitchFamily="18" charset="0"/>
                      </a:endParaRP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23914">
                <a:tc>
                  <a:txBody>
                    <a:bodyPr/>
                    <a:lstStyle/>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Anticipates problems, develops sound solutions and action plans to ensure program/mission accomplishment.</a:t>
                      </a: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Establishes customer alliances, anticipates and fulfills customer needs, and translates customer needs to programs/projects.</a:t>
                      </a: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Identifies and optimizes resources to accomplish multiple projects’/programs’ goals.</a:t>
                      </a: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Effectively accomplishes multiple projects’/programs’ goals within established guidelines.</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r>
                        <a:rPr lang="en-US" sz="1400" kern="1200" dirty="0">
                          <a:solidFill>
                            <a:schemeClr val="tx1"/>
                          </a:solidFill>
                          <a:effectLst/>
                          <a:latin typeface="+mn-lt"/>
                          <a:ea typeface="+mn-ea"/>
                          <a:cs typeface="+mn-cs"/>
                        </a:rPr>
                        <a:t>Independence</a:t>
                      </a:r>
                    </a:p>
                    <a:p>
                      <a:pPr lvl="0"/>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Customer Needs</a:t>
                      </a:r>
                    </a:p>
                    <a:p>
                      <a:pPr lvl="0"/>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Planning/Budgeting</a:t>
                      </a:r>
                    </a:p>
                    <a:p>
                      <a:pPr lvl="0"/>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Execution/Efficiency</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0541">
                <a:tc gridSpan="2">
                  <a:txBody>
                    <a:bodyPr/>
                    <a:lstStyle/>
                    <a:p>
                      <a:pPr marL="0" marR="0" lvl="0" indent="0" algn="l" defTabSz="914400" rtl="0" eaLnBrk="0" fontAlgn="base" latinLnBrk="0" hangingPunct="0">
                        <a:lnSpc>
                          <a:spcPct val="100000"/>
                        </a:lnSpc>
                        <a:spcBef>
                          <a:spcPct val="5000"/>
                        </a:spcBef>
                        <a:spcAft>
                          <a:spcPct val="5000"/>
                        </a:spcAft>
                        <a:buClrTx/>
                        <a:buSzTx/>
                        <a:buFontTx/>
                        <a:buNone/>
                        <a:tabLst/>
                      </a:pPr>
                      <a:r>
                        <a:rPr kumimoji="0" lang="en-US" sz="1200" b="1" i="0" u="none" strike="noStrike" cap="none" normalizeH="0" baseline="0" dirty="0">
                          <a:ln>
                            <a:noFill/>
                          </a:ln>
                          <a:solidFill>
                            <a:srgbClr val="7030A0"/>
                          </a:solidFill>
                          <a:effectLst/>
                          <a:latin typeface="Arial" pitchFamily="34" charset="0"/>
                          <a:cs typeface="Times New Roman" pitchFamily="18" charset="0"/>
                        </a:rPr>
                        <a:t>LEVEL IV</a:t>
                      </a:r>
                      <a:endParaRPr kumimoji="0" lang="en-US" sz="1200" b="1" i="0" u="none" strike="noStrike" cap="none" normalizeH="0" baseline="0" dirty="0">
                        <a:ln>
                          <a:noFill/>
                        </a:ln>
                        <a:solidFill>
                          <a:srgbClr val="7030A0"/>
                        </a:solidFill>
                        <a:effectLst/>
                        <a:latin typeface="Arial" pitchFamily="34" charset="0"/>
                      </a:endParaRP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5000"/>
                        </a:spcBef>
                        <a:spcAft>
                          <a:spcPct val="5000"/>
                        </a:spcAft>
                        <a:buClrTx/>
                        <a:buSzTx/>
                        <a:buFontTx/>
                        <a:buNone/>
                        <a:tabLst/>
                      </a:pPr>
                      <a:endParaRPr kumimoji="0" lang="en-US" sz="1400" b="1" i="0" u="none" strike="noStrike" cap="none" normalizeH="0" baseline="0" dirty="0">
                        <a:ln>
                          <a:noFill/>
                        </a:ln>
                        <a:solidFill>
                          <a:srgbClr val="7030A0"/>
                        </a:solidFill>
                        <a:effectLst/>
                        <a:latin typeface="Arial" pitchFamily="34" charset="0"/>
                      </a:endParaRP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74993">
                <a:tc>
                  <a:txBody>
                    <a:bodyPr/>
                    <a:lstStyle/>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Defines, integrates, and implements strategic direction for vital programs with long-term impact on large numbers of people.  Initiates actions to resolve major organizational issues.  Promulgates innovative solutions and methodologies.</a:t>
                      </a: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Assess and promulgate, fiscal, and other factors affecting customer and program/project needs.  Works with customer at management levels to resolve problems affecting programs/projects (e.g., problems that involve determining priorities and resolving conflicts among customers’ requirements).</a:t>
                      </a: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Formulates organizational strategies, tactics, and budget/action plan to acquire and allocate resources.</a:t>
                      </a:r>
                    </a:p>
                    <a:p>
                      <a:pPr marL="171450" indent="-171450">
                        <a:buFont typeface="Arial" panose="020B0604020202020204" pitchFamily="34" charset="0"/>
                        <a:buChar char="•"/>
                      </a:pPr>
                      <a:r>
                        <a:rPr lang="en-US" sz="1400" kern="1200" dirty="0">
                          <a:solidFill>
                            <a:schemeClr val="tx1"/>
                          </a:solidFill>
                          <a:effectLst/>
                          <a:latin typeface="+mn-lt"/>
                          <a:ea typeface="+mn-ea"/>
                          <a:cs typeface="+mn-cs"/>
                        </a:rPr>
                        <a:t>Optimizes, controls, and manages all resources across projects/programs.  Develops and integrates innovative approaches to attain goals and minimize expenditures.</a:t>
                      </a:r>
                      <a:endParaRPr kumimoji="0" lang="en-US" sz="1400" b="0" i="0" u="none" strike="noStrike" cap="none" normalizeH="0" baseline="0" dirty="0">
                        <a:ln>
                          <a:noFill/>
                        </a:ln>
                        <a:solidFill>
                          <a:srgbClr val="292929"/>
                        </a:solidFill>
                        <a:effectLst/>
                        <a:latin typeface="Arial"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lvl="0"/>
                      <a:r>
                        <a:rPr lang="en-US" sz="1400" kern="1200" dirty="0">
                          <a:solidFill>
                            <a:schemeClr val="tx1"/>
                          </a:solidFill>
                          <a:effectLst/>
                          <a:latin typeface="+mn-lt"/>
                          <a:ea typeface="+mn-ea"/>
                          <a:cs typeface="+mn-cs"/>
                        </a:rPr>
                        <a:t>Independence</a:t>
                      </a:r>
                    </a:p>
                    <a:p>
                      <a:pPr lvl="0"/>
                      <a:endParaRPr lang="en-US" sz="1400" kern="1200" dirty="0">
                        <a:solidFill>
                          <a:schemeClr val="tx1"/>
                        </a:solidFill>
                        <a:effectLst/>
                        <a:latin typeface="+mn-lt"/>
                        <a:ea typeface="+mn-ea"/>
                        <a:cs typeface="+mn-cs"/>
                      </a:endParaRPr>
                    </a:p>
                    <a:p>
                      <a:pPr lvl="0"/>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Customer Needs</a:t>
                      </a:r>
                    </a:p>
                    <a:p>
                      <a:pPr lvl="0"/>
                      <a:endParaRPr lang="en-US" sz="1400" kern="1200" dirty="0">
                        <a:solidFill>
                          <a:schemeClr val="tx1"/>
                        </a:solidFill>
                        <a:effectLst/>
                        <a:latin typeface="+mn-lt"/>
                        <a:ea typeface="+mn-ea"/>
                        <a:cs typeface="+mn-cs"/>
                      </a:endParaRPr>
                    </a:p>
                    <a:p>
                      <a:pPr lvl="0"/>
                      <a:endParaRPr lang="en-US" sz="1400" kern="1200" dirty="0">
                        <a:solidFill>
                          <a:schemeClr val="tx1"/>
                        </a:solidFill>
                        <a:effectLst/>
                        <a:latin typeface="+mn-lt"/>
                        <a:ea typeface="+mn-ea"/>
                        <a:cs typeface="+mn-cs"/>
                      </a:endParaRPr>
                    </a:p>
                    <a:p>
                      <a:pPr lvl="0"/>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Planning/Budgeting</a:t>
                      </a:r>
                    </a:p>
                    <a:p>
                      <a:pPr lvl="0"/>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Execution/Efficiency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1605" name="Text Box 101"/>
          <p:cNvSpPr txBox="1">
            <a:spLocks noChangeArrowheads="1"/>
          </p:cNvSpPr>
          <p:nvPr/>
        </p:nvSpPr>
        <p:spPr bwMode="auto">
          <a:xfrm>
            <a:off x="334781" y="976452"/>
            <a:ext cx="8229600" cy="707886"/>
          </a:xfrm>
          <a:prstGeom prst="rect">
            <a:avLst/>
          </a:prstGeom>
          <a:noFill/>
          <a:ln w="9525" algn="ctr">
            <a:noFill/>
            <a:miter lim="800000"/>
            <a:headEnd/>
            <a:tailEnd/>
          </a:ln>
          <a:effectLst>
            <a:prstShdw prst="shdw18" dist="17961" dir="13500000">
              <a:schemeClr val="accent1">
                <a:gamma/>
                <a:shade val="60000"/>
                <a:invGamma/>
              </a:schemeClr>
            </a:prstShdw>
          </a:effectLst>
        </p:spPr>
        <p:txBody>
          <a:bodyPr>
            <a:spAutoFit/>
          </a:bodyPr>
          <a:lstStyle/>
          <a:p>
            <a:pPr>
              <a:spcBef>
                <a:spcPts val="0"/>
              </a:spcBef>
              <a:defRPr/>
            </a:pPr>
            <a:r>
              <a:rPr lang="en-US" sz="2000" dirty="0">
                <a:latin typeface="Arial" pitchFamily="34" charset="0"/>
                <a:cs typeface="+mn-cs"/>
              </a:rPr>
              <a:t>Factor:  Mission Support</a:t>
            </a:r>
          </a:p>
          <a:p>
            <a:pPr>
              <a:spcBef>
                <a:spcPts val="0"/>
              </a:spcBef>
              <a:defRPr/>
            </a:pPr>
            <a:r>
              <a:rPr lang="en-US" sz="2000" dirty="0">
                <a:latin typeface="Arial" pitchFamily="34" charset="0"/>
                <a:cs typeface="+mn-cs"/>
              </a:rPr>
              <a:t>NH – Business Management &amp; Technical Management Professional</a:t>
            </a:r>
          </a:p>
        </p:txBody>
      </p:sp>
      <p:sp>
        <p:nvSpPr>
          <p:cNvPr id="5" name="Rectangle 2">
            <a:extLst>
              <a:ext uri="{FF2B5EF4-FFF2-40B4-BE49-F238E27FC236}">
                <a16:creationId xmlns:a16="http://schemas.microsoft.com/office/drawing/2014/main" id="{118B0978-6577-4025-82C3-6C4DD38F2558}"/>
              </a:ext>
            </a:extLst>
          </p:cNvPr>
          <p:cNvSpPr txBox="1">
            <a:spLocks noChangeArrowheads="1"/>
          </p:cNvSpPr>
          <p:nvPr/>
        </p:nvSpPr>
        <p:spPr>
          <a:xfrm>
            <a:off x="838200" y="109697"/>
            <a:ext cx="7222762" cy="3447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br>
              <a:rPr lang="en-US" b="1" dirty="0">
                <a:cs typeface="Tahoma" pitchFamily="34" charset="0"/>
              </a:rPr>
            </a:br>
            <a:r>
              <a:rPr lang="en-US" b="1" dirty="0"/>
              <a:t>CCAS Considerations</a:t>
            </a:r>
          </a:p>
          <a:p>
            <a:pPr algn="ctr"/>
            <a:r>
              <a:rPr lang="en-US" sz="2400" b="1" i="1" dirty="0"/>
              <a:t>Descriptors And Discriminators</a:t>
            </a:r>
            <a:endParaRPr lang="en-US" sz="2400" b="1" i="1" dirty="0">
              <a:cs typeface="Tahoma" pitchFamily="34" charset="0"/>
            </a:endParaRPr>
          </a:p>
        </p:txBody>
      </p:sp>
      <p:sp>
        <p:nvSpPr>
          <p:cNvPr id="2" name="Slide Number Placeholder 1">
            <a:extLst>
              <a:ext uri="{FF2B5EF4-FFF2-40B4-BE49-F238E27FC236}">
                <a16:creationId xmlns:a16="http://schemas.microsoft.com/office/drawing/2014/main" id="{4671FE14-B835-4845-B4E7-86ACD2042825}"/>
              </a:ext>
            </a:extLst>
          </p:cNvPr>
          <p:cNvSpPr>
            <a:spLocks noGrp="1"/>
          </p:cNvSpPr>
          <p:nvPr>
            <p:ph type="sldNum" sz="quarter" idx="12"/>
          </p:nvPr>
        </p:nvSpPr>
        <p:spPr/>
        <p:txBody>
          <a:bodyPr/>
          <a:lstStyle/>
          <a:p>
            <a:fld id="{F85093EB-6271-4776-AD74-9AC7DBDF4235}" type="slidenum">
              <a:rPr lang="en-US" smtClean="0"/>
              <a:t>35</a:t>
            </a:fld>
            <a:endParaRPr lang="en-US"/>
          </a:p>
        </p:txBody>
      </p:sp>
    </p:spTree>
    <p:extLst>
      <p:ext uri="{BB962C8B-B14F-4D97-AF65-F5344CB8AC3E}">
        <p14:creationId xmlns:p14="http://schemas.microsoft.com/office/powerpoint/2010/main" val="16538053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30936" y="1120476"/>
            <a:ext cx="7882128" cy="5486400"/>
          </a:xfrm>
        </p:spPr>
        <p:txBody>
          <a:bodyPr>
            <a:noAutofit/>
          </a:bodyPr>
          <a:lstStyle/>
          <a:p>
            <a:pPr>
              <a:lnSpc>
                <a:spcPct val="100000"/>
              </a:lnSpc>
              <a:spcAft>
                <a:spcPct val="20000"/>
              </a:spcAft>
            </a:pPr>
            <a:r>
              <a:rPr lang="en-US" dirty="0"/>
              <a:t>Use the factor descriptors / discriminators to determine a categorical score</a:t>
            </a:r>
          </a:p>
          <a:p>
            <a:pPr lvl="1">
              <a:lnSpc>
                <a:spcPct val="100000"/>
              </a:lnSpc>
              <a:spcBef>
                <a:spcPts val="0"/>
              </a:spcBef>
              <a:spcAft>
                <a:spcPts val="600"/>
              </a:spcAft>
            </a:pPr>
            <a:r>
              <a:rPr lang="en-US" dirty="0"/>
              <a:t>Remember that factor descriptors are written at the top of the broadband, so the logic is that you would:</a:t>
            </a:r>
          </a:p>
          <a:p>
            <a:pPr lvl="2">
              <a:lnSpc>
                <a:spcPct val="100000"/>
              </a:lnSpc>
              <a:spcBef>
                <a:spcPts val="0"/>
              </a:spcBef>
              <a:spcAft>
                <a:spcPts val="600"/>
              </a:spcAft>
            </a:pPr>
            <a:r>
              <a:rPr lang="en-US" dirty="0"/>
              <a:t>Choose </a:t>
            </a:r>
            <a:r>
              <a:rPr lang="en-US" b="1" dirty="0"/>
              <a:t>High</a:t>
            </a:r>
            <a:r>
              <a:rPr lang="en-US" dirty="0"/>
              <a:t> if the employee consistently meets all of the factor descriptors during the appraisal cycle</a:t>
            </a:r>
          </a:p>
          <a:p>
            <a:pPr lvl="2">
              <a:lnSpc>
                <a:spcPct val="100000"/>
              </a:lnSpc>
              <a:spcBef>
                <a:spcPts val="0"/>
              </a:spcBef>
              <a:spcAft>
                <a:spcPts val="600"/>
              </a:spcAft>
            </a:pPr>
            <a:r>
              <a:rPr lang="en-US" dirty="0"/>
              <a:t>Choose </a:t>
            </a:r>
            <a:r>
              <a:rPr lang="en-US" b="1" dirty="0"/>
              <a:t>Medium</a:t>
            </a:r>
            <a:r>
              <a:rPr lang="en-US" dirty="0"/>
              <a:t> if the employee consistently meets most of the factor descriptors during the appraisal cycle with minimal guidance</a:t>
            </a:r>
          </a:p>
          <a:p>
            <a:pPr lvl="2">
              <a:lnSpc>
                <a:spcPct val="100000"/>
              </a:lnSpc>
              <a:spcBef>
                <a:spcPts val="0"/>
              </a:spcBef>
              <a:spcAft>
                <a:spcPts val="600"/>
              </a:spcAft>
            </a:pPr>
            <a:r>
              <a:rPr lang="en-US" dirty="0"/>
              <a:t>Choose </a:t>
            </a:r>
            <a:r>
              <a:rPr lang="en-US" b="1" dirty="0"/>
              <a:t>Low</a:t>
            </a:r>
            <a:r>
              <a:rPr lang="en-US" dirty="0"/>
              <a:t> if the employee consistently meets portions of the factor descriptors during the appraisal cycle, or needs greater than expected assistance in meeting them</a:t>
            </a:r>
          </a:p>
          <a:p>
            <a:pPr marL="0" indent="0" algn="ctr">
              <a:lnSpc>
                <a:spcPct val="100000"/>
              </a:lnSpc>
              <a:buNone/>
            </a:pPr>
            <a:r>
              <a:rPr lang="en-US" sz="2000" b="1" i="1" dirty="0">
                <a:solidFill>
                  <a:srgbClr val="7030A0"/>
                </a:solidFill>
              </a:rPr>
              <a:t>Note: </a:t>
            </a:r>
            <a:r>
              <a:rPr lang="en-US" sz="2000" i="1" dirty="0">
                <a:solidFill>
                  <a:srgbClr val="7030A0"/>
                </a:solidFill>
              </a:rPr>
              <a:t>This is NOT the only possible criteria for rating...use this as a starting point, but apply logic to your thought process and judgment in recommending categorical scores.</a:t>
            </a:r>
          </a:p>
          <a:p>
            <a:pPr marL="457200" lvl="1" indent="0" algn="ctr">
              <a:lnSpc>
                <a:spcPct val="100000"/>
              </a:lnSpc>
              <a:spcBef>
                <a:spcPts val="1200"/>
              </a:spcBef>
              <a:spcAft>
                <a:spcPct val="20000"/>
              </a:spcAft>
              <a:buNone/>
            </a:pPr>
            <a:endParaRPr lang="en-US" sz="2000" b="1" i="1" dirty="0">
              <a:solidFill>
                <a:srgbClr val="7030A0"/>
              </a:solidFill>
            </a:endParaRPr>
          </a:p>
        </p:txBody>
      </p:sp>
      <p:sp>
        <p:nvSpPr>
          <p:cNvPr id="2" name="Slide Number Placeholder 1">
            <a:extLst>
              <a:ext uri="{FF2B5EF4-FFF2-40B4-BE49-F238E27FC236}">
                <a16:creationId xmlns:a16="http://schemas.microsoft.com/office/drawing/2014/main" id="{C6E458E1-BDF9-F442-85D8-6C91BE18B6AB}"/>
              </a:ext>
            </a:extLst>
          </p:cNvPr>
          <p:cNvSpPr>
            <a:spLocks noGrp="1"/>
          </p:cNvSpPr>
          <p:nvPr>
            <p:ph type="sldNum" sz="quarter" idx="12"/>
          </p:nvPr>
        </p:nvSpPr>
        <p:spPr/>
        <p:txBody>
          <a:bodyPr/>
          <a:lstStyle/>
          <a:p>
            <a:fld id="{F85093EB-6271-4776-AD74-9AC7DBDF4235}" type="slidenum">
              <a:rPr lang="en-US" smtClean="0"/>
              <a:t>36</a:t>
            </a:fld>
            <a:endParaRPr lang="en-US"/>
          </a:p>
        </p:txBody>
      </p:sp>
      <p:sp>
        <p:nvSpPr>
          <p:cNvPr id="8" name="Rectangle 2">
            <a:extLst>
              <a:ext uri="{FF2B5EF4-FFF2-40B4-BE49-F238E27FC236}">
                <a16:creationId xmlns:a16="http://schemas.microsoft.com/office/drawing/2014/main" id="{F2228BA2-98E5-42B0-BCA6-17A0539569CA}"/>
              </a:ext>
            </a:extLst>
          </p:cNvPr>
          <p:cNvSpPr txBox="1">
            <a:spLocks noChangeArrowheads="1"/>
          </p:cNvSpPr>
          <p:nvPr/>
        </p:nvSpPr>
        <p:spPr>
          <a:xfrm>
            <a:off x="0" y="288758"/>
            <a:ext cx="9144000" cy="84375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Determining Categorical Scores</a:t>
            </a:r>
            <a:endParaRPr lang="en-US" b="1" i="1" dirty="0">
              <a:cs typeface="Tahoma" pitchFamily="34" charset="0"/>
            </a:endParaRPr>
          </a:p>
        </p:txBody>
      </p:sp>
    </p:spTree>
    <p:extLst>
      <p:ext uri="{BB962C8B-B14F-4D97-AF65-F5344CB8AC3E}">
        <p14:creationId xmlns:p14="http://schemas.microsoft.com/office/powerpoint/2010/main" val="1966967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990"/>
            <a:ext cx="9144000" cy="896231"/>
          </a:xfrm>
        </p:spPr>
        <p:txBody>
          <a:bodyPr anchor="t">
            <a:noAutofit/>
          </a:bodyPr>
          <a:lstStyle/>
          <a:p>
            <a:r>
              <a:rPr lang="en-US" b="1" dirty="0"/>
              <a:t>CCAS Considerations</a:t>
            </a:r>
            <a:br>
              <a:rPr lang="en-US" sz="2400" b="1" dirty="0"/>
            </a:br>
            <a:r>
              <a:rPr lang="en-US" sz="2400" b="1" i="1" dirty="0"/>
              <a:t>Employee Self-Assessments</a:t>
            </a:r>
            <a:endParaRPr lang="en-US" b="1" dirty="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F85093EB-6271-4776-AD74-9AC7DBDF4235}" type="slidenum">
              <a:rPr lang="en-US" smtClean="0"/>
              <a:pPr/>
              <a:t>37</a:t>
            </a:fld>
            <a:endParaRPr lang="en-US" dirty="0"/>
          </a:p>
        </p:txBody>
      </p:sp>
      <p:sp>
        <p:nvSpPr>
          <p:cNvPr id="5" name="Content Placeholder 4"/>
          <p:cNvSpPr>
            <a:spLocks noGrp="1"/>
          </p:cNvSpPr>
          <p:nvPr>
            <p:ph idx="1"/>
          </p:nvPr>
        </p:nvSpPr>
        <p:spPr>
          <a:xfrm>
            <a:off x="628650" y="1558643"/>
            <a:ext cx="7886700" cy="4405740"/>
          </a:xfrm>
        </p:spPr>
        <p:txBody>
          <a:bodyPr>
            <a:normAutofit/>
          </a:bodyPr>
          <a:lstStyle/>
          <a:p>
            <a:pPr marL="342900" lvl="3" indent="-342900"/>
            <a:r>
              <a:rPr lang="en-US" sz="2800" dirty="0">
                <a:solidFill>
                  <a:srgbClr val="060606"/>
                </a:solidFill>
              </a:rPr>
              <a:t>Opportunity for employees to document their contributions throughout the appraisal cycle</a:t>
            </a:r>
          </a:p>
          <a:p>
            <a:pPr marL="342900" lvl="3" indent="-342900"/>
            <a:r>
              <a:rPr lang="en-US" sz="2800" dirty="0">
                <a:solidFill>
                  <a:srgbClr val="060606"/>
                </a:solidFill>
              </a:rPr>
              <a:t>Optional by regulation</a:t>
            </a:r>
          </a:p>
          <a:p>
            <a:pPr marL="342900" lvl="3" indent="-342900"/>
            <a:r>
              <a:rPr lang="en-US" sz="2800" dirty="0">
                <a:solidFill>
                  <a:srgbClr val="060606"/>
                </a:solidFill>
              </a:rPr>
              <a:t>Participating organizations may choose to make employee self-assessments mandatory</a:t>
            </a:r>
          </a:p>
        </p:txBody>
      </p:sp>
    </p:spTree>
    <p:extLst>
      <p:ext uri="{BB962C8B-B14F-4D97-AF65-F5344CB8AC3E}">
        <p14:creationId xmlns:p14="http://schemas.microsoft.com/office/powerpoint/2010/main" val="6620487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9"/>
          <p:cNvSpPr txBox="1">
            <a:spLocks noChangeAspect="1" noChangeArrowheads="1"/>
          </p:cNvSpPr>
          <p:nvPr/>
        </p:nvSpPr>
        <p:spPr bwMode="auto">
          <a:xfrm>
            <a:off x="1471728" y="3266429"/>
            <a:ext cx="6200544" cy="461665"/>
          </a:xfrm>
          <a:prstGeom prst="rect">
            <a:avLst/>
          </a:prstGeom>
          <a:noFill/>
          <a:ln w="9525">
            <a:noFill/>
            <a:miter lim="800000"/>
            <a:headEnd/>
            <a:tailEnd/>
          </a:ln>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Modify thinking to include impact and results…</a:t>
            </a:r>
          </a:p>
        </p:txBody>
      </p:sp>
      <p:sp>
        <p:nvSpPr>
          <p:cNvPr id="11" name="Text Box 10"/>
          <p:cNvSpPr txBox="1">
            <a:spLocks noChangeArrowheads="1"/>
          </p:cNvSpPr>
          <p:nvPr/>
        </p:nvSpPr>
        <p:spPr bwMode="auto">
          <a:xfrm>
            <a:off x="2895600" y="2656367"/>
            <a:ext cx="3200400" cy="461665"/>
          </a:xfrm>
          <a:prstGeom prst="rect">
            <a:avLst/>
          </a:prstGeom>
          <a:solidFill>
            <a:schemeClr val="tx2">
              <a:lumMod val="10000"/>
              <a:lumOff val="90000"/>
            </a:schemeClr>
          </a:solidFill>
          <a:ln w="9525">
            <a:solidFill>
              <a:srgbClr val="FFC000"/>
            </a:solidFill>
            <a:miter lim="800000"/>
            <a:headEnd/>
            <a:tailEnd/>
          </a:ln>
        </p:spPr>
        <p:txBody>
          <a:bodyPr>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srgbClr val="5B9BD5"/>
                </a:solidFill>
                <a:effectLst/>
                <a:uLnTx/>
                <a:uFillTx/>
                <a:latin typeface="Calibri" panose="020F0502020204030204"/>
                <a:ea typeface="+mn-ea"/>
                <a:cs typeface="+mn-cs"/>
              </a:rPr>
              <a:t>SO WHAT ?</a:t>
            </a:r>
            <a:endParaRPr kumimoji="0" lang="en-US" sz="2400" b="1" i="0" u="none" strike="noStrike" kern="1200" cap="none" spc="0" normalizeH="0" baseline="0" noProof="0" dirty="0">
              <a:ln>
                <a:noFill/>
              </a:ln>
              <a:solidFill>
                <a:srgbClr val="000099"/>
              </a:solidFill>
              <a:effectLst/>
              <a:uLnTx/>
              <a:uFillTx/>
              <a:latin typeface="Calibri" panose="020F0502020204030204"/>
              <a:ea typeface="+mn-ea"/>
              <a:cs typeface="+mn-cs"/>
            </a:endParaRPr>
          </a:p>
        </p:txBody>
      </p:sp>
      <p:sp>
        <p:nvSpPr>
          <p:cNvPr id="12" name="Text Box 11"/>
          <p:cNvSpPr txBox="1">
            <a:spLocks noChangeArrowheads="1"/>
          </p:cNvSpPr>
          <p:nvPr/>
        </p:nvSpPr>
        <p:spPr bwMode="auto">
          <a:xfrm>
            <a:off x="630936" y="3742951"/>
            <a:ext cx="7882128" cy="1264449"/>
          </a:xfrm>
          <a:prstGeom prst="rect">
            <a:avLst/>
          </a:prstGeom>
          <a:noFill/>
          <a:ln w="9525">
            <a:noFill/>
            <a:miter lim="800000"/>
            <a:headEnd/>
            <a:tailEnd/>
          </a:ln>
        </p:spPr>
        <p:txBody>
          <a:bodyPr>
            <a:spAutoFit/>
          </a:bodyPr>
          <a:lstStyle/>
          <a:p>
            <a:pPr marL="0" marR="0" lvl="0" indent="0" algn="ctr" defTabSz="914400" rtl="0" eaLnBrk="1" fontAlgn="auto" latinLnBrk="0" hangingPunct="1">
              <a:lnSpc>
                <a:spcPct val="100000"/>
              </a:lnSpc>
              <a:spcBef>
                <a:spcPts val="0"/>
              </a:spcBef>
              <a:spcAft>
                <a:spcPts val="45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Employee Self-Assessment: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“Designed and implemented a study by end 2d Qtr, FY16 to demonstrate the impact of the mission ready technician training on operational performance. Use of the data saved over $500K in a single course.  Savings were used to support stand-up of an additional course, which would not have been funded in training budget projections.”</a:t>
            </a:r>
          </a:p>
        </p:txBody>
      </p:sp>
      <p:sp>
        <p:nvSpPr>
          <p:cNvPr id="13" name="Text Box 12"/>
          <p:cNvSpPr txBox="1">
            <a:spLocks noChangeArrowheads="1"/>
          </p:cNvSpPr>
          <p:nvPr/>
        </p:nvSpPr>
        <p:spPr bwMode="auto">
          <a:xfrm>
            <a:off x="611044" y="1972618"/>
            <a:ext cx="7921912" cy="523220"/>
          </a:xfrm>
          <a:prstGeom prst="rect">
            <a:avLst/>
          </a:prstGeom>
          <a:noFill/>
          <a:ln w="9525">
            <a:noFill/>
            <a:miter lim="800000"/>
            <a:headEnd/>
            <a:tailEnd/>
          </a:ln>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Calibri" panose="020F0502020204030204"/>
                <a:ea typeface="+mn-ea"/>
                <a:cs typeface="+mn-cs"/>
              </a:rPr>
              <a:t>“John implemented a new study for the organization”</a:t>
            </a:r>
          </a:p>
        </p:txBody>
      </p:sp>
      <p:sp>
        <p:nvSpPr>
          <p:cNvPr id="14" name="Text Box 13"/>
          <p:cNvSpPr txBox="1">
            <a:spLocks noChangeArrowheads="1"/>
          </p:cNvSpPr>
          <p:nvPr/>
        </p:nvSpPr>
        <p:spPr bwMode="auto">
          <a:xfrm>
            <a:off x="1266825" y="1353313"/>
            <a:ext cx="6610350" cy="465773"/>
          </a:xfrm>
          <a:prstGeom prst="rect">
            <a:avLst/>
          </a:prstGeom>
          <a:noFill/>
          <a:ln w="9525">
            <a:solidFill>
              <a:schemeClr val="tx1"/>
            </a:solidFill>
            <a:miter lim="800000"/>
            <a:headEnd/>
            <a:tailEnd/>
          </a:ln>
        </p:spPr>
        <p:txBody>
          <a:bodyPr lIns="0" tIns="0" rIns="0" bIns="6858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99"/>
                </a:solidFill>
                <a:effectLst/>
                <a:uLnTx/>
                <a:uFillTx/>
                <a:latin typeface="Calibri" panose="020F0502020204030204"/>
                <a:ea typeface="+mn-ea"/>
                <a:cs typeface="+mn-cs"/>
              </a:rPr>
              <a:t>FACTOR 1:   Job Achievement and/or Innovation</a:t>
            </a:r>
          </a:p>
        </p:txBody>
      </p:sp>
      <p:sp>
        <p:nvSpPr>
          <p:cNvPr id="15" name="Text Box 11"/>
          <p:cNvSpPr txBox="1">
            <a:spLocks noChangeArrowheads="1"/>
          </p:cNvSpPr>
          <p:nvPr/>
        </p:nvSpPr>
        <p:spPr bwMode="auto">
          <a:xfrm>
            <a:off x="630936" y="4949620"/>
            <a:ext cx="7882128" cy="1449115"/>
          </a:xfrm>
          <a:prstGeom prst="rect">
            <a:avLst/>
          </a:prstGeom>
          <a:noFill/>
          <a:ln w="9525">
            <a:noFill/>
            <a:miter lim="800000"/>
            <a:headEnd/>
            <a:tailEnd/>
          </a:ln>
        </p:spPr>
        <p:txBody>
          <a:bodyPr>
            <a:noAutofit/>
          </a:bodyPr>
          <a:lstStyle/>
          <a:p>
            <a:pPr marL="0" marR="0" lvl="0" indent="0" algn="ctr" defTabSz="914400" rtl="0" eaLnBrk="1" fontAlgn="auto" latinLnBrk="0" hangingPunct="1">
              <a:lnSpc>
                <a:spcPct val="100000"/>
              </a:lnSpc>
              <a:spcBef>
                <a:spcPts val="0"/>
              </a:spcBef>
              <a:spcAft>
                <a:spcPts val="45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Supervisory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“Conducted a study which resulted in a savings of almost a third of the original training program cost.  Along with the significant cost savings, early implementation of this study provided the justification leadership needed, during times of severe budget cuts, to support the need to use these funds for an additional training occurrence; thus ensuring this critical training requirement is met for warfighter readiness.”</a:t>
            </a:r>
          </a:p>
        </p:txBody>
      </p:sp>
      <p:sp>
        <p:nvSpPr>
          <p:cNvPr id="9" name="Slide Number Placeholder 3">
            <a:extLst>
              <a:ext uri="{FF2B5EF4-FFF2-40B4-BE49-F238E27FC236}">
                <a16:creationId xmlns:a16="http://schemas.microsoft.com/office/drawing/2014/main" id="{78B93DD3-5852-47F3-8562-515CEEF42246}"/>
              </a:ext>
            </a:extLst>
          </p:cNvPr>
          <p:cNvSpPr>
            <a:spLocks noGrp="1"/>
          </p:cNvSpPr>
          <p:nvPr>
            <p:ph type="sldNum" sz="quarter" idx="12"/>
          </p:nvPr>
        </p:nvSpPr>
        <p:spPr>
          <a:xfrm>
            <a:off x="7600950" y="6707051"/>
            <a:ext cx="1543050" cy="1509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5093EB-6271-4776-AD74-9AC7DBDF4235}"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6" name="Rectangle 2">
            <a:extLst>
              <a:ext uri="{FF2B5EF4-FFF2-40B4-BE49-F238E27FC236}">
                <a16:creationId xmlns:a16="http://schemas.microsoft.com/office/drawing/2014/main" id="{46F45FB1-6518-41B4-8F7D-5B05C72C18F9}"/>
              </a:ext>
            </a:extLst>
          </p:cNvPr>
          <p:cNvSpPr txBox="1">
            <a:spLocks noChangeArrowheads="1"/>
          </p:cNvSpPr>
          <p:nvPr/>
        </p:nvSpPr>
        <p:spPr>
          <a:xfrm>
            <a:off x="0" y="288758"/>
            <a:ext cx="9144000" cy="84375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Employee Self- and Supervisor Assessments</a:t>
            </a:r>
            <a:endParaRPr lang="en-US" b="1" i="1" dirty="0">
              <a:cs typeface="Tahoma" pitchFamily="34" charset="0"/>
            </a:endParaRPr>
          </a:p>
        </p:txBody>
      </p:sp>
    </p:spTree>
    <p:extLst>
      <p:ext uri="{BB962C8B-B14F-4D97-AF65-F5344CB8AC3E}">
        <p14:creationId xmlns:p14="http://schemas.microsoft.com/office/powerpoint/2010/main" val="402036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ox(i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ox(i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p:bldP spid="13" grpId="0"/>
      <p:bldP spid="14" grpId="0" animBg="1"/>
      <p:bldP spid="1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2643"/>
            <a:ext cx="9144000" cy="1031590"/>
          </a:xfrm>
        </p:spPr>
        <p:txBody>
          <a:bodyPr anchor="t">
            <a:noAutofit/>
          </a:bodyPr>
          <a:lstStyle/>
          <a:p>
            <a:r>
              <a:rPr lang="en-US" b="1" dirty="0"/>
              <a:t>CCAS Considerations</a:t>
            </a:r>
            <a:br>
              <a:rPr lang="en-US" b="1" dirty="0"/>
            </a:br>
            <a:r>
              <a:rPr lang="en-US" sz="2400" b="1" i="1" dirty="0"/>
              <a:t>Scoring—Determining Numerical Scores</a:t>
            </a:r>
          </a:p>
        </p:txBody>
      </p:sp>
      <p:sp>
        <p:nvSpPr>
          <p:cNvPr id="3" name="Content Placeholder 2"/>
          <p:cNvSpPr>
            <a:spLocks noGrp="1"/>
          </p:cNvSpPr>
          <p:nvPr>
            <p:ph idx="1"/>
          </p:nvPr>
        </p:nvSpPr>
        <p:spPr>
          <a:xfrm>
            <a:off x="609600" y="1600200"/>
            <a:ext cx="4267201" cy="4217384"/>
          </a:xfrm>
        </p:spPr>
        <p:txBody>
          <a:bodyPr>
            <a:noAutofit/>
          </a:bodyPr>
          <a:lstStyle/>
          <a:p>
            <a:pPr>
              <a:lnSpc>
                <a:spcPct val="100000"/>
              </a:lnSpc>
            </a:pPr>
            <a:r>
              <a:rPr lang="en-US" dirty="0"/>
              <a:t>Use discriminators and knowledge of employee contributions to rank order the results</a:t>
            </a:r>
          </a:p>
          <a:p>
            <a:pPr>
              <a:lnSpc>
                <a:spcPct val="100000"/>
              </a:lnSpc>
            </a:pPr>
            <a:r>
              <a:rPr lang="en-US" dirty="0"/>
              <a:t>Use rank order and knowledge of employee contributions to determine numerical scores</a:t>
            </a:r>
          </a:p>
        </p:txBody>
      </p:sp>
      <p:graphicFrame>
        <p:nvGraphicFramePr>
          <p:cNvPr id="4" name="Group 60"/>
          <p:cNvGraphicFramePr>
            <a:graphicFrameLocks noGrp="1"/>
          </p:cNvGraphicFramePr>
          <p:nvPr>
            <p:extLst>
              <p:ext uri="{D42A27DB-BD31-4B8C-83A1-F6EECF244321}">
                <p14:modId xmlns:p14="http://schemas.microsoft.com/office/powerpoint/2010/main" val="4232653253"/>
              </p:ext>
            </p:extLst>
          </p:nvPr>
        </p:nvGraphicFramePr>
        <p:xfrm>
          <a:off x="4800600" y="2054648"/>
          <a:ext cx="2819400" cy="629556"/>
        </p:xfrm>
        <a:graphic>
          <a:graphicData uri="http://schemas.openxmlformats.org/drawingml/2006/table">
            <a:tbl>
              <a:tblPr/>
              <a:tblGrid>
                <a:gridCol w="2819400">
                  <a:extLst>
                    <a:ext uri="{9D8B030D-6E8A-4147-A177-3AD203B41FA5}">
                      <a16:colId xmlns:a16="http://schemas.microsoft.com/office/drawing/2014/main" val="20000"/>
                    </a:ext>
                  </a:extLst>
                </a:gridCol>
              </a:tblGrid>
              <a:tr h="629556">
                <a:tc>
                  <a:txBody>
                    <a:bodyPr/>
                    <a:lstStyle/>
                    <a:p>
                      <a:pPr marL="0" marR="0" lvl="0" indent="0" algn="ctr" defTabSz="914400" rtl="0" eaLnBrk="1" fontAlgn="base" latinLnBrk="0" hangingPunct="1">
                        <a:lnSpc>
                          <a:spcPct val="100000"/>
                        </a:lnSpc>
                        <a:spcBef>
                          <a:spcPct val="20000"/>
                        </a:spcBef>
                        <a:spcAft>
                          <a:spcPct val="0"/>
                        </a:spcAft>
                        <a:buClr>
                          <a:srgbClr val="3B10A7"/>
                        </a:buClr>
                        <a:buSzTx/>
                        <a:buFont typeface="Times" pitchFamily="18" charset="0"/>
                        <a:buNone/>
                        <a:tabLst/>
                      </a:pPr>
                      <a:r>
                        <a:rPr kumimoji="0" lang="en-US" sz="2800" b="1" i="0" u="none" strike="noStrike" cap="none" normalizeH="0" baseline="0" dirty="0">
                          <a:ln>
                            <a:noFill/>
                          </a:ln>
                          <a:solidFill>
                            <a:schemeClr val="tx1"/>
                          </a:solidFill>
                          <a:effectLst/>
                          <a:latin typeface="Arial" pitchFamily="34" charset="0"/>
                        </a:rPr>
                        <a:t>3 High (3H)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 name="Text Box 18"/>
          <p:cNvSpPr txBox="1">
            <a:spLocks noChangeArrowheads="1"/>
          </p:cNvSpPr>
          <p:nvPr/>
        </p:nvSpPr>
        <p:spPr bwMode="auto">
          <a:xfrm>
            <a:off x="4610100" y="1381932"/>
            <a:ext cx="4267200" cy="646331"/>
          </a:xfrm>
          <a:prstGeom prst="rect">
            <a:avLst/>
          </a:prstGeom>
          <a:noFill/>
          <a:ln w="9525">
            <a:noFill/>
            <a:miter lim="800000"/>
            <a:headEnd/>
            <a:tailEnd/>
          </a:ln>
          <a:effectLst/>
        </p:spPr>
        <p:txBody>
          <a:bodyPr wrap="square">
            <a:spAutoFit/>
          </a:bodyPr>
          <a:lstStyle/>
          <a:p>
            <a:pPr algn="ctr"/>
            <a:r>
              <a:rPr lang="en-US" sz="1800" b="1" dirty="0"/>
              <a:t>NH Career Path </a:t>
            </a:r>
          </a:p>
          <a:p>
            <a:pPr algn="ctr"/>
            <a:r>
              <a:rPr lang="en-US" sz="1800" b="1" dirty="0"/>
              <a:t>Job Achievement and/or Innovation Factor</a:t>
            </a:r>
          </a:p>
        </p:txBody>
      </p:sp>
      <p:graphicFrame>
        <p:nvGraphicFramePr>
          <p:cNvPr id="9" name="Table 8"/>
          <p:cNvGraphicFramePr>
            <a:graphicFrameLocks noGrp="1"/>
          </p:cNvGraphicFramePr>
          <p:nvPr>
            <p:extLst>
              <p:ext uri="{D42A27DB-BD31-4B8C-83A1-F6EECF244321}">
                <p14:modId xmlns:p14="http://schemas.microsoft.com/office/powerpoint/2010/main" val="1952857253"/>
              </p:ext>
            </p:extLst>
          </p:nvPr>
        </p:nvGraphicFramePr>
        <p:xfrm>
          <a:off x="7620000" y="2054648"/>
          <a:ext cx="1143000" cy="629285"/>
        </p:xfrm>
        <a:graphic>
          <a:graphicData uri="http://schemas.openxmlformats.org/drawingml/2006/table">
            <a:tbl>
              <a:tblPr/>
              <a:tblGrid>
                <a:gridCol w="1143000">
                  <a:extLst>
                    <a:ext uri="{9D8B030D-6E8A-4147-A177-3AD203B41FA5}">
                      <a16:colId xmlns:a16="http://schemas.microsoft.com/office/drawing/2014/main" val="20000"/>
                    </a:ext>
                  </a:extLst>
                </a:gridCol>
              </a:tblGrid>
              <a:tr h="629285">
                <a:tc>
                  <a:txBody>
                    <a:bodyPr/>
                    <a:lstStyle/>
                    <a:p>
                      <a:pPr marL="0" marR="0" algn="ctr" fontAlgn="base">
                        <a:lnSpc>
                          <a:spcPct val="115000"/>
                        </a:lnSpc>
                        <a:spcBef>
                          <a:spcPts val="670"/>
                        </a:spcBef>
                        <a:spcAft>
                          <a:spcPts val="0"/>
                        </a:spcAft>
                      </a:pPr>
                      <a:r>
                        <a:rPr lang="en-US" sz="2800" b="1" kern="1200" dirty="0">
                          <a:solidFill>
                            <a:srgbClr val="000000"/>
                          </a:solidFill>
                          <a:latin typeface="Arial"/>
                          <a:ea typeface="Times New Roman"/>
                          <a:cs typeface="Times New Roman"/>
                        </a:rPr>
                        <a:t>79-83</a:t>
                      </a:r>
                      <a:endParaRPr lang="en-US" sz="1100" dirty="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1895159"/>
              </p:ext>
            </p:extLst>
          </p:nvPr>
        </p:nvGraphicFramePr>
        <p:xfrm>
          <a:off x="4800600" y="2679488"/>
          <a:ext cx="2819400" cy="3185795"/>
        </p:xfrm>
        <a:graphic>
          <a:graphicData uri="http://schemas.openxmlformats.org/drawingml/2006/table">
            <a:tbl>
              <a:tblPr/>
              <a:tblGrid>
                <a:gridCol w="2819400">
                  <a:extLst>
                    <a:ext uri="{9D8B030D-6E8A-4147-A177-3AD203B41FA5}">
                      <a16:colId xmlns:a16="http://schemas.microsoft.com/office/drawing/2014/main" val="20000"/>
                    </a:ext>
                  </a:extLst>
                </a:gridCol>
              </a:tblGrid>
              <a:tr h="644525">
                <a:tc>
                  <a:txBody>
                    <a:bodyPr/>
                    <a:lstStyle/>
                    <a:p>
                      <a:pPr marL="0" marR="0" algn="ctr" fontAlgn="base">
                        <a:lnSpc>
                          <a:spcPct val="115000"/>
                        </a:lnSpc>
                        <a:spcBef>
                          <a:spcPts val="670"/>
                        </a:spcBef>
                        <a:spcAft>
                          <a:spcPts val="0"/>
                        </a:spcAft>
                      </a:pPr>
                      <a:r>
                        <a:rPr lang="en-US" sz="2800" kern="1200" dirty="0">
                          <a:solidFill>
                            <a:srgbClr val="000000"/>
                          </a:solidFill>
                          <a:latin typeface="Arial"/>
                          <a:ea typeface="Times New Roman"/>
                          <a:cs typeface="Times New Roman"/>
                        </a:rPr>
                        <a:t>John, Dan</a:t>
                      </a:r>
                      <a:endParaRPr lang="en-US" sz="1100" dirty="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53415">
                <a:tc>
                  <a:txBody>
                    <a:bodyPr/>
                    <a:lstStyle/>
                    <a:p>
                      <a:pPr marL="0" marR="0" algn="ctr" fontAlgn="base">
                        <a:lnSpc>
                          <a:spcPct val="115000"/>
                        </a:lnSpc>
                        <a:spcBef>
                          <a:spcPts val="670"/>
                        </a:spcBef>
                        <a:spcAft>
                          <a:spcPts val="0"/>
                        </a:spcAft>
                      </a:pPr>
                      <a:r>
                        <a:rPr lang="en-US" sz="2800" kern="1200" dirty="0">
                          <a:solidFill>
                            <a:srgbClr val="000000"/>
                          </a:solidFill>
                          <a:latin typeface="Arial"/>
                          <a:ea typeface="Times New Roman"/>
                          <a:cs typeface="Times New Roman"/>
                        </a:rPr>
                        <a:t>Susan</a:t>
                      </a:r>
                      <a:endParaRPr lang="en-US" sz="1100" dirty="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29285">
                <a:tc>
                  <a:txBody>
                    <a:bodyPr/>
                    <a:lstStyle/>
                    <a:p>
                      <a:pPr marL="0" marR="0" algn="ctr" fontAlgn="base">
                        <a:lnSpc>
                          <a:spcPct val="115000"/>
                        </a:lnSpc>
                        <a:spcBef>
                          <a:spcPts val="670"/>
                        </a:spcBef>
                        <a:spcAft>
                          <a:spcPts val="0"/>
                        </a:spcAft>
                      </a:pPr>
                      <a:r>
                        <a:rPr lang="en-US" sz="2800" kern="1200">
                          <a:solidFill>
                            <a:srgbClr val="000000"/>
                          </a:solidFill>
                          <a:latin typeface="Arial"/>
                          <a:ea typeface="Times New Roman"/>
                          <a:cs typeface="Times New Roman"/>
                        </a:rPr>
                        <a:t>Bruce, Rick</a:t>
                      </a:r>
                      <a:endParaRPr lang="en-US" sz="110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29285">
                <a:tc>
                  <a:txBody>
                    <a:bodyPr/>
                    <a:lstStyle/>
                    <a:p>
                      <a:pPr marL="0" marR="0" algn="ctr" fontAlgn="base">
                        <a:lnSpc>
                          <a:spcPct val="115000"/>
                        </a:lnSpc>
                        <a:spcBef>
                          <a:spcPts val="670"/>
                        </a:spcBef>
                        <a:spcAft>
                          <a:spcPts val="0"/>
                        </a:spcAft>
                      </a:pPr>
                      <a:r>
                        <a:rPr lang="en-US" sz="2800" kern="1200" dirty="0">
                          <a:solidFill>
                            <a:srgbClr val="000000"/>
                          </a:solidFill>
                          <a:latin typeface="Arial"/>
                          <a:ea typeface="Times New Roman"/>
                          <a:cs typeface="Times New Roman"/>
                        </a:rPr>
                        <a:t>James</a:t>
                      </a:r>
                      <a:endParaRPr lang="en-US" sz="1100" dirty="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29285">
                <a:tc>
                  <a:txBody>
                    <a:bodyPr/>
                    <a:lstStyle/>
                    <a:p>
                      <a:pPr marL="0" marR="0" algn="ctr" fontAlgn="base">
                        <a:lnSpc>
                          <a:spcPct val="115000"/>
                        </a:lnSpc>
                        <a:spcBef>
                          <a:spcPts val="670"/>
                        </a:spcBef>
                        <a:spcAft>
                          <a:spcPts val="0"/>
                        </a:spcAft>
                      </a:pPr>
                      <a:r>
                        <a:rPr lang="en-US" sz="2800" dirty="0">
                          <a:latin typeface="Arial" panose="020B0604020202020204" pitchFamily="34" charset="0"/>
                          <a:ea typeface="Calibri"/>
                          <a:cs typeface="Arial" panose="020B0604020202020204" pitchFamily="34" charset="0"/>
                        </a:rPr>
                        <a:t>Rose, Joe</a:t>
                      </a: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861471935"/>
              </p:ext>
            </p:extLst>
          </p:nvPr>
        </p:nvGraphicFramePr>
        <p:xfrm>
          <a:off x="7620000" y="2679488"/>
          <a:ext cx="1143000" cy="3185795"/>
        </p:xfrm>
        <a:graphic>
          <a:graphicData uri="http://schemas.openxmlformats.org/drawingml/2006/table">
            <a:tbl>
              <a:tblPr/>
              <a:tblGrid>
                <a:gridCol w="1143000">
                  <a:extLst>
                    <a:ext uri="{9D8B030D-6E8A-4147-A177-3AD203B41FA5}">
                      <a16:colId xmlns:a16="http://schemas.microsoft.com/office/drawing/2014/main" val="20000"/>
                    </a:ext>
                  </a:extLst>
                </a:gridCol>
              </a:tblGrid>
              <a:tr h="644525">
                <a:tc>
                  <a:txBody>
                    <a:bodyPr/>
                    <a:lstStyle/>
                    <a:p>
                      <a:pPr marL="0" marR="0" algn="ctr" fontAlgn="base">
                        <a:lnSpc>
                          <a:spcPct val="115000"/>
                        </a:lnSpc>
                        <a:spcBef>
                          <a:spcPts val="670"/>
                        </a:spcBef>
                        <a:spcAft>
                          <a:spcPts val="0"/>
                        </a:spcAft>
                      </a:pPr>
                      <a:r>
                        <a:rPr lang="en-US" sz="2800" kern="1200" dirty="0">
                          <a:solidFill>
                            <a:srgbClr val="000000"/>
                          </a:solidFill>
                          <a:latin typeface="Arial"/>
                          <a:ea typeface="Times New Roman"/>
                          <a:cs typeface="Times New Roman"/>
                        </a:rPr>
                        <a:t>83</a:t>
                      </a:r>
                      <a:endParaRPr lang="en-US" sz="1100" dirty="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53415">
                <a:tc>
                  <a:txBody>
                    <a:bodyPr/>
                    <a:lstStyle/>
                    <a:p>
                      <a:pPr marL="0" marR="0" algn="ctr" fontAlgn="base">
                        <a:lnSpc>
                          <a:spcPct val="115000"/>
                        </a:lnSpc>
                        <a:spcBef>
                          <a:spcPts val="670"/>
                        </a:spcBef>
                        <a:spcAft>
                          <a:spcPts val="0"/>
                        </a:spcAft>
                      </a:pPr>
                      <a:r>
                        <a:rPr lang="en-US" sz="2800" kern="1200" dirty="0">
                          <a:solidFill>
                            <a:srgbClr val="000000"/>
                          </a:solidFill>
                          <a:latin typeface="Arial"/>
                          <a:ea typeface="Times New Roman"/>
                          <a:cs typeface="Times New Roman"/>
                        </a:rPr>
                        <a:t>82</a:t>
                      </a:r>
                      <a:endParaRPr lang="en-US" sz="1100" dirty="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29285">
                <a:tc>
                  <a:txBody>
                    <a:bodyPr/>
                    <a:lstStyle/>
                    <a:p>
                      <a:pPr marL="0" marR="0" algn="ctr" fontAlgn="base">
                        <a:lnSpc>
                          <a:spcPct val="115000"/>
                        </a:lnSpc>
                        <a:spcBef>
                          <a:spcPts val="670"/>
                        </a:spcBef>
                        <a:spcAft>
                          <a:spcPts val="0"/>
                        </a:spcAft>
                      </a:pPr>
                      <a:r>
                        <a:rPr lang="en-US" sz="2800" kern="1200" dirty="0">
                          <a:solidFill>
                            <a:srgbClr val="000000"/>
                          </a:solidFill>
                          <a:latin typeface="Arial"/>
                          <a:ea typeface="Times New Roman"/>
                          <a:cs typeface="Times New Roman"/>
                        </a:rPr>
                        <a:t>81</a:t>
                      </a:r>
                      <a:endParaRPr lang="en-US" sz="1100" dirty="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29285">
                <a:tc>
                  <a:txBody>
                    <a:bodyPr/>
                    <a:lstStyle/>
                    <a:p>
                      <a:pPr marL="0" marR="0" algn="ctr" fontAlgn="base">
                        <a:lnSpc>
                          <a:spcPct val="115000"/>
                        </a:lnSpc>
                        <a:spcBef>
                          <a:spcPts val="670"/>
                        </a:spcBef>
                        <a:spcAft>
                          <a:spcPts val="0"/>
                        </a:spcAft>
                      </a:pPr>
                      <a:r>
                        <a:rPr lang="en-US" sz="2800" kern="1200" dirty="0">
                          <a:solidFill>
                            <a:srgbClr val="000000"/>
                          </a:solidFill>
                          <a:latin typeface="Arial"/>
                          <a:ea typeface="Times New Roman"/>
                          <a:cs typeface="Times New Roman"/>
                        </a:rPr>
                        <a:t>80</a:t>
                      </a:r>
                      <a:endParaRPr lang="en-US" sz="1100" dirty="0">
                        <a:latin typeface="Calibri"/>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29285">
                <a:tc>
                  <a:txBody>
                    <a:bodyPr/>
                    <a:lstStyle/>
                    <a:p>
                      <a:pPr marL="0" marR="0" algn="ctr" fontAlgn="base">
                        <a:lnSpc>
                          <a:spcPct val="115000"/>
                        </a:lnSpc>
                        <a:spcBef>
                          <a:spcPts val="670"/>
                        </a:spcBef>
                        <a:spcAft>
                          <a:spcPts val="0"/>
                        </a:spcAft>
                      </a:pPr>
                      <a:r>
                        <a:rPr lang="en-US" sz="2800" dirty="0">
                          <a:latin typeface="+mn-lt"/>
                          <a:ea typeface="Calibri"/>
                          <a:cs typeface="Times New Roman"/>
                        </a:rPr>
                        <a:t>79</a:t>
                      </a: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Slide Number Placeholder 5">
            <a:extLst>
              <a:ext uri="{FF2B5EF4-FFF2-40B4-BE49-F238E27FC236}">
                <a16:creationId xmlns:a16="http://schemas.microsoft.com/office/drawing/2014/main" id="{3D049752-886E-864D-A542-38C062E9C03B}"/>
              </a:ext>
            </a:extLst>
          </p:cNvPr>
          <p:cNvSpPr>
            <a:spLocks noGrp="1"/>
          </p:cNvSpPr>
          <p:nvPr>
            <p:ph type="sldNum" sz="quarter" idx="12"/>
          </p:nvPr>
        </p:nvSpPr>
        <p:spPr>
          <a:xfrm>
            <a:off x="7086600" y="6489081"/>
            <a:ext cx="2057400" cy="365125"/>
          </a:xfrm>
        </p:spPr>
        <p:txBody>
          <a:bodyPr/>
          <a:lstStyle/>
          <a:p>
            <a:fld id="{F85093EB-6271-4776-AD74-9AC7DBDF4235}" type="slidenum">
              <a:rPr lang="en-US" smtClean="0"/>
              <a:t>39</a:t>
            </a:fld>
            <a:endParaRPr lang="en-US"/>
          </a:p>
        </p:txBody>
      </p:sp>
    </p:spTree>
    <p:extLst>
      <p:ext uri="{BB962C8B-B14F-4D97-AF65-F5344CB8AC3E}">
        <p14:creationId xmlns:p14="http://schemas.microsoft.com/office/powerpoint/2010/main" val="27062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22164"/>
            <a:ext cx="9144000" cy="815987"/>
          </a:xfrm>
        </p:spPr>
        <p:txBody>
          <a:bodyPr anchor="t">
            <a:noAutofit/>
          </a:bodyPr>
          <a:lstStyle/>
          <a:p>
            <a:r>
              <a:rPr lang="en-US" b="1" dirty="0">
                <a:ea typeface="Tahoma" panose="020B0604030504040204" pitchFamily="34" charset="0"/>
                <a:cs typeface="Tahoma" panose="020B0604030504040204" pitchFamily="34" charset="0"/>
              </a:rPr>
              <a:t>AcqDemo Conversion Highlights</a:t>
            </a:r>
            <a:br>
              <a:rPr lang="en-US" sz="2400" b="1" dirty="0">
                <a:ea typeface="Tahoma" panose="020B0604030504040204" pitchFamily="34" charset="0"/>
                <a:cs typeface="Tahoma" panose="020B0604030504040204" pitchFamily="34" charset="0"/>
              </a:rPr>
            </a:br>
            <a:r>
              <a:rPr lang="en-US" sz="2400" b="1" i="1" dirty="0" err="1">
                <a:ea typeface="Tahoma" panose="020B0604030504040204" pitchFamily="34" charset="0"/>
                <a:cs typeface="Tahoma" panose="020B0604030504040204" pitchFamily="34" charset="0"/>
              </a:rPr>
              <a:t>AcqDemo</a:t>
            </a:r>
            <a:r>
              <a:rPr lang="en-US" sz="2400" b="1" i="1" dirty="0">
                <a:ea typeface="Tahoma" panose="020B0604030504040204" pitchFamily="34" charset="0"/>
                <a:cs typeface="Tahoma" panose="020B0604030504040204" pitchFamily="34" charset="0"/>
              </a:rPr>
              <a:t> Purpose</a:t>
            </a:r>
            <a:endParaRPr lang="en-US" b="1" dirty="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F85093EB-6271-4776-AD74-9AC7DBDF4235}" type="slidenum">
              <a:rPr lang="en-US" smtClean="0"/>
              <a:pPr/>
              <a:t>4</a:t>
            </a:fld>
            <a:endParaRPr lang="en-US" dirty="0"/>
          </a:p>
        </p:txBody>
      </p:sp>
      <p:sp>
        <p:nvSpPr>
          <p:cNvPr id="6" name="TextBox 5">
            <a:extLst>
              <a:ext uri="{FF2B5EF4-FFF2-40B4-BE49-F238E27FC236}">
                <a16:creationId xmlns:a16="http://schemas.microsoft.com/office/drawing/2014/main" id="{CE41575F-5058-4AC6-8E93-804DA0394D07}"/>
              </a:ext>
            </a:extLst>
          </p:cNvPr>
          <p:cNvSpPr txBox="1"/>
          <p:nvPr/>
        </p:nvSpPr>
        <p:spPr>
          <a:xfrm>
            <a:off x="856889" y="1451964"/>
            <a:ext cx="7430222" cy="4767220"/>
          </a:xfrm>
          <a:prstGeom prst="rect">
            <a:avLst/>
          </a:prstGeom>
          <a:noFill/>
        </p:spPr>
        <p:txBody>
          <a:bodyPr wrap="square" rtlCol="0">
            <a:noAutofit/>
          </a:bodyPr>
          <a:lstStyle/>
          <a:p>
            <a:pPr indent="228600" algn="ctr">
              <a:spcBef>
                <a:spcPts val="600"/>
              </a:spcBef>
              <a:buClr>
                <a:srgbClr val="002060"/>
              </a:buClr>
            </a:pPr>
            <a:r>
              <a:rPr lang="en-US" sz="2800" i="1" dirty="0"/>
              <a:t>To enhance the quality, professionalism, and management of the DoD acquisition workforce through improvements in the efficiency and effectiveness of the human resources management system. </a:t>
            </a:r>
          </a:p>
          <a:p>
            <a:pPr indent="228600" algn="ctr">
              <a:spcBef>
                <a:spcPts val="600"/>
              </a:spcBef>
              <a:buClr>
                <a:srgbClr val="002060"/>
              </a:buClr>
            </a:pPr>
            <a:r>
              <a:rPr lang="en-US" sz="2800" i="1" dirty="0"/>
              <a:t>It strives to support DoD’s efforts to create a professional, agile, and motivated workforce that consistently makes smart business decisions, acts in an ethical manner, and delivers timely and affordable capabilities to the warfighter.</a:t>
            </a:r>
          </a:p>
          <a:p>
            <a:pPr>
              <a:spcAft>
                <a:spcPct val="15000"/>
              </a:spcAft>
              <a:buClr>
                <a:srgbClr val="002060"/>
              </a:buClr>
            </a:pPr>
            <a:endParaRPr lang="en-US" sz="2800" dirty="0">
              <a:latin typeface="+mj-lt"/>
            </a:endParaRPr>
          </a:p>
        </p:txBody>
      </p:sp>
    </p:spTree>
    <p:extLst>
      <p:ext uri="{BB962C8B-B14F-4D97-AF65-F5344CB8AC3E}">
        <p14:creationId xmlns:p14="http://schemas.microsoft.com/office/powerpoint/2010/main" val="1100146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8" name="Text Box 4"/>
          <p:cNvSpPr txBox="1">
            <a:spLocks noChangeArrowheads="1"/>
          </p:cNvSpPr>
          <p:nvPr/>
        </p:nvSpPr>
        <p:spPr bwMode="auto">
          <a:xfrm>
            <a:off x="503420" y="2433016"/>
            <a:ext cx="7143750" cy="2062103"/>
          </a:xfrm>
          <a:prstGeom prst="rect">
            <a:avLst/>
          </a:prstGeom>
          <a:noFill/>
          <a:ln w="9525">
            <a:noFill/>
            <a:miter lim="800000"/>
            <a:headEnd/>
            <a:tailEnd/>
          </a:ln>
        </p:spPr>
        <p:txBody>
          <a:bodyPr wrap="none">
            <a:spAutoFit/>
          </a:bodyPr>
          <a:lstStyle/>
          <a:p>
            <a:pPr algn="r">
              <a:defRPr/>
            </a:pPr>
            <a:r>
              <a:rPr lang="en-US" sz="3200" dirty="0">
                <a:latin typeface="+mn-lt"/>
                <a:cs typeface="+mn-cs"/>
              </a:rPr>
              <a:t>  Job Achievement and/or Innovation – 79</a:t>
            </a:r>
          </a:p>
          <a:p>
            <a:pPr algn="r">
              <a:defRPr/>
            </a:pPr>
            <a:r>
              <a:rPr lang="en-US" sz="3200" dirty="0">
                <a:latin typeface="+mn-lt"/>
                <a:cs typeface="+mn-cs"/>
              </a:rPr>
              <a:t>  Communication and/or Teamwork – 76</a:t>
            </a:r>
          </a:p>
          <a:p>
            <a:pPr algn="r">
              <a:defRPr/>
            </a:pPr>
            <a:r>
              <a:rPr lang="en-US" sz="3200" dirty="0">
                <a:latin typeface="+mn-lt"/>
                <a:cs typeface="+mn-cs"/>
              </a:rPr>
              <a:t>  Mission Support – </a:t>
            </a:r>
            <a:r>
              <a:rPr lang="en-US" sz="3200" u="sng" dirty="0">
                <a:latin typeface="+mn-lt"/>
                <a:cs typeface="+mn-cs"/>
              </a:rPr>
              <a:t>78</a:t>
            </a:r>
          </a:p>
          <a:p>
            <a:pPr algn="r">
              <a:defRPr/>
            </a:pPr>
            <a:r>
              <a:rPr lang="en-US" sz="3200" dirty="0">
                <a:latin typeface="+mn-lt"/>
                <a:cs typeface="+mn-cs"/>
              </a:rPr>
              <a:t>					          233</a:t>
            </a:r>
          </a:p>
        </p:txBody>
      </p:sp>
      <p:sp>
        <p:nvSpPr>
          <p:cNvPr id="474120" name="Text Box 8"/>
          <p:cNvSpPr txBox="1">
            <a:spLocks noChangeArrowheads="1"/>
          </p:cNvSpPr>
          <p:nvPr/>
        </p:nvSpPr>
        <p:spPr bwMode="auto">
          <a:xfrm>
            <a:off x="393700" y="4728876"/>
            <a:ext cx="3931534" cy="584775"/>
          </a:xfrm>
          <a:prstGeom prst="rect">
            <a:avLst/>
          </a:prstGeom>
          <a:noFill/>
          <a:ln w="9525">
            <a:noFill/>
            <a:miter lim="800000"/>
            <a:headEnd type="none" w="sm" len="sm"/>
            <a:tailEnd type="none" w="sm" len="sm"/>
          </a:ln>
        </p:spPr>
        <p:txBody>
          <a:bodyPr wrap="square">
            <a:spAutoFit/>
          </a:bodyPr>
          <a:lstStyle/>
          <a:p>
            <a:r>
              <a:rPr lang="en-US" sz="3200" dirty="0">
                <a:latin typeface="Arial" charset="0"/>
              </a:rPr>
              <a:t>233 / 3 = 77.66 ~</a:t>
            </a:r>
            <a:r>
              <a:rPr lang="en-US" sz="3200" b="1" dirty="0">
                <a:solidFill>
                  <a:srgbClr val="0070C0"/>
                </a:solidFill>
                <a:latin typeface="Arial" charset="0"/>
              </a:rPr>
              <a:t>78</a:t>
            </a:r>
            <a:r>
              <a:rPr lang="en-US" sz="3200" dirty="0">
                <a:latin typeface="Arial" charset="0"/>
              </a:rPr>
              <a:t> </a:t>
            </a:r>
          </a:p>
        </p:txBody>
      </p:sp>
      <p:sp>
        <p:nvSpPr>
          <p:cNvPr id="221190" name="Text Box 9"/>
          <p:cNvSpPr txBox="1">
            <a:spLocks noChangeArrowheads="1"/>
          </p:cNvSpPr>
          <p:nvPr/>
        </p:nvSpPr>
        <p:spPr bwMode="auto">
          <a:xfrm>
            <a:off x="1295400" y="2020364"/>
            <a:ext cx="5791200" cy="523875"/>
          </a:xfrm>
          <a:prstGeom prst="rect">
            <a:avLst/>
          </a:prstGeom>
          <a:solidFill>
            <a:srgbClr val="FFFF99"/>
          </a:solidFill>
          <a:ln w="9525">
            <a:noFill/>
            <a:miter lim="800000"/>
            <a:headEnd/>
            <a:tailEnd/>
          </a:ln>
        </p:spPr>
        <p:txBody>
          <a:bodyPr>
            <a:spAutoFit/>
          </a:bodyPr>
          <a:lstStyle/>
          <a:p>
            <a:pPr algn="ctr">
              <a:defRPr/>
            </a:pPr>
            <a:r>
              <a:rPr lang="en-US" sz="2800" dirty="0">
                <a:latin typeface="+mn-lt"/>
                <a:cs typeface="+mn-cs"/>
              </a:rPr>
              <a:t>Numerical Score for Each Factor: </a:t>
            </a:r>
          </a:p>
        </p:txBody>
      </p:sp>
      <p:sp>
        <p:nvSpPr>
          <p:cNvPr id="221191" name="Text Box 10"/>
          <p:cNvSpPr txBox="1">
            <a:spLocks noChangeArrowheads="1"/>
          </p:cNvSpPr>
          <p:nvPr/>
        </p:nvSpPr>
        <p:spPr bwMode="auto">
          <a:xfrm>
            <a:off x="4191000" y="4791363"/>
            <a:ext cx="4732337" cy="522288"/>
          </a:xfrm>
          <a:prstGeom prst="rect">
            <a:avLst/>
          </a:prstGeom>
          <a:solidFill>
            <a:srgbClr val="FFFF99"/>
          </a:solidFill>
          <a:ln w="9525">
            <a:noFill/>
            <a:miter lim="800000"/>
            <a:headEnd/>
            <a:tailEnd/>
          </a:ln>
        </p:spPr>
        <p:txBody>
          <a:bodyPr>
            <a:spAutoFit/>
          </a:bodyPr>
          <a:lstStyle/>
          <a:p>
            <a:pPr>
              <a:defRPr/>
            </a:pPr>
            <a:r>
              <a:rPr lang="en-US" sz="2800" dirty="0">
                <a:latin typeface="+mn-lt"/>
                <a:cs typeface="+mn-cs"/>
              </a:rPr>
              <a:t>Overall Contribution Score</a:t>
            </a:r>
          </a:p>
        </p:txBody>
      </p:sp>
      <p:sp>
        <p:nvSpPr>
          <p:cNvPr id="42" name="Rectangle 2"/>
          <p:cNvSpPr txBox="1">
            <a:spLocks noChangeArrowheads="1"/>
          </p:cNvSpPr>
          <p:nvPr/>
        </p:nvSpPr>
        <p:spPr>
          <a:xfrm>
            <a:off x="754947" y="1435589"/>
            <a:ext cx="8153400" cy="522288"/>
          </a:xfrm>
          <a:prstGeom prst="rect">
            <a:avLst/>
          </a:prstGeom>
        </p:spPr>
        <p:txBody>
          <a:bodyPr/>
          <a:lstStyle/>
          <a:p>
            <a:pPr eaLnBrk="0" hangingPunct="0">
              <a:defRPr/>
            </a:pPr>
            <a:r>
              <a:rPr lang="en-US" sz="2800" b="1" dirty="0">
                <a:cs typeface="Tahoma" pitchFamily="34" charset="0"/>
              </a:rPr>
              <a:t>Recommended Overall Contribution Score </a:t>
            </a:r>
            <a:endParaRPr lang="en-US" sz="2800" b="1" kern="0" dirty="0">
              <a:latin typeface="+mj-lt"/>
              <a:ea typeface="+mj-ea"/>
              <a:cs typeface="+mj-cs"/>
            </a:endParaRPr>
          </a:p>
        </p:txBody>
      </p:sp>
      <p:sp>
        <p:nvSpPr>
          <p:cNvPr id="7" name="Rectangle 2">
            <a:extLst>
              <a:ext uri="{FF2B5EF4-FFF2-40B4-BE49-F238E27FC236}">
                <a16:creationId xmlns:a16="http://schemas.microsoft.com/office/drawing/2014/main" id="{94C7E61B-7B25-4553-BC18-CBA618E11257}"/>
              </a:ext>
            </a:extLst>
          </p:cNvPr>
          <p:cNvSpPr txBox="1">
            <a:spLocks noChangeArrowheads="1"/>
          </p:cNvSpPr>
          <p:nvPr/>
        </p:nvSpPr>
        <p:spPr>
          <a:xfrm>
            <a:off x="0" y="288758"/>
            <a:ext cx="9144000" cy="84375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Scoring</a:t>
            </a:r>
            <a:endParaRPr lang="en-US" b="1" i="1" dirty="0">
              <a:cs typeface="Tahoma" pitchFamily="34" charset="0"/>
            </a:endParaRPr>
          </a:p>
        </p:txBody>
      </p:sp>
      <p:sp>
        <p:nvSpPr>
          <p:cNvPr id="2" name="Slide Number Placeholder 1">
            <a:extLst>
              <a:ext uri="{FF2B5EF4-FFF2-40B4-BE49-F238E27FC236}">
                <a16:creationId xmlns:a16="http://schemas.microsoft.com/office/drawing/2014/main" id="{A4730C10-5FB2-4759-82DE-CFBED75BCC6A}"/>
              </a:ext>
            </a:extLst>
          </p:cNvPr>
          <p:cNvSpPr>
            <a:spLocks noGrp="1"/>
          </p:cNvSpPr>
          <p:nvPr>
            <p:ph type="sldNum" sz="quarter" idx="12"/>
          </p:nvPr>
        </p:nvSpPr>
        <p:spPr>
          <a:xfrm>
            <a:off x="6865937" y="6614159"/>
            <a:ext cx="2057400" cy="365125"/>
          </a:xfrm>
        </p:spPr>
        <p:txBody>
          <a:bodyPr/>
          <a:lstStyle/>
          <a:p>
            <a:fld id="{F85093EB-6271-4776-AD74-9AC7DBDF4235}" type="slidenum">
              <a:rPr lang="en-US" smtClean="0"/>
              <a:t>40</a:t>
            </a:fld>
            <a:endParaRPr lang="en-US" dirty="0"/>
          </a:p>
        </p:txBody>
      </p:sp>
      <p:sp>
        <p:nvSpPr>
          <p:cNvPr id="3" name="Rectangle 2">
            <a:extLst>
              <a:ext uri="{FF2B5EF4-FFF2-40B4-BE49-F238E27FC236}">
                <a16:creationId xmlns:a16="http://schemas.microsoft.com/office/drawing/2014/main" id="{EF92821A-293C-46FD-9436-F58294EC6F8F}"/>
              </a:ext>
            </a:extLst>
          </p:cNvPr>
          <p:cNvSpPr/>
          <p:nvPr/>
        </p:nvSpPr>
        <p:spPr>
          <a:xfrm>
            <a:off x="503420" y="5422411"/>
            <a:ext cx="8404927" cy="892552"/>
          </a:xfrm>
          <a:prstGeom prst="rect">
            <a:avLst/>
          </a:prstGeom>
        </p:spPr>
        <p:txBody>
          <a:bodyPr wrap="square">
            <a:spAutoFit/>
          </a:bodyPr>
          <a:lstStyle/>
          <a:p>
            <a:pPr marL="223838" lvl="3" indent="-223838" algn="ctr">
              <a:spcBef>
                <a:spcPts val="1200"/>
              </a:spcBef>
              <a:buClr>
                <a:schemeClr val="tx1"/>
              </a:buClr>
            </a:pPr>
            <a:r>
              <a:rPr lang="en-US" sz="2600" i="1" dirty="0">
                <a:solidFill>
                  <a:schemeClr val="accent5">
                    <a:lumMod val="75000"/>
                  </a:schemeClr>
                </a:solidFill>
              </a:rPr>
              <a:t>3 factor scores are averaged to determine employee’s </a:t>
            </a:r>
            <a:br>
              <a:rPr lang="en-US" sz="2600" i="1" dirty="0">
                <a:solidFill>
                  <a:schemeClr val="accent5">
                    <a:lumMod val="75000"/>
                  </a:schemeClr>
                </a:solidFill>
              </a:rPr>
            </a:br>
            <a:r>
              <a:rPr lang="en-US" sz="2600" i="1" dirty="0">
                <a:solidFill>
                  <a:schemeClr val="accent5">
                    <a:lumMod val="75000"/>
                  </a:schemeClr>
                </a:solidFill>
              </a:rPr>
              <a:t>Overall Contribution Score (OCS)</a:t>
            </a:r>
          </a:p>
        </p:txBody>
      </p:sp>
    </p:spTree>
    <p:extLst>
      <p:ext uri="{BB962C8B-B14F-4D97-AF65-F5344CB8AC3E}">
        <p14:creationId xmlns:p14="http://schemas.microsoft.com/office/powerpoint/2010/main" val="43257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74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2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5093EB-6271-4776-AD74-9AC7DBDF4235}" type="slidenum">
              <a:rPr lang="en-US" smtClean="0"/>
              <a:pPr/>
              <a:t>41</a:t>
            </a:fld>
            <a:endParaRPr lang="en-US" dirty="0"/>
          </a:p>
        </p:txBody>
      </p:sp>
      <p:sp>
        <p:nvSpPr>
          <p:cNvPr id="5" name="Content Placeholder 4"/>
          <p:cNvSpPr>
            <a:spLocks noGrp="1"/>
          </p:cNvSpPr>
          <p:nvPr>
            <p:ph idx="1"/>
          </p:nvPr>
        </p:nvSpPr>
        <p:spPr>
          <a:xfrm>
            <a:off x="628650" y="1465118"/>
            <a:ext cx="7886700" cy="4779565"/>
          </a:xfrm>
        </p:spPr>
        <p:txBody>
          <a:bodyPr>
            <a:noAutofit/>
          </a:bodyPr>
          <a:lstStyle/>
          <a:p>
            <a:pPr marL="225425" lvl="2" indent="-219075">
              <a:buClr>
                <a:schemeClr val="tx1"/>
              </a:buClr>
            </a:pPr>
            <a:r>
              <a:rPr lang="en-US" sz="2600" dirty="0"/>
              <a:t>Very High scoring now has 3 options – High, Medium and Low with corresponding numerical scores</a:t>
            </a:r>
          </a:p>
          <a:p>
            <a:pPr marL="225425" lvl="2" indent="-219075">
              <a:buClr>
                <a:schemeClr val="tx1"/>
              </a:buClr>
            </a:pPr>
            <a:endParaRPr lang="en-US" sz="2400" dirty="0"/>
          </a:p>
          <a:p>
            <a:pPr marL="349250" lvl="2" indent="-342900">
              <a:buClr>
                <a:schemeClr val="tx1"/>
              </a:buClr>
            </a:pPr>
            <a:endParaRPr lang="en-US" sz="2400" dirty="0"/>
          </a:p>
          <a:p>
            <a:pPr marL="349250" lvl="2" indent="-342900">
              <a:buClr>
                <a:schemeClr val="tx1"/>
              </a:buClr>
            </a:pPr>
            <a:endParaRPr lang="en-US" sz="2400" dirty="0"/>
          </a:p>
          <a:p>
            <a:pPr marL="349250" lvl="2" indent="-342900">
              <a:buClr>
                <a:schemeClr val="tx1"/>
              </a:buClr>
            </a:pPr>
            <a:endParaRPr lang="en-US" sz="2400" dirty="0"/>
          </a:p>
          <a:p>
            <a:pPr marL="463550" lvl="2" indent="-457200">
              <a:spcBef>
                <a:spcPts val="1800"/>
              </a:spcBef>
              <a:buClr>
                <a:schemeClr val="tx1"/>
              </a:buClr>
            </a:pPr>
            <a:endParaRPr lang="en-US" sz="2600" dirty="0"/>
          </a:p>
          <a:p>
            <a:pPr marL="225425" lvl="2" indent="-219075">
              <a:spcBef>
                <a:spcPts val="1800"/>
              </a:spcBef>
              <a:buClr>
                <a:schemeClr val="tx1"/>
              </a:buClr>
            </a:pPr>
            <a:r>
              <a:rPr lang="en-US" sz="2600" dirty="0"/>
              <a:t>Factor level descriptors are available to define Very High Scores at the mid-level </a:t>
            </a:r>
          </a:p>
          <a:p>
            <a:pPr marL="806450" lvl="3" indent="-342900">
              <a:spcBef>
                <a:spcPts val="400"/>
              </a:spcBef>
              <a:buClr>
                <a:schemeClr val="tx1"/>
              </a:buClr>
            </a:pPr>
            <a:r>
              <a:rPr lang="en-US" sz="2400" dirty="0"/>
              <a:t>Same for all 3 factors</a:t>
            </a:r>
          </a:p>
        </p:txBody>
      </p:sp>
      <p:sp>
        <p:nvSpPr>
          <p:cNvPr id="8" name="Title 1">
            <a:extLst>
              <a:ext uri="{FF2B5EF4-FFF2-40B4-BE49-F238E27FC236}">
                <a16:creationId xmlns:a16="http://schemas.microsoft.com/office/drawing/2014/main" id="{9304725E-257D-4E6C-9DE1-B9658B34B7ED}"/>
              </a:ext>
            </a:extLst>
          </p:cNvPr>
          <p:cNvSpPr>
            <a:spLocks noGrp="1"/>
          </p:cNvSpPr>
          <p:nvPr>
            <p:ph type="title"/>
          </p:nvPr>
        </p:nvSpPr>
        <p:spPr>
          <a:xfrm>
            <a:off x="0" y="308160"/>
            <a:ext cx="9144000" cy="952868"/>
          </a:xfrm>
        </p:spPr>
        <p:txBody>
          <a:bodyPr anchor="t">
            <a:normAutofit/>
          </a:bodyPr>
          <a:lstStyle/>
          <a:p>
            <a:pPr>
              <a:lnSpc>
                <a:spcPct val="100000"/>
              </a:lnSpc>
            </a:pPr>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Scoring – Very High Score</a:t>
            </a:r>
            <a:endParaRPr lang="en-US" b="1" dirty="0">
              <a:ea typeface="Tahoma" panose="020B0604030504040204" pitchFamily="34" charset="0"/>
              <a:cs typeface="Tahoma" panose="020B0604030504040204" pitchFamily="34" charset="0"/>
            </a:endParaRPr>
          </a:p>
        </p:txBody>
      </p:sp>
      <p:pic>
        <p:nvPicPr>
          <p:cNvPr id="14" name="Picture 13">
            <a:extLst>
              <a:ext uri="{FF2B5EF4-FFF2-40B4-BE49-F238E27FC236}">
                <a16:creationId xmlns:a16="http://schemas.microsoft.com/office/drawing/2014/main" id="{5E8F8985-F019-438F-93D7-AC4427C972FA}"/>
              </a:ext>
            </a:extLst>
          </p:cNvPr>
          <p:cNvPicPr>
            <a:picLocks noChangeAspect="1"/>
          </p:cNvPicPr>
          <p:nvPr/>
        </p:nvPicPr>
        <p:blipFill>
          <a:blip r:embed="rId3"/>
          <a:stretch>
            <a:fillRect/>
          </a:stretch>
        </p:blipFill>
        <p:spPr>
          <a:xfrm>
            <a:off x="1174150" y="2391065"/>
            <a:ext cx="6347262" cy="2375613"/>
          </a:xfrm>
          <a:prstGeom prst="rect">
            <a:avLst/>
          </a:prstGeom>
        </p:spPr>
      </p:pic>
    </p:spTree>
    <p:extLst>
      <p:ext uri="{BB962C8B-B14F-4D97-AF65-F5344CB8AC3E}">
        <p14:creationId xmlns:p14="http://schemas.microsoft.com/office/powerpoint/2010/main" val="1540663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25244" y="1413614"/>
            <a:ext cx="3937756" cy="5201424"/>
          </a:xfrm>
          <a:prstGeom prst="rect">
            <a:avLst/>
          </a:prstGeom>
          <a:noFill/>
        </p:spPr>
        <p:txBody>
          <a:bodyPr wrap="square" rtlCol="0">
            <a:spAutoFit/>
          </a:bodyPr>
          <a:lstStyle/>
          <a:p>
            <a:pPr marL="228600" indent="-228600">
              <a:buClr>
                <a:srgbClr val="FF0000"/>
              </a:buClr>
              <a:buFont typeface="Arial" panose="020B0604020202020204" pitchFamily="34" charset="0"/>
              <a:buChar char="•"/>
            </a:pPr>
            <a:r>
              <a:rPr lang="en-US" sz="2000" dirty="0">
                <a:solidFill>
                  <a:srgbClr val="FF0000"/>
                </a:solidFill>
              </a:rPr>
              <a:t>Contribution Planning</a:t>
            </a:r>
          </a:p>
          <a:p>
            <a:pPr marL="685800" lvl="1" indent="-228600">
              <a:buClr>
                <a:srgbClr val="FF0000"/>
              </a:buClr>
              <a:buFont typeface="Arial" panose="020B0604020202020204" pitchFamily="34" charset="0"/>
              <a:buChar char="•"/>
            </a:pPr>
            <a:r>
              <a:rPr lang="en-US" dirty="0">
                <a:solidFill>
                  <a:srgbClr val="FF0000"/>
                </a:solidFill>
              </a:rPr>
              <a:t>Mandatory objectives?</a:t>
            </a:r>
          </a:p>
          <a:p>
            <a:pPr marL="685800" lvl="1" indent="-228600">
              <a:buClr>
                <a:srgbClr val="FF0000"/>
              </a:buClr>
              <a:buFont typeface="Arial" panose="020B0604020202020204" pitchFamily="34" charset="0"/>
              <a:buChar char="•"/>
            </a:pPr>
            <a:r>
              <a:rPr lang="en-US" dirty="0">
                <a:solidFill>
                  <a:srgbClr val="FF0000"/>
                </a:solidFill>
              </a:rPr>
              <a:t>Prescribed/recommended format?</a:t>
            </a:r>
          </a:p>
          <a:p>
            <a:pPr marL="685800" lvl="1" indent="-228600">
              <a:buClr>
                <a:srgbClr val="FF0000"/>
              </a:buClr>
              <a:buFont typeface="Arial" panose="020B0604020202020204" pitchFamily="34" charset="0"/>
              <a:buChar char="•"/>
            </a:pPr>
            <a:r>
              <a:rPr lang="en-US" dirty="0">
                <a:solidFill>
                  <a:srgbClr val="FF0000"/>
                </a:solidFill>
              </a:rPr>
              <a:t>Approval levels?</a:t>
            </a:r>
          </a:p>
          <a:p>
            <a:pPr marL="228600" indent="-228600">
              <a:buClr>
                <a:srgbClr val="FF0000"/>
              </a:buClr>
              <a:buFont typeface="Arial" panose="020B0604020202020204" pitchFamily="34" charset="0"/>
              <a:buChar char="•"/>
            </a:pPr>
            <a:r>
              <a:rPr lang="en-US" sz="2000" dirty="0">
                <a:solidFill>
                  <a:srgbClr val="FF0000"/>
                </a:solidFill>
              </a:rPr>
              <a:t>Employee Self-Assessments</a:t>
            </a:r>
          </a:p>
          <a:p>
            <a:pPr marL="685800" lvl="1" indent="-228600">
              <a:buClr>
                <a:srgbClr val="FF0000"/>
              </a:buClr>
              <a:buFont typeface="Arial" panose="020B0604020202020204" pitchFamily="34" charset="0"/>
              <a:buChar char="•"/>
            </a:pPr>
            <a:r>
              <a:rPr lang="en-US" dirty="0">
                <a:solidFill>
                  <a:srgbClr val="FF0000"/>
                </a:solidFill>
              </a:rPr>
              <a:t>Mandatory?</a:t>
            </a:r>
          </a:p>
          <a:p>
            <a:pPr marL="228600" indent="-228600">
              <a:buClr>
                <a:srgbClr val="FF0000"/>
              </a:buClr>
              <a:buFont typeface="Arial" panose="020B0604020202020204" pitchFamily="34" charset="0"/>
              <a:buChar char="•"/>
            </a:pPr>
            <a:r>
              <a:rPr lang="en-US" sz="2000" dirty="0">
                <a:solidFill>
                  <a:srgbClr val="FF0000"/>
                </a:solidFill>
              </a:rPr>
              <a:t>Supervisory Contribution Assessments</a:t>
            </a:r>
          </a:p>
          <a:p>
            <a:pPr marL="685800" lvl="1" indent="-228600">
              <a:buClr>
                <a:srgbClr val="FF0000"/>
              </a:buClr>
              <a:buFont typeface="Arial" panose="020B0604020202020204" pitchFamily="34" charset="0"/>
              <a:buChar char="•"/>
            </a:pPr>
            <a:r>
              <a:rPr lang="en-US" dirty="0">
                <a:solidFill>
                  <a:srgbClr val="FF0000"/>
                </a:solidFill>
              </a:rPr>
              <a:t>Prescribed format?</a:t>
            </a:r>
          </a:p>
          <a:p>
            <a:pPr marL="1143000" lvl="2" indent="-228600">
              <a:buClr>
                <a:srgbClr val="FF0000"/>
              </a:buClr>
              <a:buFont typeface="Arial" panose="020B0604020202020204" pitchFamily="34" charset="0"/>
              <a:buChar char="•"/>
            </a:pPr>
            <a:r>
              <a:rPr lang="en-US" sz="1600" dirty="0">
                <a:solidFill>
                  <a:srgbClr val="FF0000"/>
                </a:solidFill>
              </a:rPr>
              <a:t>E.g., C – R – I: Contribution, Result(s), Impact</a:t>
            </a:r>
          </a:p>
          <a:p>
            <a:pPr marL="685800" lvl="1" indent="-228600">
              <a:buClr>
                <a:srgbClr val="FF0000"/>
              </a:buClr>
              <a:buFont typeface="Arial" panose="020B0604020202020204" pitchFamily="34" charset="0"/>
              <a:buChar char="•"/>
            </a:pPr>
            <a:r>
              <a:rPr lang="en-US" sz="2000" dirty="0">
                <a:solidFill>
                  <a:srgbClr val="FF0000"/>
                </a:solidFill>
              </a:rPr>
              <a:t>Scoring Recommendations</a:t>
            </a:r>
          </a:p>
          <a:p>
            <a:pPr marL="1143000" lvl="2" indent="-228600">
              <a:buClr>
                <a:srgbClr val="FF0000"/>
              </a:buClr>
              <a:buFont typeface="Arial" panose="020B0604020202020204" pitchFamily="34" charset="0"/>
              <a:buChar char="•"/>
            </a:pPr>
            <a:r>
              <a:rPr lang="en-US" dirty="0">
                <a:solidFill>
                  <a:srgbClr val="FF0000"/>
                </a:solidFill>
              </a:rPr>
              <a:t>Categorical only?</a:t>
            </a:r>
          </a:p>
          <a:p>
            <a:pPr marL="1143000" lvl="2" indent="-228600">
              <a:buClr>
                <a:srgbClr val="FF0000"/>
              </a:buClr>
              <a:buFont typeface="Arial" panose="020B0604020202020204" pitchFamily="34" charset="0"/>
              <a:buChar char="•"/>
            </a:pPr>
            <a:r>
              <a:rPr lang="en-US" dirty="0">
                <a:solidFill>
                  <a:srgbClr val="FF0000"/>
                </a:solidFill>
              </a:rPr>
              <a:t>Categorical and numerical?</a:t>
            </a:r>
          </a:p>
          <a:p>
            <a:pPr marL="685800" lvl="1" indent="-228600">
              <a:buClr>
                <a:srgbClr val="FF0000"/>
              </a:buClr>
              <a:buFont typeface="Arial" panose="020B0604020202020204" pitchFamily="34" charset="0"/>
              <a:buChar char="•"/>
            </a:pPr>
            <a:r>
              <a:rPr lang="en-US" sz="2000" dirty="0">
                <a:solidFill>
                  <a:srgbClr val="FF0000"/>
                </a:solidFill>
              </a:rPr>
              <a:t>Very High Scores</a:t>
            </a:r>
          </a:p>
          <a:p>
            <a:pPr marL="1143000" lvl="2" indent="-228600">
              <a:buClr>
                <a:srgbClr val="FF0000"/>
              </a:buClr>
              <a:buFont typeface="Arial" panose="020B0604020202020204" pitchFamily="34" charset="0"/>
              <a:buChar char="•"/>
            </a:pPr>
            <a:r>
              <a:rPr lang="en-US" dirty="0">
                <a:solidFill>
                  <a:srgbClr val="FF0000"/>
                </a:solidFill>
              </a:rPr>
              <a:t>Will they be used?</a:t>
            </a:r>
          </a:p>
          <a:p>
            <a:pPr marL="1143000" lvl="2" indent="-228600">
              <a:buClr>
                <a:srgbClr val="FF0000"/>
              </a:buClr>
              <a:buFont typeface="Arial" panose="020B0604020202020204" pitchFamily="34" charset="0"/>
              <a:buChar char="•"/>
            </a:pPr>
            <a:r>
              <a:rPr lang="en-US" dirty="0">
                <a:solidFill>
                  <a:srgbClr val="FF0000"/>
                </a:solidFill>
              </a:rPr>
              <a:t>Documentation required?</a:t>
            </a:r>
          </a:p>
        </p:txBody>
      </p:sp>
      <p:sp>
        <p:nvSpPr>
          <p:cNvPr id="11" name="Title 1">
            <a:extLst>
              <a:ext uri="{FF2B5EF4-FFF2-40B4-BE49-F238E27FC236}">
                <a16:creationId xmlns:a16="http://schemas.microsoft.com/office/drawing/2014/main" id="{AC7D44F1-BF97-4AE9-A70F-4413C24E6450}"/>
              </a:ext>
            </a:extLst>
          </p:cNvPr>
          <p:cNvSpPr>
            <a:spLocks noGrp="1"/>
          </p:cNvSpPr>
          <p:nvPr>
            <p:ph type="title"/>
          </p:nvPr>
        </p:nvSpPr>
        <p:spPr>
          <a:xfrm>
            <a:off x="0" y="292389"/>
            <a:ext cx="9144000" cy="971259"/>
          </a:xfrm>
        </p:spPr>
        <p:txBody>
          <a:bodyPr anchor="t">
            <a:no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Contribution Planning, Employee Self- and Supervisor Assessments, and Scoring</a:t>
            </a:r>
            <a:endParaRPr lang="en-US" b="1" dirty="0">
              <a:ea typeface="Tahoma" panose="020B0604030504040204" pitchFamily="34" charset="0"/>
              <a:cs typeface="Tahoma" panose="020B0604030504040204" pitchFamily="34" charset="0"/>
            </a:endParaRPr>
          </a:p>
        </p:txBody>
      </p:sp>
      <p:cxnSp>
        <p:nvCxnSpPr>
          <p:cNvPr id="7" name="Straight Connector 6"/>
          <p:cNvCxnSpPr>
            <a:cxnSpLocks/>
          </p:cNvCxnSpPr>
          <p:nvPr/>
        </p:nvCxnSpPr>
        <p:spPr>
          <a:xfrm>
            <a:off x="4738006" y="1430805"/>
            <a:ext cx="40249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p:nvCxnSpPr>
        <p:spPr>
          <a:xfrm>
            <a:off x="4750038" y="1430805"/>
            <a:ext cx="0" cy="51348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32997FE7-7CF8-4A87-8CC1-C9093334E9E7}"/>
              </a:ext>
            </a:extLst>
          </p:cNvPr>
          <p:cNvGrpSpPr/>
          <p:nvPr/>
        </p:nvGrpSpPr>
        <p:grpSpPr>
          <a:xfrm>
            <a:off x="524538" y="1895393"/>
            <a:ext cx="3912691" cy="3362409"/>
            <a:chOff x="36096" y="1811170"/>
            <a:chExt cx="5143500" cy="4114800"/>
          </a:xfrm>
        </p:grpSpPr>
        <p:pic>
          <p:nvPicPr>
            <p:cNvPr id="5123" name="Picture 3" descr="F:\Photos\Public domain\qns.jpg"/>
            <p:cNvPicPr>
              <a:picLocks noChangeAspect="1" noChangeArrowheads="1"/>
            </p:cNvPicPr>
            <p:nvPr/>
          </p:nvPicPr>
          <p:blipFill>
            <a:blip r:embed="rId3" cstate="email"/>
            <a:srcRect/>
            <a:stretch>
              <a:fillRect/>
            </a:stretch>
          </p:blipFill>
          <p:spPr bwMode="auto">
            <a:xfrm>
              <a:off x="36096" y="1811170"/>
              <a:ext cx="5143500" cy="4114800"/>
            </a:xfrm>
            <a:prstGeom prst="rect">
              <a:avLst/>
            </a:prstGeom>
            <a:noFill/>
          </p:spPr>
        </p:pic>
        <p:sp>
          <p:nvSpPr>
            <p:cNvPr id="6" name="Freeform 36"/>
            <p:cNvSpPr>
              <a:spLocks noEditPoints="1"/>
            </p:cNvSpPr>
            <p:nvPr/>
          </p:nvSpPr>
          <p:spPr bwMode="auto">
            <a:xfrm>
              <a:off x="1102896" y="3563770"/>
              <a:ext cx="990600" cy="1422400"/>
            </a:xfrm>
            <a:custGeom>
              <a:avLst/>
              <a:gdLst/>
              <a:ahLst/>
              <a:cxnLst>
                <a:cxn ang="0">
                  <a:pos x="440" y="14"/>
                </a:cxn>
                <a:cxn ang="0">
                  <a:pos x="418" y="20"/>
                </a:cxn>
                <a:cxn ang="0">
                  <a:pos x="402" y="36"/>
                </a:cxn>
                <a:cxn ang="0">
                  <a:pos x="374" y="92"/>
                </a:cxn>
                <a:cxn ang="0">
                  <a:pos x="344" y="94"/>
                </a:cxn>
                <a:cxn ang="0">
                  <a:pos x="326" y="88"/>
                </a:cxn>
                <a:cxn ang="0">
                  <a:pos x="276" y="86"/>
                </a:cxn>
                <a:cxn ang="0">
                  <a:pos x="264" y="74"/>
                </a:cxn>
                <a:cxn ang="0">
                  <a:pos x="256" y="52"/>
                </a:cxn>
                <a:cxn ang="0">
                  <a:pos x="238" y="32"/>
                </a:cxn>
                <a:cxn ang="0">
                  <a:pos x="232" y="24"/>
                </a:cxn>
                <a:cxn ang="0">
                  <a:pos x="228" y="22"/>
                </a:cxn>
                <a:cxn ang="0">
                  <a:pos x="226" y="16"/>
                </a:cxn>
                <a:cxn ang="0">
                  <a:pos x="226" y="14"/>
                </a:cxn>
                <a:cxn ang="0">
                  <a:pos x="196" y="26"/>
                </a:cxn>
                <a:cxn ang="0">
                  <a:pos x="180" y="44"/>
                </a:cxn>
                <a:cxn ang="0">
                  <a:pos x="182" y="72"/>
                </a:cxn>
                <a:cxn ang="0">
                  <a:pos x="202" y="94"/>
                </a:cxn>
                <a:cxn ang="0">
                  <a:pos x="202" y="114"/>
                </a:cxn>
                <a:cxn ang="0">
                  <a:pos x="162" y="152"/>
                </a:cxn>
                <a:cxn ang="0">
                  <a:pos x="150" y="176"/>
                </a:cxn>
                <a:cxn ang="0">
                  <a:pos x="126" y="192"/>
                </a:cxn>
                <a:cxn ang="0">
                  <a:pos x="68" y="172"/>
                </a:cxn>
                <a:cxn ang="0">
                  <a:pos x="40" y="160"/>
                </a:cxn>
                <a:cxn ang="0">
                  <a:pos x="24" y="172"/>
                </a:cxn>
                <a:cxn ang="0">
                  <a:pos x="10" y="178"/>
                </a:cxn>
                <a:cxn ang="0">
                  <a:pos x="64" y="186"/>
                </a:cxn>
                <a:cxn ang="0">
                  <a:pos x="114" y="228"/>
                </a:cxn>
                <a:cxn ang="0">
                  <a:pos x="168" y="218"/>
                </a:cxn>
                <a:cxn ang="0">
                  <a:pos x="208" y="222"/>
                </a:cxn>
                <a:cxn ang="0">
                  <a:pos x="218" y="262"/>
                </a:cxn>
                <a:cxn ang="0">
                  <a:pos x="226" y="320"/>
                </a:cxn>
                <a:cxn ang="0">
                  <a:pos x="218" y="394"/>
                </a:cxn>
                <a:cxn ang="0">
                  <a:pos x="210" y="474"/>
                </a:cxn>
                <a:cxn ang="0">
                  <a:pos x="196" y="548"/>
                </a:cxn>
                <a:cxn ang="0">
                  <a:pos x="182" y="570"/>
                </a:cxn>
                <a:cxn ang="0">
                  <a:pos x="172" y="586"/>
                </a:cxn>
                <a:cxn ang="0">
                  <a:pos x="202" y="600"/>
                </a:cxn>
                <a:cxn ang="0">
                  <a:pos x="222" y="582"/>
                </a:cxn>
                <a:cxn ang="0">
                  <a:pos x="262" y="448"/>
                </a:cxn>
                <a:cxn ang="0">
                  <a:pos x="300" y="352"/>
                </a:cxn>
                <a:cxn ang="0">
                  <a:pos x="332" y="468"/>
                </a:cxn>
                <a:cxn ang="0">
                  <a:pos x="328" y="544"/>
                </a:cxn>
                <a:cxn ang="0">
                  <a:pos x="324" y="578"/>
                </a:cxn>
                <a:cxn ang="0">
                  <a:pos x="346" y="604"/>
                </a:cxn>
                <a:cxn ang="0">
                  <a:pos x="374" y="590"/>
                </a:cxn>
                <a:cxn ang="0">
                  <a:pos x="362" y="574"/>
                </a:cxn>
                <a:cxn ang="0">
                  <a:pos x="358" y="550"/>
                </a:cxn>
                <a:cxn ang="0">
                  <a:pos x="380" y="428"/>
                </a:cxn>
                <a:cxn ang="0">
                  <a:pos x="356" y="306"/>
                </a:cxn>
                <a:cxn ang="0">
                  <a:pos x="350" y="230"/>
                </a:cxn>
                <a:cxn ang="0">
                  <a:pos x="338" y="144"/>
                </a:cxn>
                <a:cxn ang="0">
                  <a:pos x="408" y="114"/>
                </a:cxn>
                <a:cxn ang="0">
                  <a:pos x="426" y="70"/>
                </a:cxn>
                <a:cxn ang="0">
                  <a:pos x="444" y="22"/>
                </a:cxn>
                <a:cxn ang="0">
                  <a:pos x="184" y="40"/>
                </a:cxn>
                <a:cxn ang="0">
                  <a:pos x="190" y="30"/>
                </a:cxn>
                <a:cxn ang="0">
                  <a:pos x="192" y="28"/>
                </a:cxn>
                <a:cxn ang="0">
                  <a:pos x="188" y="568"/>
                </a:cxn>
                <a:cxn ang="0">
                  <a:pos x="230" y="20"/>
                </a:cxn>
                <a:cxn ang="0">
                  <a:pos x="364" y="576"/>
                </a:cxn>
              </a:cxnLst>
              <a:rect l="0" t="0" r="r" b="b"/>
              <a:pathLst>
                <a:path w="462" h="608">
                  <a:moveTo>
                    <a:pt x="462" y="0"/>
                  </a:moveTo>
                  <a:lnTo>
                    <a:pt x="462" y="0"/>
                  </a:lnTo>
                  <a:lnTo>
                    <a:pt x="460" y="0"/>
                  </a:lnTo>
                  <a:lnTo>
                    <a:pt x="458" y="2"/>
                  </a:lnTo>
                  <a:lnTo>
                    <a:pt x="458" y="2"/>
                  </a:lnTo>
                  <a:lnTo>
                    <a:pt x="456" y="4"/>
                  </a:lnTo>
                  <a:lnTo>
                    <a:pt x="456" y="4"/>
                  </a:lnTo>
                  <a:lnTo>
                    <a:pt x="454" y="4"/>
                  </a:lnTo>
                  <a:lnTo>
                    <a:pt x="454" y="4"/>
                  </a:lnTo>
                  <a:lnTo>
                    <a:pt x="452" y="4"/>
                  </a:lnTo>
                  <a:lnTo>
                    <a:pt x="450" y="6"/>
                  </a:lnTo>
                  <a:lnTo>
                    <a:pt x="450" y="6"/>
                  </a:lnTo>
                  <a:lnTo>
                    <a:pt x="446" y="10"/>
                  </a:lnTo>
                  <a:lnTo>
                    <a:pt x="446" y="10"/>
                  </a:lnTo>
                  <a:lnTo>
                    <a:pt x="444" y="12"/>
                  </a:lnTo>
                  <a:lnTo>
                    <a:pt x="444" y="12"/>
                  </a:lnTo>
                  <a:lnTo>
                    <a:pt x="440" y="14"/>
                  </a:lnTo>
                  <a:lnTo>
                    <a:pt x="440" y="14"/>
                  </a:lnTo>
                  <a:lnTo>
                    <a:pt x="436" y="16"/>
                  </a:lnTo>
                  <a:lnTo>
                    <a:pt x="436" y="16"/>
                  </a:lnTo>
                  <a:lnTo>
                    <a:pt x="432" y="16"/>
                  </a:lnTo>
                  <a:lnTo>
                    <a:pt x="432" y="16"/>
                  </a:lnTo>
                  <a:lnTo>
                    <a:pt x="430" y="18"/>
                  </a:lnTo>
                  <a:lnTo>
                    <a:pt x="430" y="18"/>
                  </a:lnTo>
                  <a:lnTo>
                    <a:pt x="428" y="18"/>
                  </a:lnTo>
                  <a:lnTo>
                    <a:pt x="428" y="18"/>
                  </a:lnTo>
                  <a:lnTo>
                    <a:pt x="424" y="20"/>
                  </a:lnTo>
                  <a:lnTo>
                    <a:pt x="424" y="20"/>
                  </a:lnTo>
                  <a:lnTo>
                    <a:pt x="426" y="14"/>
                  </a:lnTo>
                  <a:lnTo>
                    <a:pt x="426" y="14"/>
                  </a:lnTo>
                  <a:lnTo>
                    <a:pt x="424" y="12"/>
                  </a:lnTo>
                  <a:lnTo>
                    <a:pt x="420" y="14"/>
                  </a:lnTo>
                  <a:lnTo>
                    <a:pt x="420" y="14"/>
                  </a:lnTo>
                  <a:lnTo>
                    <a:pt x="418" y="20"/>
                  </a:lnTo>
                  <a:lnTo>
                    <a:pt x="418" y="20"/>
                  </a:lnTo>
                  <a:lnTo>
                    <a:pt x="416" y="22"/>
                  </a:lnTo>
                  <a:lnTo>
                    <a:pt x="416" y="22"/>
                  </a:lnTo>
                  <a:lnTo>
                    <a:pt x="416" y="22"/>
                  </a:lnTo>
                  <a:lnTo>
                    <a:pt x="416" y="22"/>
                  </a:lnTo>
                  <a:lnTo>
                    <a:pt x="410" y="24"/>
                  </a:lnTo>
                  <a:lnTo>
                    <a:pt x="410" y="24"/>
                  </a:lnTo>
                  <a:lnTo>
                    <a:pt x="408" y="28"/>
                  </a:lnTo>
                  <a:lnTo>
                    <a:pt x="408" y="28"/>
                  </a:lnTo>
                  <a:lnTo>
                    <a:pt x="406" y="32"/>
                  </a:lnTo>
                  <a:lnTo>
                    <a:pt x="406" y="32"/>
                  </a:lnTo>
                  <a:lnTo>
                    <a:pt x="406" y="34"/>
                  </a:lnTo>
                  <a:lnTo>
                    <a:pt x="406" y="34"/>
                  </a:lnTo>
                  <a:lnTo>
                    <a:pt x="406" y="36"/>
                  </a:lnTo>
                  <a:lnTo>
                    <a:pt x="406" y="36"/>
                  </a:lnTo>
                  <a:lnTo>
                    <a:pt x="402" y="36"/>
                  </a:lnTo>
                  <a:lnTo>
                    <a:pt x="402" y="36"/>
                  </a:lnTo>
                  <a:lnTo>
                    <a:pt x="400" y="36"/>
                  </a:lnTo>
                  <a:lnTo>
                    <a:pt x="400" y="36"/>
                  </a:lnTo>
                  <a:lnTo>
                    <a:pt x="398" y="44"/>
                  </a:lnTo>
                  <a:lnTo>
                    <a:pt x="398" y="44"/>
                  </a:lnTo>
                  <a:lnTo>
                    <a:pt x="394" y="50"/>
                  </a:lnTo>
                  <a:lnTo>
                    <a:pt x="394" y="50"/>
                  </a:lnTo>
                  <a:lnTo>
                    <a:pt x="392" y="56"/>
                  </a:lnTo>
                  <a:lnTo>
                    <a:pt x="392" y="56"/>
                  </a:lnTo>
                  <a:lnTo>
                    <a:pt x="386" y="68"/>
                  </a:lnTo>
                  <a:lnTo>
                    <a:pt x="386" y="68"/>
                  </a:lnTo>
                  <a:lnTo>
                    <a:pt x="382" y="78"/>
                  </a:lnTo>
                  <a:lnTo>
                    <a:pt x="382" y="78"/>
                  </a:lnTo>
                  <a:lnTo>
                    <a:pt x="382" y="86"/>
                  </a:lnTo>
                  <a:lnTo>
                    <a:pt x="382" y="86"/>
                  </a:lnTo>
                  <a:lnTo>
                    <a:pt x="378" y="88"/>
                  </a:lnTo>
                  <a:lnTo>
                    <a:pt x="378" y="88"/>
                  </a:lnTo>
                  <a:lnTo>
                    <a:pt x="374" y="92"/>
                  </a:lnTo>
                  <a:lnTo>
                    <a:pt x="374" y="92"/>
                  </a:lnTo>
                  <a:lnTo>
                    <a:pt x="372" y="94"/>
                  </a:lnTo>
                  <a:lnTo>
                    <a:pt x="372" y="94"/>
                  </a:lnTo>
                  <a:lnTo>
                    <a:pt x="370" y="96"/>
                  </a:lnTo>
                  <a:lnTo>
                    <a:pt x="370" y="96"/>
                  </a:lnTo>
                  <a:lnTo>
                    <a:pt x="366" y="96"/>
                  </a:lnTo>
                  <a:lnTo>
                    <a:pt x="366" y="96"/>
                  </a:lnTo>
                  <a:lnTo>
                    <a:pt x="362" y="96"/>
                  </a:lnTo>
                  <a:lnTo>
                    <a:pt x="362" y="96"/>
                  </a:lnTo>
                  <a:lnTo>
                    <a:pt x="354" y="94"/>
                  </a:lnTo>
                  <a:lnTo>
                    <a:pt x="354" y="94"/>
                  </a:lnTo>
                  <a:lnTo>
                    <a:pt x="350" y="96"/>
                  </a:lnTo>
                  <a:lnTo>
                    <a:pt x="350" y="96"/>
                  </a:lnTo>
                  <a:lnTo>
                    <a:pt x="346" y="96"/>
                  </a:lnTo>
                  <a:lnTo>
                    <a:pt x="346" y="96"/>
                  </a:lnTo>
                  <a:lnTo>
                    <a:pt x="344" y="94"/>
                  </a:lnTo>
                  <a:lnTo>
                    <a:pt x="344" y="94"/>
                  </a:lnTo>
                  <a:lnTo>
                    <a:pt x="342" y="94"/>
                  </a:lnTo>
                  <a:lnTo>
                    <a:pt x="342" y="94"/>
                  </a:lnTo>
                  <a:lnTo>
                    <a:pt x="340" y="94"/>
                  </a:lnTo>
                  <a:lnTo>
                    <a:pt x="340" y="94"/>
                  </a:lnTo>
                  <a:lnTo>
                    <a:pt x="336" y="92"/>
                  </a:lnTo>
                  <a:lnTo>
                    <a:pt x="336" y="92"/>
                  </a:lnTo>
                  <a:lnTo>
                    <a:pt x="332" y="92"/>
                  </a:lnTo>
                  <a:lnTo>
                    <a:pt x="332" y="94"/>
                  </a:lnTo>
                  <a:lnTo>
                    <a:pt x="332" y="94"/>
                  </a:lnTo>
                  <a:lnTo>
                    <a:pt x="330" y="94"/>
                  </a:lnTo>
                  <a:lnTo>
                    <a:pt x="330" y="94"/>
                  </a:lnTo>
                  <a:lnTo>
                    <a:pt x="330" y="94"/>
                  </a:lnTo>
                  <a:lnTo>
                    <a:pt x="330" y="90"/>
                  </a:lnTo>
                  <a:lnTo>
                    <a:pt x="330" y="90"/>
                  </a:lnTo>
                  <a:lnTo>
                    <a:pt x="328" y="88"/>
                  </a:lnTo>
                  <a:lnTo>
                    <a:pt x="326" y="88"/>
                  </a:lnTo>
                  <a:lnTo>
                    <a:pt x="326" y="88"/>
                  </a:lnTo>
                  <a:lnTo>
                    <a:pt x="324" y="90"/>
                  </a:lnTo>
                  <a:lnTo>
                    <a:pt x="324" y="90"/>
                  </a:lnTo>
                  <a:lnTo>
                    <a:pt x="322" y="86"/>
                  </a:lnTo>
                  <a:lnTo>
                    <a:pt x="322" y="86"/>
                  </a:lnTo>
                  <a:lnTo>
                    <a:pt x="318" y="82"/>
                  </a:lnTo>
                  <a:lnTo>
                    <a:pt x="318" y="82"/>
                  </a:lnTo>
                  <a:lnTo>
                    <a:pt x="316" y="80"/>
                  </a:lnTo>
                  <a:lnTo>
                    <a:pt x="312" y="80"/>
                  </a:lnTo>
                  <a:lnTo>
                    <a:pt x="312" y="80"/>
                  </a:lnTo>
                  <a:lnTo>
                    <a:pt x="306" y="82"/>
                  </a:lnTo>
                  <a:lnTo>
                    <a:pt x="306" y="82"/>
                  </a:lnTo>
                  <a:lnTo>
                    <a:pt x="292" y="84"/>
                  </a:lnTo>
                  <a:lnTo>
                    <a:pt x="292" y="84"/>
                  </a:lnTo>
                  <a:lnTo>
                    <a:pt x="284" y="84"/>
                  </a:lnTo>
                  <a:lnTo>
                    <a:pt x="284" y="84"/>
                  </a:lnTo>
                  <a:lnTo>
                    <a:pt x="276" y="86"/>
                  </a:lnTo>
                  <a:lnTo>
                    <a:pt x="276" y="86"/>
                  </a:lnTo>
                  <a:lnTo>
                    <a:pt x="274" y="88"/>
                  </a:lnTo>
                  <a:lnTo>
                    <a:pt x="270" y="88"/>
                  </a:lnTo>
                  <a:lnTo>
                    <a:pt x="270" y="88"/>
                  </a:lnTo>
                  <a:lnTo>
                    <a:pt x="264" y="88"/>
                  </a:lnTo>
                  <a:lnTo>
                    <a:pt x="264" y="88"/>
                  </a:lnTo>
                  <a:lnTo>
                    <a:pt x="260" y="88"/>
                  </a:lnTo>
                  <a:lnTo>
                    <a:pt x="260" y="88"/>
                  </a:lnTo>
                  <a:lnTo>
                    <a:pt x="256" y="88"/>
                  </a:lnTo>
                  <a:lnTo>
                    <a:pt x="256" y="88"/>
                  </a:lnTo>
                  <a:lnTo>
                    <a:pt x="252" y="88"/>
                  </a:lnTo>
                  <a:lnTo>
                    <a:pt x="252" y="88"/>
                  </a:lnTo>
                  <a:lnTo>
                    <a:pt x="252" y="86"/>
                  </a:lnTo>
                  <a:lnTo>
                    <a:pt x="252" y="86"/>
                  </a:lnTo>
                  <a:lnTo>
                    <a:pt x="252" y="86"/>
                  </a:lnTo>
                  <a:lnTo>
                    <a:pt x="254" y="82"/>
                  </a:lnTo>
                  <a:lnTo>
                    <a:pt x="254" y="82"/>
                  </a:lnTo>
                  <a:lnTo>
                    <a:pt x="264" y="74"/>
                  </a:lnTo>
                  <a:lnTo>
                    <a:pt x="264" y="74"/>
                  </a:lnTo>
                  <a:lnTo>
                    <a:pt x="266" y="72"/>
                  </a:lnTo>
                  <a:lnTo>
                    <a:pt x="264" y="68"/>
                  </a:lnTo>
                  <a:lnTo>
                    <a:pt x="264" y="68"/>
                  </a:lnTo>
                  <a:lnTo>
                    <a:pt x="262" y="66"/>
                  </a:lnTo>
                  <a:lnTo>
                    <a:pt x="260" y="64"/>
                  </a:lnTo>
                  <a:lnTo>
                    <a:pt x="260" y="64"/>
                  </a:lnTo>
                  <a:lnTo>
                    <a:pt x="260" y="60"/>
                  </a:lnTo>
                  <a:lnTo>
                    <a:pt x="260" y="60"/>
                  </a:lnTo>
                  <a:lnTo>
                    <a:pt x="256" y="60"/>
                  </a:lnTo>
                  <a:lnTo>
                    <a:pt x="256" y="60"/>
                  </a:lnTo>
                  <a:lnTo>
                    <a:pt x="256" y="58"/>
                  </a:lnTo>
                  <a:lnTo>
                    <a:pt x="256" y="58"/>
                  </a:lnTo>
                  <a:lnTo>
                    <a:pt x="256" y="58"/>
                  </a:lnTo>
                  <a:lnTo>
                    <a:pt x="256" y="56"/>
                  </a:lnTo>
                  <a:lnTo>
                    <a:pt x="256" y="52"/>
                  </a:lnTo>
                  <a:lnTo>
                    <a:pt x="256" y="52"/>
                  </a:lnTo>
                  <a:lnTo>
                    <a:pt x="254" y="50"/>
                  </a:lnTo>
                  <a:lnTo>
                    <a:pt x="254" y="50"/>
                  </a:lnTo>
                  <a:lnTo>
                    <a:pt x="254" y="46"/>
                  </a:lnTo>
                  <a:lnTo>
                    <a:pt x="254" y="46"/>
                  </a:lnTo>
                  <a:lnTo>
                    <a:pt x="256" y="44"/>
                  </a:lnTo>
                  <a:lnTo>
                    <a:pt x="254" y="40"/>
                  </a:lnTo>
                  <a:lnTo>
                    <a:pt x="254" y="40"/>
                  </a:lnTo>
                  <a:lnTo>
                    <a:pt x="252" y="40"/>
                  </a:lnTo>
                  <a:lnTo>
                    <a:pt x="248" y="38"/>
                  </a:lnTo>
                  <a:lnTo>
                    <a:pt x="248" y="38"/>
                  </a:lnTo>
                  <a:lnTo>
                    <a:pt x="244" y="38"/>
                  </a:lnTo>
                  <a:lnTo>
                    <a:pt x="240" y="38"/>
                  </a:lnTo>
                  <a:lnTo>
                    <a:pt x="240" y="38"/>
                  </a:lnTo>
                  <a:lnTo>
                    <a:pt x="240" y="34"/>
                  </a:lnTo>
                  <a:lnTo>
                    <a:pt x="240" y="34"/>
                  </a:lnTo>
                  <a:lnTo>
                    <a:pt x="240" y="32"/>
                  </a:lnTo>
                  <a:lnTo>
                    <a:pt x="238" y="32"/>
                  </a:lnTo>
                  <a:lnTo>
                    <a:pt x="238" y="32"/>
                  </a:lnTo>
                  <a:lnTo>
                    <a:pt x="236" y="32"/>
                  </a:lnTo>
                  <a:lnTo>
                    <a:pt x="236" y="32"/>
                  </a:lnTo>
                  <a:lnTo>
                    <a:pt x="234" y="28"/>
                  </a:lnTo>
                  <a:lnTo>
                    <a:pt x="234" y="28"/>
                  </a:lnTo>
                  <a:lnTo>
                    <a:pt x="230" y="26"/>
                  </a:lnTo>
                  <a:lnTo>
                    <a:pt x="230" y="26"/>
                  </a:lnTo>
                  <a:lnTo>
                    <a:pt x="232" y="26"/>
                  </a:lnTo>
                  <a:lnTo>
                    <a:pt x="232" y="26"/>
                  </a:lnTo>
                  <a:lnTo>
                    <a:pt x="234" y="28"/>
                  </a:lnTo>
                  <a:lnTo>
                    <a:pt x="234" y="28"/>
                  </a:lnTo>
                  <a:lnTo>
                    <a:pt x="234" y="26"/>
                  </a:lnTo>
                  <a:lnTo>
                    <a:pt x="234" y="26"/>
                  </a:lnTo>
                  <a:lnTo>
                    <a:pt x="232" y="24"/>
                  </a:lnTo>
                  <a:lnTo>
                    <a:pt x="232" y="24"/>
                  </a:lnTo>
                  <a:lnTo>
                    <a:pt x="232" y="24"/>
                  </a:lnTo>
                  <a:lnTo>
                    <a:pt x="232" y="24"/>
                  </a:lnTo>
                  <a:lnTo>
                    <a:pt x="232" y="24"/>
                  </a:lnTo>
                  <a:lnTo>
                    <a:pt x="232" y="24"/>
                  </a:lnTo>
                  <a:lnTo>
                    <a:pt x="234" y="24"/>
                  </a:lnTo>
                  <a:lnTo>
                    <a:pt x="234" y="24"/>
                  </a:lnTo>
                  <a:lnTo>
                    <a:pt x="232" y="24"/>
                  </a:lnTo>
                  <a:lnTo>
                    <a:pt x="232" y="24"/>
                  </a:lnTo>
                  <a:lnTo>
                    <a:pt x="230" y="22"/>
                  </a:lnTo>
                  <a:lnTo>
                    <a:pt x="230" y="22"/>
                  </a:lnTo>
                  <a:lnTo>
                    <a:pt x="228" y="22"/>
                  </a:lnTo>
                  <a:lnTo>
                    <a:pt x="228" y="22"/>
                  </a:lnTo>
                  <a:lnTo>
                    <a:pt x="230" y="22"/>
                  </a:lnTo>
                  <a:lnTo>
                    <a:pt x="230" y="22"/>
                  </a:lnTo>
                  <a:lnTo>
                    <a:pt x="232" y="22"/>
                  </a:lnTo>
                  <a:lnTo>
                    <a:pt x="232" y="22"/>
                  </a:lnTo>
                  <a:lnTo>
                    <a:pt x="230" y="22"/>
                  </a:lnTo>
                  <a:lnTo>
                    <a:pt x="228" y="22"/>
                  </a:lnTo>
                  <a:lnTo>
                    <a:pt x="228" y="22"/>
                  </a:lnTo>
                  <a:lnTo>
                    <a:pt x="228" y="22"/>
                  </a:lnTo>
                  <a:lnTo>
                    <a:pt x="228" y="22"/>
                  </a:lnTo>
                  <a:lnTo>
                    <a:pt x="230" y="22"/>
                  </a:lnTo>
                  <a:lnTo>
                    <a:pt x="230" y="22"/>
                  </a:lnTo>
                  <a:lnTo>
                    <a:pt x="232" y="20"/>
                  </a:lnTo>
                  <a:lnTo>
                    <a:pt x="232" y="20"/>
                  </a:lnTo>
                  <a:lnTo>
                    <a:pt x="232" y="20"/>
                  </a:lnTo>
                  <a:lnTo>
                    <a:pt x="230" y="20"/>
                  </a:lnTo>
                  <a:lnTo>
                    <a:pt x="230" y="20"/>
                  </a:lnTo>
                  <a:lnTo>
                    <a:pt x="230" y="20"/>
                  </a:lnTo>
                  <a:lnTo>
                    <a:pt x="230" y="20"/>
                  </a:lnTo>
                  <a:lnTo>
                    <a:pt x="230" y="20"/>
                  </a:lnTo>
                  <a:lnTo>
                    <a:pt x="230" y="18"/>
                  </a:lnTo>
                  <a:lnTo>
                    <a:pt x="230" y="18"/>
                  </a:lnTo>
                  <a:lnTo>
                    <a:pt x="228" y="18"/>
                  </a:lnTo>
                  <a:lnTo>
                    <a:pt x="228" y="18"/>
                  </a:lnTo>
                  <a:lnTo>
                    <a:pt x="226" y="16"/>
                  </a:lnTo>
                  <a:lnTo>
                    <a:pt x="226" y="16"/>
                  </a:lnTo>
                  <a:lnTo>
                    <a:pt x="230" y="18"/>
                  </a:lnTo>
                  <a:lnTo>
                    <a:pt x="230" y="18"/>
                  </a:lnTo>
                  <a:lnTo>
                    <a:pt x="232" y="18"/>
                  </a:lnTo>
                  <a:lnTo>
                    <a:pt x="232" y="18"/>
                  </a:lnTo>
                  <a:lnTo>
                    <a:pt x="228" y="16"/>
                  </a:lnTo>
                  <a:lnTo>
                    <a:pt x="228" y="16"/>
                  </a:lnTo>
                  <a:lnTo>
                    <a:pt x="226" y="16"/>
                  </a:lnTo>
                  <a:lnTo>
                    <a:pt x="226" y="16"/>
                  </a:lnTo>
                  <a:lnTo>
                    <a:pt x="228" y="16"/>
                  </a:lnTo>
                  <a:lnTo>
                    <a:pt x="228" y="16"/>
                  </a:lnTo>
                  <a:lnTo>
                    <a:pt x="230" y="16"/>
                  </a:lnTo>
                  <a:lnTo>
                    <a:pt x="228" y="16"/>
                  </a:lnTo>
                  <a:lnTo>
                    <a:pt x="228" y="16"/>
                  </a:lnTo>
                  <a:lnTo>
                    <a:pt x="228" y="14"/>
                  </a:lnTo>
                  <a:lnTo>
                    <a:pt x="228" y="14"/>
                  </a:lnTo>
                  <a:lnTo>
                    <a:pt x="226" y="14"/>
                  </a:lnTo>
                  <a:lnTo>
                    <a:pt x="226" y="14"/>
                  </a:lnTo>
                  <a:lnTo>
                    <a:pt x="224" y="16"/>
                  </a:lnTo>
                  <a:lnTo>
                    <a:pt x="224" y="16"/>
                  </a:lnTo>
                  <a:lnTo>
                    <a:pt x="222" y="16"/>
                  </a:lnTo>
                  <a:lnTo>
                    <a:pt x="222" y="16"/>
                  </a:lnTo>
                  <a:lnTo>
                    <a:pt x="220" y="16"/>
                  </a:lnTo>
                  <a:lnTo>
                    <a:pt x="220" y="16"/>
                  </a:lnTo>
                  <a:lnTo>
                    <a:pt x="212" y="18"/>
                  </a:lnTo>
                  <a:lnTo>
                    <a:pt x="212" y="18"/>
                  </a:lnTo>
                  <a:lnTo>
                    <a:pt x="206" y="20"/>
                  </a:lnTo>
                  <a:lnTo>
                    <a:pt x="206" y="20"/>
                  </a:lnTo>
                  <a:lnTo>
                    <a:pt x="200" y="24"/>
                  </a:lnTo>
                  <a:lnTo>
                    <a:pt x="200" y="24"/>
                  </a:lnTo>
                  <a:lnTo>
                    <a:pt x="196" y="26"/>
                  </a:lnTo>
                  <a:lnTo>
                    <a:pt x="196" y="26"/>
                  </a:lnTo>
                  <a:lnTo>
                    <a:pt x="196" y="26"/>
                  </a:lnTo>
                  <a:lnTo>
                    <a:pt x="196" y="26"/>
                  </a:lnTo>
                  <a:lnTo>
                    <a:pt x="194" y="26"/>
                  </a:lnTo>
                  <a:lnTo>
                    <a:pt x="194" y="26"/>
                  </a:lnTo>
                  <a:lnTo>
                    <a:pt x="194" y="28"/>
                  </a:lnTo>
                  <a:lnTo>
                    <a:pt x="194" y="28"/>
                  </a:lnTo>
                  <a:lnTo>
                    <a:pt x="194" y="26"/>
                  </a:lnTo>
                  <a:lnTo>
                    <a:pt x="194" y="26"/>
                  </a:lnTo>
                  <a:lnTo>
                    <a:pt x="192" y="26"/>
                  </a:lnTo>
                  <a:lnTo>
                    <a:pt x="192" y="26"/>
                  </a:lnTo>
                  <a:lnTo>
                    <a:pt x="188" y="32"/>
                  </a:lnTo>
                  <a:lnTo>
                    <a:pt x="188" y="32"/>
                  </a:lnTo>
                  <a:lnTo>
                    <a:pt x="186" y="34"/>
                  </a:lnTo>
                  <a:lnTo>
                    <a:pt x="186" y="34"/>
                  </a:lnTo>
                  <a:lnTo>
                    <a:pt x="186" y="36"/>
                  </a:lnTo>
                  <a:lnTo>
                    <a:pt x="186" y="36"/>
                  </a:lnTo>
                  <a:lnTo>
                    <a:pt x="182" y="40"/>
                  </a:lnTo>
                  <a:lnTo>
                    <a:pt x="182" y="40"/>
                  </a:lnTo>
                  <a:lnTo>
                    <a:pt x="180" y="44"/>
                  </a:lnTo>
                  <a:lnTo>
                    <a:pt x="180" y="44"/>
                  </a:lnTo>
                  <a:lnTo>
                    <a:pt x="182" y="40"/>
                  </a:lnTo>
                  <a:lnTo>
                    <a:pt x="182" y="40"/>
                  </a:lnTo>
                  <a:lnTo>
                    <a:pt x="184" y="38"/>
                  </a:lnTo>
                  <a:lnTo>
                    <a:pt x="184" y="38"/>
                  </a:lnTo>
                  <a:lnTo>
                    <a:pt x="182" y="40"/>
                  </a:lnTo>
                  <a:lnTo>
                    <a:pt x="182" y="40"/>
                  </a:lnTo>
                  <a:lnTo>
                    <a:pt x="180" y="46"/>
                  </a:lnTo>
                  <a:lnTo>
                    <a:pt x="180" y="46"/>
                  </a:lnTo>
                  <a:lnTo>
                    <a:pt x="180" y="52"/>
                  </a:lnTo>
                  <a:lnTo>
                    <a:pt x="180" y="52"/>
                  </a:lnTo>
                  <a:lnTo>
                    <a:pt x="180" y="58"/>
                  </a:lnTo>
                  <a:lnTo>
                    <a:pt x="180" y="58"/>
                  </a:lnTo>
                  <a:lnTo>
                    <a:pt x="182" y="66"/>
                  </a:lnTo>
                  <a:lnTo>
                    <a:pt x="182" y="66"/>
                  </a:lnTo>
                  <a:lnTo>
                    <a:pt x="182" y="72"/>
                  </a:lnTo>
                  <a:lnTo>
                    <a:pt x="182" y="72"/>
                  </a:lnTo>
                  <a:lnTo>
                    <a:pt x="184" y="78"/>
                  </a:lnTo>
                  <a:lnTo>
                    <a:pt x="184" y="78"/>
                  </a:lnTo>
                  <a:lnTo>
                    <a:pt x="186" y="80"/>
                  </a:lnTo>
                  <a:lnTo>
                    <a:pt x="186" y="80"/>
                  </a:lnTo>
                  <a:lnTo>
                    <a:pt x="190" y="86"/>
                  </a:lnTo>
                  <a:lnTo>
                    <a:pt x="190" y="86"/>
                  </a:lnTo>
                  <a:lnTo>
                    <a:pt x="194" y="88"/>
                  </a:lnTo>
                  <a:lnTo>
                    <a:pt x="194" y="88"/>
                  </a:lnTo>
                  <a:lnTo>
                    <a:pt x="196" y="90"/>
                  </a:lnTo>
                  <a:lnTo>
                    <a:pt x="196" y="90"/>
                  </a:lnTo>
                  <a:lnTo>
                    <a:pt x="196" y="90"/>
                  </a:lnTo>
                  <a:lnTo>
                    <a:pt x="196" y="92"/>
                  </a:lnTo>
                  <a:lnTo>
                    <a:pt x="196" y="92"/>
                  </a:lnTo>
                  <a:lnTo>
                    <a:pt x="198" y="92"/>
                  </a:lnTo>
                  <a:lnTo>
                    <a:pt x="198" y="92"/>
                  </a:lnTo>
                  <a:lnTo>
                    <a:pt x="202" y="94"/>
                  </a:lnTo>
                  <a:lnTo>
                    <a:pt x="202" y="94"/>
                  </a:lnTo>
                  <a:lnTo>
                    <a:pt x="206" y="94"/>
                  </a:lnTo>
                  <a:lnTo>
                    <a:pt x="206" y="94"/>
                  </a:lnTo>
                  <a:lnTo>
                    <a:pt x="208" y="98"/>
                  </a:lnTo>
                  <a:lnTo>
                    <a:pt x="208" y="98"/>
                  </a:lnTo>
                  <a:lnTo>
                    <a:pt x="212" y="98"/>
                  </a:lnTo>
                  <a:lnTo>
                    <a:pt x="212" y="98"/>
                  </a:lnTo>
                  <a:lnTo>
                    <a:pt x="212" y="98"/>
                  </a:lnTo>
                  <a:lnTo>
                    <a:pt x="212" y="98"/>
                  </a:lnTo>
                  <a:lnTo>
                    <a:pt x="212" y="100"/>
                  </a:lnTo>
                  <a:lnTo>
                    <a:pt x="212" y="100"/>
                  </a:lnTo>
                  <a:lnTo>
                    <a:pt x="212" y="102"/>
                  </a:lnTo>
                  <a:lnTo>
                    <a:pt x="212" y="102"/>
                  </a:lnTo>
                  <a:lnTo>
                    <a:pt x="210" y="104"/>
                  </a:lnTo>
                  <a:lnTo>
                    <a:pt x="210" y="104"/>
                  </a:lnTo>
                  <a:lnTo>
                    <a:pt x="206" y="112"/>
                  </a:lnTo>
                  <a:lnTo>
                    <a:pt x="206" y="112"/>
                  </a:lnTo>
                  <a:lnTo>
                    <a:pt x="202" y="114"/>
                  </a:lnTo>
                  <a:lnTo>
                    <a:pt x="202" y="114"/>
                  </a:lnTo>
                  <a:lnTo>
                    <a:pt x="198" y="118"/>
                  </a:lnTo>
                  <a:lnTo>
                    <a:pt x="198" y="118"/>
                  </a:lnTo>
                  <a:lnTo>
                    <a:pt x="188" y="122"/>
                  </a:lnTo>
                  <a:lnTo>
                    <a:pt x="188" y="122"/>
                  </a:lnTo>
                  <a:lnTo>
                    <a:pt x="178" y="128"/>
                  </a:lnTo>
                  <a:lnTo>
                    <a:pt x="170" y="134"/>
                  </a:lnTo>
                  <a:lnTo>
                    <a:pt x="170" y="134"/>
                  </a:lnTo>
                  <a:lnTo>
                    <a:pt x="166" y="138"/>
                  </a:lnTo>
                  <a:lnTo>
                    <a:pt x="166" y="138"/>
                  </a:lnTo>
                  <a:lnTo>
                    <a:pt x="164" y="138"/>
                  </a:lnTo>
                  <a:lnTo>
                    <a:pt x="162" y="138"/>
                  </a:lnTo>
                  <a:lnTo>
                    <a:pt x="162" y="138"/>
                  </a:lnTo>
                  <a:lnTo>
                    <a:pt x="162" y="146"/>
                  </a:lnTo>
                  <a:lnTo>
                    <a:pt x="162" y="146"/>
                  </a:lnTo>
                  <a:lnTo>
                    <a:pt x="162" y="152"/>
                  </a:lnTo>
                  <a:lnTo>
                    <a:pt x="162" y="152"/>
                  </a:lnTo>
                  <a:lnTo>
                    <a:pt x="160" y="154"/>
                  </a:lnTo>
                  <a:lnTo>
                    <a:pt x="160" y="154"/>
                  </a:lnTo>
                  <a:lnTo>
                    <a:pt x="162" y="158"/>
                  </a:lnTo>
                  <a:lnTo>
                    <a:pt x="162" y="158"/>
                  </a:lnTo>
                  <a:lnTo>
                    <a:pt x="162" y="160"/>
                  </a:lnTo>
                  <a:lnTo>
                    <a:pt x="162" y="160"/>
                  </a:lnTo>
                  <a:lnTo>
                    <a:pt x="160" y="162"/>
                  </a:lnTo>
                  <a:lnTo>
                    <a:pt x="160" y="162"/>
                  </a:lnTo>
                  <a:lnTo>
                    <a:pt x="158" y="164"/>
                  </a:lnTo>
                  <a:lnTo>
                    <a:pt x="158" y="164"/>
                  </a:lnTo>
                  <a:lnTo>
                    <a:pt x="158" y="166"/>
                  </a:lnTo>
                  <a:lnTo>
                    <a:pt x="158" y="166"/>
                  </a:lnTo>
                  <a:lnTo>
                    <a:pt x="154" y="168"/>
                  </a:lnTo>
                  <a:lnTo>
                    <a:pt x="154" y="168"/>
                  </a:lnTo>
                  <a:lnTo>
                    <a:pt x="152" y="172"/>
                  </a:lnTo>
                  <a:lnTo>
                    <a:pt x="152" y="172"/>
                  </a:lnTo>
                  <a:lnTo>
                    <a:pt x="150" y="176"/>
                  </a:lnTo>
                  <a:lnTo>
                    <a:pt x="150" y="176"/>
                  </a:lnTo>
                  <a:lnTo>
                    <a:pt x="146" y="178"/>
                  </a:lnTo>
                  <a:lnTo>
                    <a:pt x="146" y="178"/>
                  </a:lnTo>
                  <a:lnTo>
                    <a:pt x="142" y="182"/>
                  </a:lnTo>
                  <a:lnTo>
                    <a:pt x="142" y="182"/>
                  </a:lnTo>
                  <a:lnTo>
                    <a:pt x="142" y="184"/>
                  </a:lnTo>
                  <a:lnTo>
                    <a:pt x="142" y="184"/>
                  </a:lnTo>
                  <a:lnTo>
                    <a:pt x="138" y="186"/>
                  </a:lnTo>
                  <a:lnTo>
                    <a:pt x="138" y="186"/>
                  </a:lnTo>
                  <a:lnTo>
                    <a:pt x="134" y="190"/>
                  </a:lnTo>
                  <a:lnTo>
                    <a:pt x="134" y="190"/>
                  </a:lnTo>
                  <a:lnTo>
                    <a:pt x="132" y="190"/>
                  </a:lnTo>
                  <a:lnTo>
                    <a:pt x="132" y="190"/>
                  </a:lnTo>
                  <a:lnTo>
                    <a:pt x="128" y="192"/>
                  </a:lnTo>
                  <a:lnTo>
                    <a:pt x="128" y="192"/>
                  </a:lnTo>
                  <a:lnTo>
                    <a:pt x="126" y="192"/>
                  </a:lnTo>
                  <a:lnTo>
                    <a:pt x="126" y="192"/>
                  </a:lnTo>
                  <a:lnTo>
                    <a:pt x="120" y="190"/>
                  </a:lnTo>
                  <a:lnTo>
                    <a:pt x="120" y="190"/>
                  </a:lnTo>
                  <a:lnTo>
                    <a:pt x="112" y="188"/>
                  </a:lnTo>
                  <a:lnTo>
                    <a:pt x="112" y="188"/>
                  </a:lnTo>
                  <a:lnTo>
                    <a:pt x="110" y="186"/>
                  </a:lnTo>
                  <a:lnTo>
                    <a:pt x="110" y="186"/>
                  </a:lnTo>
                  <a:lnTo>
                    <a:pt x="102" y="184"/>
                  </a:lnTo>
                  <a:lnTo>
                    <a:pt x="102" y="184"/>
                  </a:lnTo>
                  <a:lnTo>
                    <a:pt x="96" y="182"/>
                  </a:lnTo>
                  <a:lnTo>
                    <a:pt x="96" y="182"/>
                  </a:lnTo>
                  <a:lnTo>
                    <a:pt x="84" y="176"/>
                  </a:lnTo>
                  <a:lnTo>
                    <a:pt x="84" y="176"/>
                  </a:lnTo>
                  <a:lnTo>
                    <a:pt x="74" y="174"/>
                  </a:lnTo>
                  <a:lnTo>
                    <a:pt x="74" y="174"/>
                  </a:lnTo>
                  <a:lnTo>
                    <a:pt x="70" y="172"/>
                  </a:lnTo>
                  <a:lnTo>
                    <a:pt x="70" y="172"/>
                  </a:lnTo>
                  <a:lnTo>
                    <a:pt x="68" y="172"/>
                  </a:lnTo>
                  <a:lnTo>
                    <a:pt x="68" y="172"/>
                  </a:lnTo>
                  <a:lnTo>
                    <a:pt x="64" y="170"/>
                  </a:lnTo>
                  <a:lnTo>
                    <a:pt x="64" y="170"/>
                  </a:lnTo>
                  <a:lnTo>
                    <a:pt x="62" y="168"/>
                  </a:lnTo>
                  <a:lnTo>
                    <a:pt x="62" y="168"/>
                  </a:lnTo>
                  <a:lnTo>
                    <a:pt x="60" y="164"/>
                  </a:lnTo>
                  <a:lnTo>
                    <a:pt x="56" y="164"/>
                  </a:lnTo>
                  <a:lnTo>
                    <a:pt x="56" y="164"/>
                  </a:lnTo>
                  <a:lnTo>
                    <a:pt x="52" y="164"/>
                  </a:lnTo>
                  <a:lnTo>
                    <a:pt x="52" y="164"/>
                  </a:lnTo>
                  <a:lnTo>
                    <a:pt x="50" y="164"/>
                  </a:lnTo>
                  <a:lnTo>
                    <a:pt x="50" y="164"/>
                  </a:lnTo>
                  <a:lnTo>
                    <a:pt x="46" y="162"/>
                  </a:lnTo>
                  <a:lnTo>
                    <a:pt x="46" y="162"/>
                  </a:lnTo>
                  <a:lnTo>
                    <a:pt x="42" y="160"/>
                  </a:lnTo>
                  <a:lnTo>
                    <a:pt x="40" y="160"/>
                  </a:lnTo>
                  <a:lnTo>
                    <a:pt x="40" y="160"/>
                  </a:lnTo>
                  <a:lnTo>
                    <a:pt x="40" y="160"/>
                  </a:lnTo>
                  <a:lnTo>
                    <a:pt x="38" y="164"/>
                  </a:lnTo>
                  <a:lnTo>
                    <a:pt x="40" y="166"/>
                  </a:lnTo>
                  <a:lnTo>
                    <a:pt x="40" y="166"/>
                  </a:lnTo>
                  <a:lnTo>
                    <a:pt x="42" y="166"/>
                  </a:lnTo>
                  <a:lnTo>
                    <a:pt x="42" y="168"/>
                  </a:lnTo>
                  <a:lnTo>
                    <a:pt x="42" y="168"/>
                  </a:lnTo>
                  <a:lnTo>
                    <a:pt x="40" y="170"/>
                  </a:lnTo>
                  <a:lnTo>
                    <a:pt x="40" y="170"/>
                  </a:lnTo>
                  <a:lnTo>
                    <a:pt x="36" y="170"/>
                  </a:lnTo>
                  <a:lnTo>
                    <a:pt x="36" y="170"/>
                  </a:lnTo>
                  <a:lnTo>
                    <a:pt x="32" y="172"/>
                  </a:lnTo>
                  <a:lnTo>
                    <a:pt x="32" y="172"/>
                  </a:lnTo>
                  <a:lnTo>
                    <a:pt x="28" y="172"/>
                  </a:lnTo>
                  <a:lnTo>
                    <a:pt x="28" y="172"/>
                  </a:lnTo>
                  <a:lnTo>
                    <a:pt x="24" y="172"/>
                  </a:lnTo>
                  <a:lnTo>
                    <a:pt x="24" y="172"/>
                  </a:lnTo>
                  <a:lnTo>
                    <a:pt x="20" y="172"/>
                  </a:lnTo>
                  <a:lnTo>
                    <a:pt x="20" y="172"/>
                  </a:lnTo>
                  <a:lnTo>
                    <a:pt x="14" y="172"/>
                  </a:lnTo>
                  <a:lnTo>
                    <a:pt x="14" y="172"/>
                  </a:lnTo>
                  <a:lnTo>
                    <a:pt x="10" y="172"/>
                  </a:lnTo>
                  <a:lnTo>
                    <a:pt x="10" y="172"/>
                  </a:lnTo>
                  <a:lnTo>
                    <a:pt x="8" y="172"/>
                  </a:lnTo>
                  <a:lnTo>
                    <a:pt x="8" y="172"/>
                  </a:lnTo>
                  <a:lnTo>
                    <a:pt x="4" y="170"/>
                  </a:lnTo>
                  <a:lnTo>
                    <a:pt x="4" y="170"/>
                  </a:lnTo>
                  <a:lnTo>
                    <a:pt x="2" y="172"/>
                  </a:lnTo>
                  <a:lnTo>
                    <a:pt x="2" y="172"/>
                  </a:lnTo>
                  <a:lnTo>
                    <a:pt x="0" y="174"/>
                  </a:lnTo>
                  <a:lnTo>
                    <a:pt x="0" y="174"/>
                  </a:lnTo>
                  <a:lnTo>
                    <a:pt x="2" y="174"/>
                  </a:lnTo>
                  <a:lnTo>
                    <a:pt x="2" y="174"/>
                  </a:lnTo>
                  <a:lnTo>
                    <a:pt x="10" y="178"/>
                  </a:lnTo>
                  <a:lnTo>
                    <a:pt x="10" y="178"/>
                  </a:lnTo>
                  <a:lnTo>
                    <a:pt x="16" y="182"/>
                  </a:lnTo>
                  <a:lnTo>
                    <a:pt x="16" y="182"/>
                  </a:lnTo>
                  <a:lnTo>
                    <a:pt x="22" y="182"/>
                  </a:lnTo>
                  <a:lnTo>
                    <a:pt x="22" y="182"/>
                  </a:lnTo>
                  <a:lnTo>
                    <a:pt x="30" y="182"/>
                  </a:lnTo>
                  <a:lnTo>
                    <a:pt x="30" y="182"/>
                  </a:lnTo>
                  <a:lnTo>
                    <a:pt x="36" y="182"/>
                  </a:lnTo>
                  <a:lnTo>
                    <a:pt x="36" y="182"/>
                  </a:lnTo>
                  <a:lnTo>
                    <a:pt x="44" y="182"/>
                  </a:lnTo>
                  <a:lnTo>
                    <a:pt x="44" y="182"/>
                  </a:lnTo>
                  <a:lnTo>
                    <a:pt x="56" y="182"/>
                  </a:lnTo>
                  <a:lnTo>
                    <a:pt x="56" y="182"/>
                  </a:lnTo>
                  <a:lnTo>
                    <a:pt x="60" y="184"/>
                  </a:lnTo>
                  <a:lnTo>
                    <a:pt x="60" y="184"/>
                  </a:lnTo>
                  <a:lnTo>
                    <a:pt x="62" y="184"/>
                  </a:lnTo>
                  <a:lnTo>
                    <a:pt x="64" y="186"/>
                  </a:lnTo>
                  <a:lnTo>
                    <a:pt x="64" y="186"/>
                  </a:lnTo>
                  <a:lnTo>
                    <a:pt x="58" y="200"/>
                  </a:lnTo>
                  <a:lnTo>
                    <a:pt x="58" y="200"/>
                  </a:lnTo>
                  <a:lnTo>
                    <a:pt x="56" y="206"/>
                  </a:lnTo>
                  <a:lnTo>
                    <a:pt x="56" y="206"/>
                  </a:lnTo>
                  <a:lnTo>
                    <a:pt x="74" y="214"/>
                  </a:lnTo>
                  <a:lnTo>
                    <a:pt x="74" y="214"/>
                  </a:lnTo>
                  <a:lnTo>
                    <a:pt x="82" y="218"/>
                  </a:lnTo>
                  <a:lnTo>
                    <a:pt x="82" y="218"/>
                  </a:lnTo>
                  <a:lnTo>
                    <a:pt x="88" y="220"/>
                  </a:lnTo>
                  <a:lnTo>
                    <a:pt x="88" y="220"/>
                  </a:lnTo>
                  <a:lnTo>
                    <a:pt x="98" y="222"/>
                  </a:lnTo>
                  <a:lnTo>
                    <a:pt x="98" y="222"/>
                  </a:lnTo>
                  <a:lnTo>
                    <a:pt x="108" y="226"/>
                  </a:lnTo>
                  <a:lnTo>
                    <a:pt x="108" y="226"/>
                  </a:lnTo>
                  <a:lnTo>
                    <a:pt x="114" y="228"/>
                  </a:lnTo>
                  <a:lnTo>
                    <a:pt x="114" y="228"/>
                  </a:lnTo>
                  <a:lnTo>
                    <a:pt x="124" y="232"/>
                  </a:lnTo>
                  <a:lnTo>
                    <a:pt x="124" y="232"/>
                  </a:lnTo>
                  <a:lnTo>
                    <a:pt x="130" y="232"/>
                  </a:lnTo>
                  <a:lnTo>
                    <a:pt x="130" y="232"/>
                  </a:lnTo>
                  <a:lnTo>
                    <a:pt x="132" y="232"/>
                  </a:lnTo>
                  <a:lnTo>
                    <a:pt x="136" y="232"/>
                  </a:lnTo>
                  <a:lnTo>
                    <a:pt x="136" y="232"/>
                  </a:lnTo>
                  <a:lnTo>
                    <a:pt x="138" y="230"/>
                  </a:lnTo>
                  <a:lnTo>
                    <a:pt x="138" y="230"/>
                  </a:lnTo>
                  <a:lnTo>
                    <a:pt x="142" y="230"/>
                  </a:lnTo>
                  <a:lnTo>
                    <a:pt x="146" y="230"/>
                  </a:lnTo>
                  <a:lnTo>
                    <a:pt x="146" y="230"/>
                  </a:lnTo>
                  <a:lnTo>
                    <a:pt x="150" y="224"/>
                  </a:lnTo>
                  <a:lnTo>
                    <a:pt x="150" y="224"/>
                  </a:lnTo>
                  <a:lnTo>
                    <a:pt x="160" y="222"/>
                  </a:lnTo>
                  <a:lnTo>
                    <a:pt x="160" y="222"/>
                  </a:lnTo>
                  <a:lnTo>
                    <a:pt x="168" y="218"/>
                  </a:lnTo>
                  <a:lnTo>
                    <a:pt x="168" y="218"/>
                  </a:lnTo>
                  <a:lnTo>
                    <a:pt x="172" y="216"/>
                  </a:lnTo>
                  <a:lnTo>
                    <a:pt x="172" y="216"/>
                  </a:lnTo>
                  <a:lnTo>
                    <a:pt x="180" y="210"/>
                  </a:lnTo>
                  <a:lnTo>
                    <a:pt x="180" y="210"/>
                  </a:lnTo>
                  <a:lnTo>
                    <a:pt x="190" y="202"/>
                  </a:lnTo>
                  <a:lnTo>
                    <a:pt x="190" y="202"/>
                  </a:lnTo>
                  <a:lnTo>
                    <a:pt x="190" y="200"/>
                  </a:lnTo>
                  <a:lnTo>
                    <a:pt x="192" y="200"/>
                  </a:lnTo>
                  <a:lnTo>
                    <a:pt x="192" y="200"/>
                  </a:lnTo>
                  <a:lnTo>
                    <a:pt x="196" y="204"/>
                  </a:lnTo>
                  <a:lnTo>
                    <a:pt x="196" y="204"/>
                  </a:lnTo>
                  <a:lnTo>
                    <a:pt x="204" y="212"/>
                  </a:lnTo>
                  <a:lnTo>
                    <a:pt x="204" y="212"/>
                  </a:lnTo>
                  <a:lnTo>
                    <a:pt x="206" y="216"/>
                  </a:lnTo>
                  <a:lnTo>
                    <a:pt x="206" y="216"/>
                  </a:lnTo>
                  <a:lnTo>
                    <a:pt x="208" y="222"/>
                  </a:lnTo>
                  <a:lnTo>
                    <a:pt x="208" y="222"/>
                  </a:lnTo>
                  <a:lnTo>
                    <a:pt x="212" y="230"/>
                  </a:lnTo>
                  <a:lnTo>
                    <a:pt x="212" y="230"/>
                  </a:lnTo>
                  <a:lnTo>
                    <a:pt x="212" y="236"/>
                  </a:lnTo>
                  <a:lnTo>
                    <a:pt x="212" y="236"/>
                  </a:lnTo>
                  <a:lnTo>
                    <a:pt x="214" y="238"/>
                  </a:lnTo>
                  <a:lnTo>
                    <a:pt x="214" y="240"/>
                  </a:lnTo>
                  <a:lnTo>
                    <a:pt x="214" y="240"/>
                  </a:lnTo>
                  <a:lnTo>
                    <a:pt x="218" y="244"/>
                  </a:lnTo>
                  <a:lnTo>
                    <a:pt x="218" y="244"/>
                  </a:lnTo>
                  <a:lnTo>
                    <a:pt x="216" y="248"/>
                  </a:lnTo>
                  <a:lnTo>
                    <a:pt x="216" y="248"/>
                  </a:lnTo>
                  <a:lnTo>
                    <a:pt x="216" y="258"/>
                  </a:lnTo>
                  <a:lnTo>
                    <a:pt x="216" y="258"/>
                  </a:lnTo>
                  <a:lnTo>
                    <a:pt x="218" y="260"/>
                  </a:lnTo>
                  <a:lnTo>
                    <a:pt x="218" y="260"/>
                  </a:lnTo>
                  <a:lnTo>
                    <a:pt x="218" y="262"/>
                  </a:lnTo>
                  <a:lnTo>
                    <a:pt x="218" y="262"/>
                  </a:lnTo>
                  <a:lnTo>
                    <a:pt x="220" y="268"/>
                  </a:lnTo>
                  <a:lnTo>
                    <a:pt x="220" y="268"/>
                  </a:lnTo>
                  <a:lnTo>
                    <a:pt x="222" y="274"/>
                  </a:lnTo>
                  <a:lnTo>
                    <a:pt x="224" y="280"/>
                  </a:lnTo>
                  <a:lnTo>
                    <a:pt x="224" y="280"/>
                  </a:lnTo>
                  <a:lnTo>
                    <a:pt x="224" y="290"/>
                  </a:lnTo>
                  <a:lnTo>
                    <a:pt x="224" y="290"/>
                  </a:lnTo>
                  <a:lnTo>
                    <a:pt x="224" y="296"/>
                  </a:lnTo>
                  <a:lnTo>
                    <a:pt x="224" y="296"/>
                  </a:lnTo>
                  <a:lnTo>
                    <a:pt x="226" y="302"/>
                  </a:lnTo>
                  <a:lnTo>
                    <a:pt x="226" y="302"/>
                  </a:lnTo>
                  <a:lnTo>
                    <a:pt x="224" y="306"/>
                  </a:lnTo>
                  <a:lnTo>
                    <a:pt x="224" y="306"/>
                  </a:lnTo>
                  <a:lnTo>
                    <a:pt x="226" y="312"/>
                  </a:lnTo>
                  <a:lnTo>
                    <a:pt x="226" y="312"/>
                  </a:lnTo>
                  <a:lnTo>
                    <a:pt x="226" y="320"/>
                  </a:lnTo>
                  <a:lnTo>
                    <a:pt x="226" y="320"/>
                  </a:lnTo>
                  <a:lnTo>
                    <a:pt x="226" y="324"/>
                  </a:lnTo>
                  <a:lnTo>
                    <a:pt x="226" y="324"/>
                  </a:lnTo>
                  <a:lnTo>
                    <a:pt x="226" y="332"/>
                  </a:lnTo>
                  <a:lnTo>
                    <a:pt x="226" y="332"/>
                  </a:lnTo>
                  <a:lnTo>
                    <a:pt x="224" y="338"/>
                  </a:lnTo>
                  <a:lnTo>
                    <a:pt x="224" y="338"/>
                  </a:lnTo>
                  <a:lnTo>
                    <a:pt x="224" y="350"/>
                  </a:lnTo>
                  <a:lnTo>
                    <a:pt x="224" y="350"/>
                  </a:lnTo>
                  <a:lnTo>
                    <a:pt x="224" y="360"/>
                  </a:lnTo>
                  <a:lnTo>
                    <a:pt x="224" y="360"/>
                  </a:lnTo>
                  <a:lnTo>
                    <a:pt x="224" y="370"/>
                  </a:lnTo>
                  <a:lnTo>
                    <a:pt x="224" y="370"/>
                  </a:lnTo>
                  <a:lnTo>
                    <a:pt x="222" y="378"/>
                  </a:lnTo>
                  <a:lnTo>
                    <a:pt x="222" y="378"/>
                  </a:lnTo>
                  <a:lnTo>
                    <a:pt x="218" y="386"/>
                  </a:lnTo>
                  <a:lnTo>
                    <a:pt x="218" y="394"/>
                  </a:lnTo>
                  <a:lnTo>
                    <a:pt x="218" y="394"/>
                  </a:lnTo>
                  <a:lnTo>
                    <a:pt x="216" y="408"/>
                  </a:lnTo>
                  <a:lnTo>
                    <a:pt x="216" y="408"/>
                  </a:lnTo>
                  <a:lnTo>
                    <a:pt x="216" y="420"/>
                  </a:lnTo>
                  <a:lnTo>
                    <a:pt x="216" y="420"/>
                  </a:lnTo>
                  <a:lnTo>
                    <a:pt x="218" y="424"/>
                  </a:lnTo>
                  <a:lnTo>
                    <a:pt x="218" y="424"/>
                  </a:lnTo>
                  <a:lnTo>
                    <a:pt x="220" y="426"/>
                  </a:lnTo>
                  <a:lnTo>
                    <a:pt x="218" y="428"/>
                  </a:lnTo>
                  <a:lnTo>
                    <a:pt x="218" y="428"/>
                  </a:lnTo>
                  <a:lnTo>
                    <a:pt x="214" y="448"/>
                  </a:lnTo>
                  <a:lnTo>
                    <a:pt x="214" y="448"/>
                  </a:lnTo>
                  <a:lnTo>
                    <a:pt x="212" y="452"/>
                  </a:lnTo>
                  <a:lnTo>
                    <a:pt x="210" y="460"/>
                  </a:lnTo>
                  <a:lnTo>
                    <a:pt x="210" y="460"/>
                  </a:lnTo>
                  <a:lnTo>
                    <a:pt x="210" y="474"/>
                  </a:lnTo>
                  <a:lnTo>
                    <a:pt x="210" y="474"/>
                  </a:lnTo>
                  <a:lnTo>
                    <a:pt x="208" y="486"/>
                  </a:lnTo>
                  <a:lnTo>
                    <a:pt x="208" y="486"/>
                  </a:lnTo>
                  <a:lnTo>
                    <a:pt x="208" y="502"/>
                  </a:lnTo>
                  <a:lnTo>
                    <a:pt x="208" y="502"/>
                  </a:lnTo>
                  <a:lnTo>
                    <a:pt x="206" y="514"/>
                  </a:lnTo>
                  <a:lnTo>
                    <a:pt x="206" y="514"/>
                  </a:lnTo>
                  <a:lnTo>
                    <a:pt x="204" y="522"/>
                  </a:lnTo>
                  <a:lnTo>
                    <a:pt x="204" y="522"/>
                  </a:lnTo>
                  <a:lnTo>
                    <a:pt x="204" y="530"/>
                  </a:lnTo>
                  <a:lnTo>
                    <a:pt x="204" y="530"/>
                  </a:lnTo>
                  <a:lnTo>
                    <a:pt x="200" y="534"/>
                  </a:lnTo>
                  <a:lnTo>
                    <a:pt x="200" y="534"/>
                  </a:lnTo>
                  <a:lnTo>
                    <a:pt x="196" y="542"/>
                  </a:lnTo>
                  <a:lnTo>
                    <a:pt x="196" y="542"/>
                  </a:lnTo>
                  <a:lnTo>
                    <a:pt x="194" y="546"/>
                  </a:lnTo>
                  <a:lnTo>
                    <a:pt x="194" y="546"/>
                  </a:lnTo>
                  <a:lnTo>
                    <a:pt x="196" y="548"/>
                  </a:lnTo>
                  <a:lnTo>
                    <a:pt x="196" y="548"/>
                  </a:lnTo>
                  <a:lnTo>
                    <a:pt x="198" y="550"/>
                  </a:lnTo>
                  <a:lnTo>
                    <a:pt x="198" y="550"/>
                  </a:lnTo>
                  <a:lnTo>
                    <a:pt x="196" y="554"/>
                  </a:lnTo>
                  <a:lnTo>
                    <a:pt x="196" y="554"/>
                  </a:lnTo>
                  <a:lnTo>
                    <a:pt x="194" y="554"/>
                  </a:lnTo>
                  <a:lnTo>
                    <a:pt x="194" y="554"/>
                  </a:lnTo>
                  <a:lnTo>
                    <a:pt x="194" y="556"/>
                  </a:lnTo>
                  <a:lnTo>
                    <a:pt x="194" y="556"/>
                  </a:lnTo>
                  <a:lnTo>
                    <a:pt x="192" y="562"/>
                  </a:lnTo>
                  <a:lnTo>
                    <a:pt x="192" y="562"/>
                  </a:lnTo>
                  <a:lnTo>
                    <a:pt x="190" y="566"/>
                  </a:lnTo>
                  <a:lnTo>
                    <a:pt x="190" y="566"/>
                  </a:lnTo>
                  <a:lnTo>
                    <a:pt x="186" y="566"/>
                  </a:lnTo>
                  <a:lnTo>
                    <a:pt x="186" y="566"/>
                  </a:lnTo>
                  <a:lnTo>
                    <a:pt x="184" y="568"/>
                  </a:lnTo>
                  <a:lnTo>
                    <a:pt x="182" y="570"/>
                  </a:lnTo>
                  <a:lnTo>
                    <a:pt x="182" y="570"/>
                  </a:lnTo>
                  <a:lnTo>
                    <a:pt x="182" y="570"/>
                  </a:lnTo>
                  <a:lnTo>
                    <a:pt x="184" y="572"/>
                  </a:lnTo>
                  <a:lnTo>
                    <a:pt x="184" y="572"/>
                  </a:lnTo>
                  <a:lnTo>
                    <a:pt x="184" y="572"/>
                  </a:lnTo>
                  <a:lnTo>
                    <a:pt x="184" y="572"/>
                  </a:lnTo>
                  <a:lnTo>
                    <a:pt x="182" y="574"/>
                  </a:lnTo>
                  <a:lnTo>
                    <a:pt x="182" y="574"/>
                  </a:lnTo>
                  <a:lnTo>
                    <a:pt x="180" y="578"/>
                  </a:lnTo>
                  <a:lnTo>
                    <a:pt x="180" y="578"/>
                  </a:lnTo>
                  <a:lnTo>
                    <a:pt x="180" y="578"/>
                  </a:lnTo>
                  <a:lnTo>
                    <a:pt x="178" y="580"/>
                  </a:lnTo>
                  <a:lnTo>
                    <a:pt x="178" y="580"/>
                  </a:lnTo>
                  <a:lnTo>
                    <a:pt x="176" y="584"/>
                  </a:lnTo>
                  <a:lnTo>
                    <a:pt x="176" y="584"/>
                  </a:lnTo>
                  <a:lnTo>
                    <a:pt x="172" y="586"/>
                  </a:lnTo>
                  <a:lnTo>
                    <a:pt x="172" y="586"/>
                  </a:lnTo>
                  <a:lnTo>
                    <a:pt x="168" y="588"/>
                  </a:lnTo>
                  <a:lnTo>
                    <a:pt x="168" y="588"/>
                  </a:lnTo>
                  <a:lnTo>
                    <a:pt x="164" y="590"/>
                  </a:lnTo>
                  <a:lnTo>
                    <a:pt x="164" y="592"/>
                  </a:lnTo>
                  <a:lnTo>
                    <a:pt x="164" y="592"/>
                  </a:lnTo>
                  <a:lnTo>
                    <a:pt x="164" y="596"/>
                  </a:lnTo>
                  <a:lnTo>
                    <a:pt x="164" y="596"/>
                  </a:lnTo>
                  <a:lnTo>
                    <a:pt x="164" y="596"/>
                  </a:lnTo>
                  <a:lnTo>
                    <a:pt x="162" y="596"/>
                  </a:lnTo>
                  <a:lnTo>
                    <a:pt x="162" y="596"/>
                  </a:lnTo>
                  <a:lnTo>
                    <a:pt x="162" y="600"/>
                  </a:lnTo>
                  <a:lnTo>
                    <a:pt x="164" y="602"/>
                  </a:lnTo>
                  <a:lnTo>
                    <a:pt x="164" y="602"/>
                  </a:lnTo>
                  <a:lnTo>
                    <a:pt x="186" y="604"/>
                  </a:lnTo>
                  <a:lnTo>
                    <a:pt x="186" y="604"/>
                  </a:lnTo>
                  <a:lnTo>
                    <a:pt x="194" y="602"/>
                  </a:lnTo>
                  <a:lnTo>
                    <a:pt x="202" y="600"/>
                  </a:lnTo>
                  <a:lnTo>
                    <a:pt x="202" y="600"/>
                  </a:lnTo>
                  <a:lnTo>
                    <a:pt x="208" y="596"/>
                  </a:lnTo>
                  <a:lnTo>
                    <a:pt x="208" y="596"/>
                  </a:lnTo>
                  <a:lnTo>
                    <a:pt x="210" y="598"/>
                  </a:lnTo>
                  <a:lnTo>
                    <a:pt x="214" y="598"/>
                  </a:lnTo>
                  <a:lnTo>
                    <a:pt x="214" y="598"/>
                  </a:lnTo>
                  <a:lnTo>
                    <a:pt x="220" y="596"/>
                  </a:lnTo>
                  <a:lnTo>
                    <a:pt x="220" y="594"/>
                  </a:lnTo>
                  <a:lnTo>
                    <a:pt x="220" y="594"/>
                  </a:lnTo>
                  <a:lnTo>
                    <a:pt x="222" y="590"/>
                  </a:lnTo>
                  <a:lnTo>
                    <a:pt x="222" y="590"/>
                  </a:lnTo>
                  <a:lnTo>
                    <a:pt x="220" y="588"/>
                  </a:lnTo>
                  <a:lnTo>
                    <a:pt x="220" y="588"/>
                  </a:lnTo>
                  <a:lnTo>
                    <a:pt x="222" y="586"/>
                  </a:lnTo>
                  <a:lnTo>
                    <a:pt x="222" y="586"/>
                  </a:lnTo>
                  <a:lnTo>
                    <a:pt x="222" y="582"/>
                  </a:lnTo>
                  <a:lnTo>
                    <a:pt x="222" y="582"/>
                  </a:lnTo>
                  <a:lnTo>
                    <a:pt x="224" y="582"/>
                  </a:lnTo>
                  <a:lnTo>
                    <a:pt x="224" y="580"/>
                  </a:lnTo>
                  <a:lnTo>
                    <a:pt x="226" y="578"/>
                  </a:lnTo>
                  <a:lnTo>
                    <a:pt x="226" y="578"/>
                  </a:lnTo>
                  <a:lnTo>
                    <a:pt x="228" y="572"/>
                  </a:lnTo>
                  <a:lnTo>
                    <a:pt x="228" y="572"/>
                  </a:lnTo>
                  <a:lnTo>
                    <a:pt x="228" y="570"/>
                  </a:lnTo>
                  <a:lnTo>
                    <a:pt x="228" y="570"/>
                  </a:lnTo>
                  <a:lnTo>
                    <a:pt x="234" y="554"/>
                  </a:lnTo>
                  <a:lnTo>
                    <a:pt x="234" y="554"/>
                  </a:lnTo>
                  <a:lnTo>
                    <a:pt x="242" y="532"/>
                  </a:lnTo>
                  <a:lnTo>
                    <a:pt x="242" y="532"/>
                  </a:lnTo>
                  <a:lnTo>
                    <a:pt x="248" y="506"/>
                  </a:lnTo>
                  <a:lnTo>
                    <a:pt x="248" y="506"/>
                  </a:lnTo>
                  <a:lnTo>
                    <a:pt x="256" y="478"/>
                  </a:lnTo>
                  <a:lnTo>
                    <a:pt x="256" y="478"/>
                  </a:lnTo>
                  <a:lnTo>
                    <a:pt x="262" y="448"/>
                  </a:lnTo>
                  <a:lnTo>
                    <a:pt x="262" y="448"/>
                  </a:lnTo>
                  <a:lnTo>
                    <a:pt x="272" y="412"/>
                  </a:lnTo>
                  <a:lnTo>
                    <a:pt x="272" y="412"/>
                  </a:lnTo>
                  <a:lnTo>
                    <a:pt x="276" y="392"/>
                  </a:lnTo>
                  <a:lnTo>
                    <a:pt x="276" y="392"/>
                  </a:lnTo>
                  <a:lnTo>
                    <a:pt x="278" y="388"/>
                  </a:lnTo>
                  <a:lnTo>
                    <a:pt x="284" y="376"/>
                  </a:lnTo>
                  <a:lnTo>
                    <a:pt x="284" y="376"/>
                  </a:lnTo>
                  <a:lnTo>
                    <a:pt x="288" y="362"/>
                  </a:lnTo>
                  <a:lnTo>
                    <a:pt x="290" y="352"/>
                  </a:lnTo>
                  <a:lnTo>
                    <a:pt x="290" y="352"/>
                  </a:lnTo>
                  <a:lnTo>
                    <a:pt x="294" y="340"/>
                  </a:lnTo>
                  <a:lnTo>
                    <a:pt x="294" y="340"/>
                  </a:lnTo>
                  <a:lnTo>
                    <a:pt x="294" y="334"/>
                  </a:lnTo>
                  <a:lnTo>
                    <a:pt x="294" y="334"/>
                  </a:lnTo>
                  <a:lnTo>
                    <a:pt x="296" y="338"/>
                  </a:lnTo>
                  <a:lnTo>
                    <a:pt x="300" y="352"/>
                  </a:lnTo>
                  <a:lnTo>
                    <a:pt x="300" y="352"/>
                  </a:lnTo>
                  <a:lnTo>
                    <a:pt x="308" y="382"/>
                  </a:lnTo>
                  <a:lnTo>
                    <a:pt x="308" y="382"/>
                  </a:lnTo>
                  <a:lnTo>
                    <a:pt x="312" y="414"/>
                  </a:lnTo>
                  <a:lnTo>
                    <a:pt x="312" y="414"/>
                  </a:lnTo>
                  <a:lnTo>
                    <a:pt x="318" y="436"/>
                  </a:lnTo>
                  <a:lnTo>
                    <a:pt x="318" y="436"/>
                  </a:lnTo>
                  <a:lnTo>
                    <a:pt x="322" y="452"/>
                  </a:lnTo>
                  <a:lnTo>
                    <a:pt x="322" y="452"/>
                  </a:lnTo>
                  <a:lnTo>
                    <a:pt x="326" y="458"/>
                  </a:lnTo>
                  <a:lnTo>
                    <a:pt x="326" y="458"/>
                  </a:lnTo>
                  <a:lnTo>
                    <a:pt x="330" y="460"/>
                  </a:lnTo>
                  <a:lnTo>
                    <a:pt x="330" y="460"/>
                  </a:lnTo>
                  <a:lnTo>
                    <a:pt x="332" y="466"/>
                  </a:lnTo>
                  <a:lnTo>
                    <a:pt x="332" y="466"/>
                  </a:lnTo>
                  <a:lnTo>
                    <a:pt x="332" y="468"/>
                  </a:lnTo>
                  <a:lnTo>
                    <a:pt x="332" y="468"/>
                  </a:lnTo>
                  <a:lnTo>
                    <a:pt x="330" y="474"/>
                  </a:lnTo>
                  <a:lnTo>
                    <a:pt x="330" y="474"/>
                  </a:lnTo>
                  <a:lnTo>
                    <a:pt x="330" y="480"/>
                  </a:lnTo>
                  <a:lnTo>
                    <a:pt x="330" y="480"/>
                  </a:lnTo>
                  <a:lnTo>
                    <a:pt x="332" y="490"/>
                  </a:lnTo>
                  <a:lnTo>
                    <a:pt x="332" y="490"/>
                  </a:lnTo>
                  <a:lnTo>
                    <a:pt x="332" y="502"/>
                  </a:lnTo>
                  <a:lnTo>
                    <a:pt x="332" y="502"/>
                  </a:lnTo>
                  <a:lnTo>
                    <a:pt x="332" y="512"/>
                  </a:lnTo>
                  <a:lnTo>
                    <a:pt x="332" y="512"/>
                  </a:lnTo>
                  <a:lnTo>
                    <a:pt x="332" y="518"/>
                  </a:lnTo>
                  <a:lnTo>
                    <a:pt x="332" y="518"/>
                  </a:lnTo>
                  <a:lnTo>
                    <a:pt x="330" y="532"/>
                  </a:lnTo>
                  <a:lnTo>
                    <a:pt x="330" y="532"/>
                  </a:lnTo>
                  <a:lnTo>
                    <a:pt x="328" y="540"/>
                  </a:lnTo>
                  <a:lnTo>
                    <a:pt x="328" y="544"/>
                  </a:lnTo>
                  <a:lnTo>
                    <a:pt x="328" y="544"/>
                  </a:lnTo>
                  <a:lnTo>
                    <a:pt x="328" y="550"/>
                  </a:lnTo>
                  <a:lnTo>
                    <a:pt x="328" y="550"/>
                  </a:lnTo>
                  <a:lnTo>
                    <a:pt x="326" y="554"/>
                  </a:lnTo>
                  <a:lnTo>
                    <a:pt x="326" y="554"/>
                  </a:lnTo>
                  <a:lnTo>
                    <a:pt x="326" y="558"/>
                  </a:lnTo>
                  <a:lnTo>
                    <a:pt x="326" y="558"/>
                  </a:lnTo>
                  <a:lnTo>
                    <a:pt x="328" y="566"/>
                  </a:lnTo>
                  <a:lnTo>
                    <a:pt x="328" y="566"/>
                  </a:lnTo>
                  <a:lnTo>
                    <a:pt x="326" y="568"/>
                  </a:lnTo>
                  <a:lnTo>
                    <a:pt x="326" y="568"/>
                  </a:lnTo>
                  <a:lnTo>
                    <a:pt x="326" y="570"/>
                  </a:lnTo>
                  <a:lnTo>
                    <a:pt x="326" y="570"/>
                  </a:lnTo>
                  <a:lnTo>
                    <a:pt x="326" y="570"/>
                  </a:lnTo>
                  <a:lnTo>
                    <a:pt x="326" y="570"/>
                  </a:lnTo>
                  <a:lnTo>
                    <a:pt x="324" y="576"/>
                  </a:lnTo>
                  <a:lnTo>
                    <a:pt x="324" y="576"/>
                  </a:lnTo>
                  <a:lnTo>
                    <a:pt x="324" y="578"/>
                  </a:lnTo>
                  <a:lnTo>
                    <a:pt x="324" y="578"/>
                  </a:lnTo>
                  <a:lnTo>
                    <a:pt x="324" y="580"/>
                  </a:lnTo>
                  <a:lnTo>
                    <a:pt x="324" y="580"/>
                  </a:lnTo>
                  <a:lnTo>
                    <a:pt x="324" y="584"/>
                  </a:lnTo>
                  <a:lnTo>
                    <a:pt x="324" y="588"/>
                  </a:lnTo>
                  <a:lnTo>
                    <a:pt x="324" y="588"/>
                  </a:lnTo>
                  <a:lnTo>
                    <a:pt x="330" y="592"/>
                  </a:lnTo>
                  <a:lnTo>
                    <a:pt x="330" y="592"/>
                  </a:lnTo>
                  <a:lnTo>
                    <a:pt x="334" y="592"/>
                  </a:lnTo>
                  <a:lnTo>
                    <a:pt x="334" y="592"/>
                  </a:lnTo>
                  <a:lnTo>
                    <a:pt x="338" y="592"/>
                  </a:lnTo>
                  <a:lnTo>
                    <a:pt x="338" y="592"/>
                  </a:lnTo>
                  <a:lnTo>
                    <a:pt x="342" y="598"/>
                  </a:lnTo>
                  <a:lnTo>
                    <a:pt x="342" y="598"/>
                  </a:lnTo>
                  <a:lnTo>
                    <a:pt x="344" y="602"/>
                  </a:lnTo>
                  <a:lnTo>
                    <a:pt x="344" y="602"/>
                  </a:lnTo>
                  <a:lnTo>
                    <a:pt x="346" y="604"/>
                  </a:lnTo>
                  <a:lnTo>
                    <a:pt x="356" y="608"/>
                  </a:lnTo>
                  <a:lnTo>
                    <a:pt x="356" y="608"/>
                  </a:lnTo>
                  <a:lnTo>
                    <a:pt x="370" y="606"/>
                  </a:lnTo>
                  <a:lnTo>
                    <a:pt x="376" y="606"/>
                  </a:lnTo>
                  <a:lnTo>
                    <a:pt x="376" y="606"/>
                  </a:lnTo>
                  <a:lnTo>
                    <a:pt x="378" y="606"/>
                  </a:lnTo>
                  <a:lnTo>
                    <a:pt x="378" y="604"/>
                  </a:lnTo>
                  <a:lnTo>
                    <a:pt x="378" y="604"/>
                  </a:lnTo>
                  <a:lnTo>
                    <a:pt x="378" y="602"/>
                  </a:lnTo>
                  <a:lnTo>
                    <a:pt x="378" y="602"/>
                  </a:lnTo>
                  <a:lnTo>
                    <a:pt x="376" y="600"/>
                  </a:lnTo>
                  <a:lnTo>
                    <a:pt x="376" y="600"/>
                  </a:lnTo>
                  <a:lnTo>
                    <a:pt x="378" y="598"/>
                  </a:lnTo>
                  <a:lnTo>
                    <a:pt x="378" y="594"/>
                  </a:lnTo>
                  <a:lnTo>
                    <a:pt x="378" y="594"/>
                  </a:lnTo>
                  <a:lnTo>
                    <a:pt x="376" y="592"/>
                  </a:lnTo>
                  <a:lnTo>
                    <a:pt x="374" y="590"/>
                  </a:lnTo>
                  <a:lnTo>
                    <a:pt x="374" y="590"/>
                  </a:lnTo>
                  <a:lnTo>
                    <a:pt x="370" y="588"/>
                  </a:lnTo>
                  <a:lnTo>
                    <a:pt x="370" y="588"/>
                  </a:lnTo>
                  <a:lnTo>
                    <a:pt x="364" y="582"/>
                  </a:lnTo>
                  <a:lnTo>
                    <a:pt x="364" y="582"/>
                  </a:lnTo>
                  <a:lnTo>
                    <a:pt x="362" y="578"/>
                  </a:lnTo>
                  <a:lnTo>
                    <a:pt x="362" y="578"/>
                  </a:lnTo>
                  <a:lnTo>
                    <a:pt x="364" y="580"/>
                  </a:lnTo>
                  <a:lnTo>
                    <a:pt x="364" y="580"/>
                  </a:lnTo>
                  <a:lnTo>
                    <a:pt x="366" y="582"/>
                  </a:lnTo>
                  <a:lnTo>
                    <a:pt x="366" y="582"/>
                  </a:lnTo>
                  <a:lnTo>
                    <a:pt x="366" y="582"/>
                  </a:lnTo>
                  <a:lnTo>
                    <a:pt x="366" y="582"/>
                  </a:lnTo>
                  <a:lnTo>
                    <a:pt x="364" y="578"/>
                  </a:lnTo>
                  <a:lnTo>
                    <a:pt x="364" y="578"/>
                  </a:lnTo>
                  <a:lnTo>
                    <a:pt x="362" y="574"/>
                  </a:lnTo>
                  <a:lnTo>
                    <a:pt x="362" y="574"/>
                  </a:lnTo>
                  <a:lnTo>
                    <a:pt x="362" y="574"/>
                  </a:lnTo>
                  <a:lnTo>
                    <a:pt x="362" y="574"/>
                  </a:lnTo>
                  <a:lnTo>
                    <a:pt x="364" y="574"/>
                  </a:lnTo>
                  <a:lnTo>
                    <a:pt x="364" y="572"/>
                  </a:lnTo>
                  <a:lnTo>
                    <a:pt x="364" y="572"/>
                  </a:lnTo>
                  <a:lnTo>
                    <a:pt x="364" y="572"/>
                  </a:lnTo>
                  <a:lnTo>
                    <a:pt x="362" y="566"/>
                  </a:lnTo>
                  <a:lnTo>
                    <a:pt x="362" y="566"/>
                  </a:lnTo>
                  <a:lnTo>
                    <a:pt x="362" y="558"/>
                  </a:lnTo>
                  <a:lnTo>
                    <a:pt x="362" y="558"/>
                  </a:lnTo>
                  <a:lnTo>
                    <a:pt x="362" y="556"/>
                  </a:lnTo>
                  <a:lnTo>
                    <a:pt x="362" y="556"/>
                  </a:lnTo>
                  <a:lnTo>
                    <a:pt x="362" y="556"/>
                  </a:lnTo>
                  <a:lnTo>
                    <a:pt x="360" y="554"/>
                  </a:lnTo>
                  <a:lnTo>
                    <a:pt x="360" y="554"/>
                  </a:lnTo>
                  <a:lnTo>
                    <a:pt x="358" y="550"/>
                  </a:lnTo>
                  <a:lnTo>
                    <a:pt x="358" y="550"/>
                  </a:lnTo>
                  <a:lnTo>
                    <a:pt x="360" y="542"/>
                  </a:lnTo>
                  <a:lnTo>
                    <a:pt x="360" y="542"/>
                  </a:lnTo>
                  <a:lnTo>
                    <a:pt x="366" y="528"/>
                  </a:lnTo>
                  <a:lnTo>
                    <a:pt x="366" y="528"/>
                  </a:lnTo>
                  <a:lnTo>
                    <a:pt x="370" y="504"/>
                  </a:lnTo>
                  <a:lnTo>
                    <a:pt x="370" y="504"/>
                  </a:lnTo>
                  <a:lnTo>
                    <a:pt x="372" y="480"/>
                  </a:lnTo>
                  <a:lnTo>
                    <a:pt x="372" y="480"/>
                  </a:lnTo>
                  <a:lnTo>
                    <a:pt x="372" y="468"/>
                  </a:lnTo>
                  <a:lnTo>
                    <a:pt x="372" y="468"/>
                  </a:lnTo>
                  <a:lnTo>
                    <a:pt x="376" y="456"/>
                  </a:lnTo>
                  <a:lnTo>
                    <a:pt x="376" y="456"/>
                  </a:lnTo>
                  <a:lnTo>
                    <a:pt x="376" y="442"/>
                  </a:lnTo>
                  <a:lnTo>
                    <a:pt x="376" y="442"/>
                  </a:lnTo>
                  <a:lnTo>
                    <a:pt x="378" y="438"/>
                  </a:lnTo>
                  <a:lnTo>
                    <a:pt x="380" y="428"/>
                  </a:lnTo>
                  <a:lnTo>
                    <a:pt x="380" y="428"/>
                  </a:lnTo>
                  <a:lnTo>
                    <a:pt x="380" y="418"/>
                  </a:lnTo>
                  <a:lnTo>
                    <a:pt x="378" y="412"/>
                  </a:lnTo>
                  <a:lnTo>
                    <a:pt x="378" y="412"/>
                  </a:lnTo>
                  <a:lnTo>
                    <a:pt x="376" y="404"/>
                  </a:lnTo>
                  <a:lnTo>
                    <a:pt x="376" y="404"/>
                  </a:lnTo>
                  <a:lnTo>
                    <a:pt x="372" y="384"/>
                  </a:lnTo>
                  <a:lnTo>
                    <a:pt x="372" y="384"/>
                  </a:lnTo>
                  <a:lnTo>
                    <a:pt x="366" y="352"/>
                  </a:lnTo>
                  <a:lnTo>
                    <a:pt x="366" y="352"/>
                  </a:lnTo>
                  <a:lnTo>
                    <a:pt x="362" y="338"/>
                  </a:lnTo>
                  <a:lnTo>
                    <a:pt x="362" y="338"/>
                  </a:lnTo>
                  <a:lnTo>
                    <a:pt x="362" y="326"/>
                  </a:lnTo>
                  <a:lnTo>
                    <a:pt x="362" y="326"/>
                  </a:lnTo>
                  <a:lnTo>
                    <a:pt x="358" y="312"/>
                  </a:lnTo>
                  <a:lnTo>
                    <a:pt x="358" y="312"/>
                  </a:lnTo>
                  <a:lnTo>
                    <a:pt x="356" y="306"/>
                  </a:lnTo>
                  <a:lnTo>
                    <a:pt x="356" y="306"/>
                  </a:lnTo>
                  <a:lnTo>
                    <a:pt x="356" y="296"/>
                  </a:lnTo>
                  <a:lnTo>
                    <a:pt x="356" y="296"/>
                  </a:lnTo>
                  <a:lnTo>
                    <a:pt x="354" y="290"/>
                  </a:lnTo>
                  <a:lnTo>
                    <a:pt x="360" y="290"/>
                  </a:lnTo>
                  <a:lnTo>
                    <a:pt x="360" y="290"/>
                  </a:lnTo>
                  <a:lnTo>
                    <a:pt x="354" y="272"/>
                  </a:lnTo>
                  <a:lnTo>
                    <a:pt x="354" y="272"/>
                  </a:lnTo>
                  <a:lnTo>
                    <a:pt x="352" y="260"/>
                  </a:lnTo>
                  <a:lnTo>
                    <a:pt x="352" y="260"/>
                  </a:lnTo>
                  <a:lnTo>
                    <a:pt x="350" y="242"/>
                  </a:lnTo>
                  <a:lnTo>
                    <a:pt x="350" y="242"/>
                  </a:lnTo>
                  <a:lnTo>
                    <a:pt x="346" y="228"/>
                  </a:lnTo>
                  <a:lnTo>
                    <a:pt x="346" y="228"/>
                  </a:lnTo>
                  <a:lnTo>
                    <a:pt x="348" y="228"/>
                  </a:lnTo>
                  <a:lnTo>
                    <a:pt x="348" y="228"/>
                  </a:lnTo>
                  <a:lnTo>
                    <a:pt x="350" y="230"/>
                  </a:lnTo>
                  <a:lnTo>
                    <a:pt x="350" y="230"/>
                  </a:lnTo>
                  <a:lnTo>
                    <a:pt x="346" y="220"/>
                  </a:lnTo>
                  <a:lnTo>
                    <a:pt x="346" y="220"/>
                  </a:lnTo>
                  <a:lnTo>
                    <a:pt x="342" y="212"/>
                  </a:lnTo>
                  <a:lnTo>
                    <a:pt x="338" y="200"/>
                  </a:lnTo>
                  <a:lnTo>
                    <a:pt x="338" y="200"/>
                  </a:lnTo>
                  <a:lnTo>
                    <a:pt x="332" y="180"/>
                  </a:lnTo>
                  <a:lnTo>
                    <a:pt x="332" y="180"/>
                  </a:lnTo>
                  <a:lnTo>
                    <a:pt x="332" y="170"/>
                  </a:lnTo>
                  <a:lnTo>
                    <a:pt x="332" y="166"/>
                  </a:lnTo>
                  <a:lnTo>
                    <a:pt x="332" y="166"/>
                  </a:lnTo>
                  <a:lnTo>
                    <a:pt x="332" y="158"/>
                  </a:lnTo>
                  <a:lnTo>
                    <a:pt x="332" y="158"/>
                  </a:lnTo>
                  <a:lnTo>
                    <a:pt x="334" y="150"/>
                  </a:lnTo>
                  <a:lnTo>
                    <a:pt x="334" y="150"/>
                  </a:lnTo>
                  <a:lnTo>
                    <a:pt x="336" y="144"/>
                  </a:lnTo>
                  <a:lnTo>
                    <a:pt x="336" y="144"/>
                  </a:lnTo>
                  <a:lnTo>
                    <a:pt x="338" y="144"/>
                  </a:lnTo>
                  <a:lnTo>
                    <a:pt x="344" y="142"/>
                  </a:lnTo>
                  <a:lnTo>
                    <a:pt x="344" y="142"/>
                  </a:lnTo>
                  <a:lnTo>
                    <a:pt x="360" y="138"/>
                  </a:lnTo>
                  <a:lnTo>
                    <a:pt x="360" y="138"/>
                  </a:lnTo>
                  <a:lnTo>
                    <a:pt x="382" y="132"/>
                  </a:lnTo>
                  <a:lnTo>
                    <a:pt x="382" y="132"/>
                  </a:lnTo>
                  <a:lnTo>
                    <a:pt x="388" y="128"/>
                  </a:lnTo>
                  <a:lnTo>
                    <a:pt x="388" y="128"/>
                  </a:lnTo>
                  <a:lnTo>
                    <a:pt x="392" y="128"/>
                  </a:lnTo>
                  <a:lnTo>
                    <a:pt x="392" y="128"/>
                  </a:lnTo>
                  <a:lnTo>
                    <a:pt x="398" y="126"/>
                  </a:lnTo>
                  <a:lnTo>
                    <a:pt x="398" y="126"/>
                  </a:lnTo>
                  <a:lnTo>
                    <a:pt x="402" y="122"/>
                  </a:lnTo>
                  <a:lnTo>
                    <a:pt x="406" y="118"/>
                  </a:lnTo>
                  <a:lnTo>
                    <a:pt x="406" y="118"/>
                  </a:lnTo>
                  <a:lnTo>
                    <a:pt x="408" y="116"/>
                  </a:lnTo>
                  <a:lnTo>
                    <a:pt x="408" y="114"/>
                  </a:lnTo>
                  <a:lnTo>
                    <a:pt x="408" y="114"/>
                  </a:lnTo>
                  <a:lnTo>
                    <a:pt x="408" y="110"/>
                  </a:lnTo>
                  <a:lnTo>
                    <a:pt x="408" y="110"/>
                  </a:lnTo>
                  <a:lnTo>
                    <a:pt x="412" y="100"/>
                  </a:lnTo>
                  <a:lnTo>
                    <a:pt x="412" y="100"/>
                  </a:lnTo>
                  <a:lnTo>
                    <a:pt x="416" y="90"/>
                  </a:lnTo>
                  <a:lnTo>
                    <a:pt x="416" y="90"/>
                  </a:lnTo>
                  <a:lnTo>
                    <a:pt x="418" y="88"/>
                  </a:lnTo>
                  <a:lnTo>
                    <a:pt x="418" y="88"/>
                  </a:lnTo>
                  <a:lnTo>
                    <a:pt x="420" y="84"/>
                  </a:lnTo>
                  <a:lnTo>
                    <a:pt x="420" y="84"/>
                  </a:lnTo>
                  <a:lnTo>
                    <a:pt x="422" y="82"/>
                  </a:lnTo>
                  <a:lnTo>
                    <a:pt x="424" y="78"/>
                  </a:lnTo>
                  <a:lnTo>
                    <a:pt x="424" y="78"/>
                  </a:lnTo>
                  <a:lnTo>
                    <a:pt x="424" y="72"/>
                  </a:lnTo>
                  <a:lnTo>
                    <a:pt x="424" y="72"/>
                  </a:lnTo>
                  <a:lnTo>
                    <a:pt x="426" y="70"/>
                  </a:lnTo>
                  <a:lnTo>
                    <a:pt x="436" y="54"/>
                  </a:lnTo>
                  <a:lnTo>
                    <a:pt x="436" y="54"/>
                  </a:lnTo>
                  <a:lnTo>
                    <a:pt x="426" y="48"/>
                  </a:lnTo>
                  <a:lnTo>
                    <a:pt x="426" y="48"/>
                  </a:lnTo>
                  <a:lnTo>
                    <a:pt x="420" y="44"/>
                  </a:lnTo>
                  <a:lnTo>
                    <a:pt x="420" y="44"/>
                  </a:lnTo>
                  <a:lnTo>
                    <a:pt x="420" y="44"/>
                  </a:lnTo>
                  <a:lnTo>
                    <a:pt x="420" y="44"/>
                  </a:lnTo>
                  <a:lnTo>
                    <a:pt x="420" y="42"/>
                  </a:lnTo>
                  <a:lnTo>
                    <a:pt x="420" y="42"/>
                  </a:lnTo>
                  <a:lnTo>
                    <a:pt x="420" y="40"/>
                  </a:lnTo>
                  <a:lnTo>
                    <a:pt x="422" y="38"/>
                  </a:lnTo>
                  <a:lnTo>
                    <a:pt x="426" y="34"/>
                  </a:lnTo>
                  <a:lnTo>
                    <a:pt x="426" y="34"/>
                  </a:lnTo>
                  <a:lnTo>
                    <a:pt x="440" y="26"/>
                  </a:lnTo>
                  <a:lnTo>
                    <a:pt x="440" y="26"/>
                  </a:lnTo>
                  <a:lnTo>
                    <a:pt x="444" y="22"/>
                  </a:lnTo>
                  <a:lnTo>
                    <a:pt x="444" y="22"/>
                  </a:lnTo>
                  <a:lnTo>
                    <a:pt x="448" y="20"/>
                  </a:lnTo>
                  <a:lnTo>
                    <a:pt x="452" y="18"/>
                  </a:lnTo>
                  <a:lnTo>
                    <a:pt x="452" y="18"/>
                  </a:lnTo>
                  <a:lnTo>
                    <a:pt x="460" y="8"/>
                  </a:lnTo>
                  <a:lnTo>
                    <a:pt x="460" y="8"/>
                  </a:lnTo>
                  <a:lnTo>
                    <a:pt x="462" y="4"/>
                  </a:lnTo>
                  <a:lnTo>
                    <a:pt x="462" y="4"/>
                  </a:lnTo>
                  <a:lnTo>
                    <a:pt x="462" y="2"/>
                  </a:lnTo>
                  <a:lnTo>
                    <a:pt x="462" y="0"/>
                  </a:lnTo>
                  <a:lnTo>
                    <a:pt x="462" y="0"/>
                  </a:lnTo>
                  <a:close/>
                  <a:moveTo>
                    <a:pt x="184" y="42"/>
                  </a:moveTo>
                  <a:lnTo>
                    <a:pt x="184" y="42"/>
                  </a:lnTo>
                  <a:lnTo>
                    <a:pt x="184" y="42"/>
                  </a:lnTo>
                  <a:lnTo>
                    <a:pt x="184" y="42"/>
                  </a:lnTo>
                  <a:lnTo>
                    <a:pt x="184" y="40"/>
                  </a:lnTo>
                  <a:lnTo>
                    <a:pt x="184" y="40"/>
                  </a:lnTo>
                  <a:lnTo>
                    <a:pt x="184" y="42"/>
                  </a:lnTo>
                  <a:lnTo>
                    <a:pt x="184" y="42"/>
                  </a:lnTo>
                  <a:close/>
                  <a:moveTo>
                    <a:pt x="186" y="40"/>
                  </a:moveTo>
                  <a:lnTo>
                    <a:pt x="186" y="40"/>
                  </a:lnTo>
                  <a:lnTo>
                    <a:pt x="186" y="40"/>
                  </a:lnTo>
                  <a:lnTo>
                    <a:pt x="186" y="40"/>
                  </a:lnTo>
                  <a:lnTo>
                    <a:pt x="186" y="40"/>
                  </a:lnTo>
                  <a:lnTo>
                    <a:pt x="186" y="38"/>
                  </a:lnTo>
                  <a:lnTo>
                    <a:pt x="186" y="38"/>
                  </a:lnTo>
                  <a:lnTo>
                    <a:pt x="186" y="40"/>
                  </a:lnTo>
                  <a:lnTo>
                    <a:pt x="186" y="40"/>
                  </a:lnTo>
                  <a:close/>
                  <a:moveTo>
                    <a:pt x="192" y="30"/>
                  </a:moveTo>
                  <a:lnTo>
                    <a:pt x="192" y="30"/>
                  </a:lnTo>
                  <a:lnTo>
                    <a:pt x="190" y="30"/>
                  </a:lnTo>
                  <a:lnTo>
                    <a:pt x="190" y="30"/>
                  </a:lnTo>
                  <a:lnTo>
                    <a:pt x="190" y="30"/>
                  </a:lnTo>
                  <a:lnTo>
                    <a:pt x="190" y="30"/>
                  </a:lnTo>
                  <a:lnTo>
                    <a:pt x="190" y="30"/>
                  </a:lnTo>
                  <a:lnTo>
                    <a:pt x="192" y="30"/>
                  </a:lnTo>
                  <a:lnTo>
                    <a:pt x="192" y="30"/>
                  </a:lnTo>
                  <a:lnTo>
                    <a:pt x="192" y="30"/>
                  </a:lnTo>
                  <a:lnTo>
                    <a:pt x="192" y="30"/>
                  </a:lnTo>
                  <a:close/>
                  <a:moveTo>
                    <a:pt x="192" y="28"/>
                  </a:moveTo>
                  <a:lnTo>
                    <a:pt x="192" y="28"/>
                  </a:lnTo>
                  <a:lnTo>
                    <a:pt x="192" y="28"/>
                  </a:lnTo>
                  <a:lnTo>
                    <a:pt x="192" y="28"/>
                  </a:lnTo>
                  <a:lnTo>
                    <a:pt x="194" y="28"/>
                  </a:lnTo>
                  <a:lnTo>
                    <a:pt x="192" y="28"/>
                  </a:lnTo>
                  <a:close/>
                  <a:moveTo>
                    <a:pt x="194" y="28"/>
                  </a:moveTo>
                  <a:lnTo>
                    <a:pt x="194" y="28"/>
                  </a:lnTo>
                  <a:lnTo>
                    <a:pt x="192" y="28"/>
                  </a:lnTo>
                  <a:lnTo>
                    <a:pt x="192" y="28"/>
                  </a:lnTo>
                  <a:lnTo>
                    <a:pt x="192" y="28"/>
                  </a:lnTo>
                  <a:lnTo>
                    <a:pt x="192" y="28"/>
                  </a:lnTo>
                  <a:lnTo>
                    <a:pt x="194" y="28"/>
                  </a:lnTo>
                  <a:lnTo>
                    <a:pt x="194" y="28"/>
                  </a:lnTo>
                  <a:lnTo>
                    <a:pt x="194" y="28"/>
                  </a:lnTo>
                  <a:lnTo>
                    <a:pt x="194" y="28"/>
                  </a:lnTo>
                  <a:close/>
                  <a:moveTo>
                    <a:pt x="188" y="568"/>
                  </a:moveTo>
                  <a:lnTo>
                    <a:pt x="188" y="568"/>
                  </a:lnTo>
                  <a:lnTo>
                    <a:pt x="186" y="570"/>
                  </a:lnTo>
                  <a:lnTo>
                    <a:pt x="186" y="570"/>
                  </a:lnTo>
                  <a:lnTo>
                    <a:pt x="184" y="572"/>
                  </a:lnTo>
                  <a:lnTo>
                    <a:pt x="184" y="570"/>
                  </a:lnTo>
                  <a:lnTo>
                    <a:pt x="184" y="570"/>
                  </a:lnTo>
                  <a:lnTo>
                    <a:pt x="184" y="570"/>
                  </a:lnTo>
                  <a:lnTo>
                    <a:pt x="184" y="568"/>
                  </a:lnTo>
                  <a:lnTo>
                    <a:pt x="184" y="568"/>
                  </a:lnTo>
                  <a:lnTo>
                    <a:pt x="190" y="566"/>
                  </a:lnTo>
                  <a:lnTo>
                    <a:pt x="190" y="566"/>
                  </a:lnTo>
                  <a:lnTo>
                    <a:pt x="188" y="568"/>
                  </a:lnTo>
                  <a:lnTo>
                    <a:pt x="188" y="568"/>
                  </a:lnTo>
                  <a:close/>
                  <a:moveTo>
                    <a:pt x="230" y="20"/>
                  </a:moveTo>
                  <a:lnTo>
                    <a:pt x="230" y="20"/>
                  </a:lnTo>
                  <a:lnTo>
                    <a:pt x="230" y="20"/>
                  </a:lnTo>
                  <a:lnTo>
                    <a:pt x="230" y="20"/>
                  </a:lnTo>
                  <a:lnTo>
                    <a:pt x="230" y="22"/>
                  </a:lnTo>
                  <a:lnTo>
                    <a:pt x="230" y="22"/>
                  </a:lnTo>
                  <a:lnTo>
                    <a:pt x="228" y="22"/>
                  </a:lnTo>
                  <a:lnTo>
                    <a:pt x="228" y="22"/>
                  </a:lnTo>
                  <a:lnTo>
                    <a:pt x="230" y="20"/>
                  </a:lnTo>
                  <a:lnTo>
                    <a:pt x="230" y="20"/>
                  </a:lnTo>
                  <a:close/>
                  <a:moveTo>
                    <a:pt x="226" y="18"/>
                  </a:moveTo>
                  <a:lnTo>
                    <a:pt x="226" y="18"/>
                  </a:lnTo>
                  <a:lnTo>
                    <a:pt x="230" y="18"/>
                  </a:lnTo>
                  <a:lnTo>
                    <a:pt x="230" y="18"/>
                  </a:lnTo>
                  <a:lnTo>
                    <a:pt x="230" y="18"/>
                  </a:lnTo>
                  <a:lnTo>
                    <a:pt x="230" y="20"/>
                  </a:lnTo>
                  <a:lnTo>
                    <a:pt x="230" y="20"/>
                  </a:lnTo>
                  <a:lnTo>
                    <a:pt x="230" y="18"/>
                  </a:lnTo>
                  <a:lnTo>
                    <a:pt x="230" y="18"/>
                  </a:lnTo>
                  <a:lnTo>
                    <a:pt x="228" y="18"/>
                  </a:lnTo>
                  <a:lnTo>
                    <a:pt x="228" y="18"/>
                  </a:lnTo>
                  <a:lnTo>
                    <a:pt x="226" y="18"/>
                  </a:lnTo>
                  <a:lnTo>
                    <a:pt x="226" y="18"/>
                  </a:lnTo>
                  <a:close/>
                  <a:moveTo>
                    <a:pt x="228" y="18"/>
                  </a:moveTo>
                  <a:lnTo>
                    <a:pt x="228" y="18"/>
                  </a:lnTo>
                  <a:lnTo>
                    <a:pt x="228" y="18"/>
                  </a:lnTo>
                  <a:lnTo>
                    <a:pt x="230" y="18"/>
                  </a:lnTo>
                  <a:lnTo>
                    <a:pt x="230" y="18"/>
                  </a:lnTo>
                  <a:lnTo>
                    <a:pt x="228" y="20"/>
                  </a:lnTo>
                  <a:lnTo>
                    <a:pt x="228" y="20"/>
                  </a:lnTo>
                  <a:lnTo>
                    <a:pt x="226" y="20"/>
                  </a:lnTo>
                  <a:lnTo>
                    <a:pt x="228" y="18"/>
                  </a:lnTo>
                  <a:close/>
                  <a:moveTo>
                    <a:pt x="364" y="576"/>
                  </a:moveTo>
                  <a:lnTo>
                    <a:pt x="364" y="576"/>
                  </a:lnTo>
                  <a:lnTo>
                    <a:pt x="364" y="580"/>
                  </a:lnTo>
                  <a:lnTo>
                    <a:pt x="364" y="580"/>
                  </a:lnTo>
                  <a:lnTo>
                    <a:pt x="364" y="578"/>
                  </a:lnTo>
                  <a:lnTo>
                    <a:pt x="364" y="578"/>
                  </a:lnTo>
                  <a:lnTo>
                    <a:pt x="362" y="576"/>
                  </a:lnTo>
                  <a:lnTo>
                    <a:pt x="362" y="576"/>
                  </a:lnTo>
                  <a:lnTo>
                    <a:pt x="364" y="576"/>
                  </a:lnTo>
                  <a:lnTo>
                    <a:pt x="364" y="576"/>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sp>
          <p:nvSpPr>
            <p:cNvPr id="10" name="Freeform 76"/>
            <p:cNvSpPr>
              <a:spLocks noEditPoints="1"/>
            </p:cNvSpPr>
            <p:nvPr/>
          </p:nvSpPr>
          <p:spPr bwMode="auto">
            <a:xfrm>
              <a:off x="3084096" y="3670172"/>
              <a:ext cx="828259" cy="1857044"/>
            </a:xfrm>
            <a:custGeom>
              <a:avLst/>
              <a:gdLst/>
              <a:ahLst/>
              <a:cxnLst>
                <a:cxn ang="0">
                  <a:pos x="48" y="176"/>
                </a:cxn>
                <a:cxn ang="0">
                  <a:pos x="164" y="78"/>
                </a:cxn>
                <a:cxn ang="0">
                  <a:pos x="164" y="102"/>
                </a:cxn>
                <a:cxn ang="0">
                  <a:pos x="166" y="96"/>
                </a:cxn>
                <a:cxn ang="0">
                  <a:pos x="216" y="118"/>
                </a:cxn>
                <a:cxn ang="0">
                  <a:pos x="250" y="160"/>
                </a:cxn>
                <a:cxn ang="0">
                  <a:pos x="256" y="248"/>
                </a:cxn>
                <a:cxn ang="0">
                  <a:pos x="244" y="292"/>
                </a:cxn>
                <a:cxn ang="0">
                  <a:pos x="246" y="338"/>
                </a:cxn>
                <a:cxn ang="0">
                  <a:pos x="230" y="370"/>
                </a:cxn>
                <a:cxn ang="0">
                  <a:pos x="242" y="410"/>
                </a:cxn>
                <a:cxn ang="0">
                  <a:pos x="250" y="452"/>
                </a:cxn>
                <a:cxn ang="0">
                  <a:pos x="262" y="530"/>
                </a:cxn>
                <a:cxn ang="0">
                  <a:pos x="262" y="564"/>
                </a:cxn>
                <a:cxn ang="0">
                  <a:pos x="274" y="618"/>
                </a:cxn>
                <a:cxn ang="0">
                  <a:pos x="290" y="680"/>
                </a:cxn>
                <a:cxn ang="0">
                  <a:pos x="306" y="730"/>
                </a:cxn>
                <a:cxn ang="0">
                  <a:pos x="316" y="760"/>
                </a:cxn>
                <a:cxn ang="0">
                  <a:pos x="332" y="796"/>
                </a:cxn>
                <a:cxn ang="0">
                  <a:pos x="362" y="820"/>
                </a:cxn>
                <a:cxn ang="0">
                  <a:pos x="372" y="848"/>
                </a:cxn>
                <a:cxn ang="0">
                  <a:pos x="316" y="838"/>
                </a:cxn>
                <a:cxn ang="0">
                  <a:pos x="296" y="826"/>
                </a:cxn>
                <a:cxn ang="0">
                  <a:pos x="274" y="838"/>
                </a:cxn>
                <a:cxn ang="0">
                  <a:pos x="262" y="798"/>
                </a:cxn>
                <a:cxn ang="0">
                  <a:pos x="270" y="770"/>
                </a:cxn>
                <a:cxn ang="0">
                  <a:pos x="262" y="732"/>
                </a:cxn>
                <a:cxn ang="0">
                  <a:pos x="224" y="642"/>
                </a:cxn>
                <a:cxn ang="0">
                  <a:pos x="202" y="586"/>
                </a:cxn>
                <a:cxn ang="0">
                  <a:pos x="160" y="494"/>
                </a:cxn>
                <a:cxn ang="0">
                  <a:pos x="144" y="528"/>
                </a:cxn>
                <a:cxn ang="0">
                  <a:pos x="128" y="572"/>
                </a:cxn>
                <a:cxn ang="0">
                  <a:pos x="124" y="640"/>
                </a:cxn>
                <a:cxn ang="0">
                  <a:pos x="130" y="714"/>
                </a:cxn>
                <a:cxn ang="0">
                  <a:pos x="136" y="752"/>
                </a:cxn>
                <a:cxn ang="0">
                  <a:pos x="140" y="778"/>
                </a:cxn>
                <a:cxn ang="0">
                  <a:pos x="134" y="818"/>
                </a:cxn>
                <a:cxn ang="0">
                  <a:pos x="130" y="844"/>
                </a:cxn>
                <a:cxn ang="0">
                  <a:pos x="88" y="830"/>
                </a:cxn>
                <a:cxn ang="0">
                  <a:pos x="102" y="772"/>
                </a:cxn>
                <a:cxn ang="0">
                  <a:pos x="98" y="756"/>
                </a:cxn>
                <a:cxn ang="0">
                  <a:pos x="90" y="724"/>
                </a:cxn>
                <a:cxn ang="0">
                  <a:pos x="78" y="668"/>
                </a:cxn>
                <a:cxn ang="0">
                  <a:pos x="72" y="550"/>
                </a:cxn>
                <a:cxn ang="0">
                  <a:pos x="60" y="494"/>
                </a:cxn>
                <a:cxn ang="0">
                  <a:pos x="52" y="514"/>
                </a:cxn>
                <a:cxn ang="0">
                  <a:pos x="40" y="522"/>
                </a:cxn>
                <a:cxn ang="0">
                  <a:pos x="0" y="450"/>
                </a:cxn>
                <a:cxn ang="0">
                  <a:pos x="16" y="418"/>
                </a:cxn>
                <a:cxn ang="0">
                  <a:pos x="54" y="346"/>
                </a:cxn>
                <a:cxn ang="0">
                  <a:pos x="60" y="322"/>
                </a:cxn>
                <a:cxn ang="0">
                  <a:pos x="44" y="274"/>
                </a:cxn>
                <a:cxn ang="0">
                  <a:pos x="42" y="240"/>
                </a:cxn>
                <a:cxn ang="0">
                  <a:pos x="38" y="210"/>
                </a:cxn>
                <a:cxn ang="0">
                  <a:pos x="34" y="188"/>
                </a:cxn>
                <a:cxn ang="0">
                  <a:pos x="26" y="140"/>
                </a:cxn>
                <a:cxn ang="0">
                  <a:pos x="32" y="82"/>
                </a:cxn>
                <a:cxn ang="0">
                  <a:pos x="56" y="8"/>
                </a:cxn>
                <a:cxn ang="0">
                  <a:pos x="120" y="14"/>
                </a:cxn>
                <a:cxn ang="0">
                  <a:pos x="160" y="68"/>
                </a:cxn>
                <a:cxn ang="0">
                  <a:pos x="170" y="106"/>
                </a:cxn>
                <a:cxn ang="0">
                  <a:pos x="204" y="120"/>
                </a:cxn>
              </a:cxnLst>
              <a:rect l="0" t="0" r="r" b="b"/>
              <a:pathLst>
                <a:path w="380" h="852">
                  <a:moveTo>
                    <a:pt x="42" y="180"/>
                  </a:moveTo>
                  <a:lnTo>
                    <a:pt x="42" y="180"/>
                  </a:lnTo>
                  <a:lnTo>
                    <a:pt x="44" y="184"/>
                  </a:lnTo>
                  <a:lnTo>
                    <a:pt x="44" y="184"/>
                  </a:lnTo>
                  <a:lnTo>
                    <a:pt x="46" y="182"/>
                  </a:lnTo>
                  <a:lnTo>
                    <a:pt x="48" y="178"/>
                  </a:lnTo>
                  <a:lnTo>
                    <a:pt x="48" y="176"/>
                  </a:lnTo>
                  <a:lnTo>
                    <a:pt x="46" y="174"/>
                  </a:lnTo>
                  <a:lnTo>
                    <a:pt x="44" y="174"/>
                  </a:lnTo>
                  <a:lnTo>
                    <a:pt x="42" y="174"/>
                  </a:lnTo>
                  <a:lnTo>
                    <a:pt x="42" y="176"/>
                  </a:lnTo>
                  <a:lnTo>
                    <a:pt x="42" y="180"/>
                  </a:lnTo>
                  <a:close/>
                  <a:moveTo>
                    <a:pt x="164" y="78"/>
                  </a:moveTo>
                  <a:lnTo>
                    <a:pt x="164" y="78"/>
                  </a:lnTo>
                  <a:lnTo>
                    <a:pt x="164" y="80"/>
                  </a:lnTo>
                  <a:lnTo>
                    <a:pt x="166" y="80"/>
                  </a:lnTo>
                  <a:lnTo>
                    <a:pt x="166" y="80"/>
                  </a:lnTo>
                  <a:lnTo>
                    <a:pt x="164" y="78"/>
                  </a:lnTo>
                  <a:lnTo>
                    <a:pt x="164" y="78"/>
                  </a:lnTo>
                  <a:close/>
                  <a:moveTo>
                    <a:pt x="164" y="102"/>
                  </a:moveTo>
                  <a:lnTo>
                    <a:pt x="164" y="102"/>
                  </a:lnTo>
                  <a:lnTo>
                    <a:pt x="166" y="104"/>
                  </a:lnTo>
                  <a:lnTo>
                    <a:pt x="166" y="104"/>
                  </a:lnTo>
                  <a:lnTo>
                    <a:pt x="166" y="102"/>
                  </a:lnTo>
                  <a:lnTo>
                    <a:pt x="162" y="100"/>
                  </a:lnTo>
                  <a:lnTo>
                    <a:pt x="164" y="102"/>
                  </a:lnTo>
                  <a:close/>
                  <a:moveTo>
                    <a:pt x="166" y="96"/>
                  </a:moveTo>
                  <a:lnTo>
                    <a:pt x="166" y="96"/>
                  </a:lnTo>
                  <a:lnTo>
                    <a:pt x="166" y="102"/>
                  </a:lnTo>
                  <a:lnTo>
                    <a:pt x="166" y="102"/>
                  </a:lnTo>
                  <a:lnTo>
                    <a:pt x="168" y="98"/>
                  </a:lnTo>
                  <a:lnTo>
                    <a:pt x="166" y="96"/>
                  </a:lnTo>
                  <a:lnTo>
                    <a:pt x="166" y="96"/>
                  </a:lnTo>
                  <a:close/>
                  <a:moveTo>
                    <a:pt x="216" y="118"/>
                  </a:moveTo>
                  <a:lnTo>
                    <a:pt x="216" y="118"/>
                  </a:lnTo>
                  <a:lnTo>
                    <a:pt x="224" y="120"/>
                  </a:lnTo>
                  <a:lnTo>
                    <a:pt x="230" y="122"/>
                  </a:lnTo>
                  <a:lnTo>
                    <a:pt x="236" y="128"/>
                  </a:lnTo>
                  <a:lnTo>
                    <a:pt x="240" y="134"/>
                  </a:lnTo>
                  <a:lnTo>
                    <a:pt x="246" y="146"/>
                  </a:lnTo>
                  <a:lnTo>
                    <a:pt x="250" y="160"/>
                  </a:lnTo>
                  <a:lnTo>
                    <a:pt x="250" y="160"/>
                  </a:lnTo>
                  <a:lnTo>
                    <a:pt x="252" y="176"/>
                  </a:lnTo>
                  <a:lnTo>
                    <a:pt x="256" y="192"/>
                  </a:lnTo>
                  <a:lnTo>
                    <a:pt x="256" y="192"/>
                  </a:lnTo>
                  <a:lnTo>
                    <a:pt x="258" y="212"/>
                  </a:lnTo>
                  <a:lnTo>
                    <a:pt x="258" y="230"/>
                  </a:lnTo>
                  <a:lnTo>
                    <a:pt x="258" y="230"/>
                  </a:lnTo>
                  <a:lnTo>
                    <a:pt x="256" y="248"/>
                  </a:lnTo>
                  <a:lnTo>
                    <a:pt x="252" y="264"/>
                  </a:lnTo>
                  <a:lnTo>
                    <a:pt x="252" y="264"/>
                  </a:lnTo>
                  <a:lnTo>
                    <a:pt x="248" y="280"/>
                  </a:lnTo>
                  <a:lnTo>
                    <a:pt x="248" y="280"/>
                  </a:lnTo>
                  <a:lnTo>
                    <a:pt x="244" y="286"/>
                  </a:lnTo>
                  <a:lnTo>
                    <a:pt x="244" y="292"/>
                  </a:lnTo>
                  <a:lnTo>
                    <a:pt x="244" y="292"/>
                  </a:lnTo>
                  <a:lnTo>
                    <a:pt x="246" y="306"/>
                  </a:lnTo>
                  <a:lnTo>
                    <a:pt x="246" y="318"/>
                  </a:lnTo>
                  <a:lnTo>
                    <a:pt x="246" y="318"/>
                  </a:lnTo>
                  <a:lnTo>
                    <a:pt x="248" y="330"/>
                  </a:lnTo>
                  <a:lnTo>
                    <a:pt x="248" y="334"/>
                  </a:lnTo>
                  <a:lnTo>
                    <a:pt x="246" y="338"/>
                  </a:lnTo>
                  <a:lnTo>
                    <a:pt x="246" y="338"/>
                  </a:lnTo>
                  <a:lnTo>
                    <a:pt x="230" y="348"/>
                  </a:lnTo>
                  <a:lnTo>
                    <a:pt x="230" y="348"/>
                  </a:lnTo>
                  <a:lnTo>
                    <a:pt x="224" y="352"/>
                  </a:lnTo>
                  <a:lnTo>
                    <a:pt x="224" y="356"/>
                  </a:lnTo>
                  <a:lnTo>
                    <a:pt x="228" y="366"/>
                  </a:lnTo>
                  <a:lnTo>
                    <a:pt x="228" y="366"/>
                  </a:lnTo>
                  <a:lnTo>
                    <a:pt x="230" y="370"/>
                  </a:lnTo>
                  <a:lnTo>
                    <a:pt x="234" y="374"/>
                  </a:lnTo>
                  <a:lnTo>
                    <a:pt x="234" y="374"/>
                  </a:lnTo>
                  <a:lnTo>
                    <a:pt x="238" y="380"/>
                  </a:lnTo>
                  <a:lnTo>
                    <a:pt x="238" y="388"/>
                  </a:lnTo>
                  <a:lnTo>
                    <a:pt x="238" y="388"/>
                  </a:lnTo>
                  <a:lnTo>
                    <a:pt x="242" y="402"/>
                  </a:lnTo>
                  <a:lnTo>
                    <a:pt x="242" y="410"/>
                  </a:lnTo>
                  <a:lnTo>
                    <a:pt x="246" y="416"/>
                  </a:lnTo>
                  <a:lnTo>
                    <a:pt x="246" y="416"/>
                  </a:lnTo>
                  <a:lnTo>
                    <a:pt x="248" y="424"/>
                  </a:lnTo>
                  <a:lnTo>
                    <a:pt x="248" y="430"/>
                  </a:lnTo>
                  <a:lnTo>
                    <a:pt x="248" y="444"/>
                  </a:lnTo>
                  <a:lnTo>
                    <a:pt x="248" y="444"/>
                  </a:lnTo>
                  <a:lnTo>
                    <a:pt x="250" y="452"/>
                  </a:lnTo>
                  <a:lnTo>
                    <a:pt x="250" y="460"/>
                  </a:lnTo>
                  <a:lnTo>
                    <a:pt x="256" y="478"/>
                  </a:lnTo>
                  <a:lnTo>
                    <a:pt x="256" y="478"/>
                  </a:lnTo>
                  <a:lnTo>
                    <a:pt x="258" y="498"/>
                  </a:lnTo>
                  <a:lnTo>
                    <a:pt x="262" y="518"/>
                  </a:lnTo>
                  <a:lnTo>
                    <a:pt x="262" y="518"/>
                  </a:lnTo>
                  <a:lnTo>
                    <a:pt x="262" y="530"/>
                  </a:lnTo>
                  <a:lnTo>
                    <a:pt x="262" y="542"/>
                  </a:lnTo>
                  <a:lnTo>
                    <a:pt x="262" y="542"/>
                  </a:lnTo>
                  <a:lnTo>
                    <a:pt x="256" y="536"/>
                  </a:lnTo>
                  <a:lnTo>
                    <a:pt x="256" y="536"/>
                  </a:lnTo>
                  <a:lnTo>
                    <a:pt x="256" y="542"/>
                  </a:lnTo>
                  <a:lnTo>
                    <a:pt x="258" y="550"/>
                  </a:lnTo>
                  <a:lnTo>
                    <a:pt x="262" y="564"/>
                  </a:lnTo>
                  <a:lnTo>
                    <a:pt x="262" y="564"/>
                  </a:lnTo>
                  <a:lnTo>
                    <a:pt x="266" y="582"/>
                  </a:lnTo>
                  <a:lnTo>
                    <a:pt x="270" y="598"/>
                  </a:lnTo>
                  <a:lnTo>
                    <a:pt x="270" y="598"/>
                  </a:lnTo>
                  <a:lnTo>
                    <a:pt x="270" y="608"/>
                  </a:lnTo>
                  <a:lnTo>
                    <a:pt x="272" y="614"/>
                  </a:lnTo>
                  <a:lnTo>
                    <a:pt x="274" y="618"/>
                  </a:lnTo>
                  <a:lnTo>
                    <a:pt x="274" y="618"/>
                  </a:lnTo>
                  <a:lnTo>
                    <a:pt x="276" y="622"/>
                  </a:lnTo>
                  <a:lnTo>
                    <a:pt x="278" y="630"/>
                  </a:lnTo>
                  <a:lnTo>
                    <a:pt x="282" y="642"/>
                  </a:lnTo>
                  <a:lnTo>
                    <a:pt x="282" y="642"/>
                  </a:lnTo>
                  <a:lnTo>
                    <a:pt x="286" y="662"/>
                  </a:lnTo>
                  <a:lnTo>
                    <a:pt x="290" y="680"/>
                  </a:lnTo>
                  <a:lnTo>
                    <a:pt x="294" y="700"/>
                  </a:lnTo>
                  <a:lnTo>
                    <a:pt x="300" y="718"/>
                  </a:lnTo>
                  <a:lnTo>
                    <a:pt x="300" y="718"/>
                  </a:lnTo>
                  <a:lnTo>
                    <a:pt x="302" y="722"/>
                  </a:lnTo>
                  <a:lnTo>
                    <a:pt x="304" y="728"/>
                  </a:lnTo>
                  <a:lnTo>
                    <a:pt x="304" y="728"/>
                  </a:lnTo>
                  <a:lnTo>
                    <a:pt x="306" y="730"/>
                  </a:lnTo>
                  <a:lnTo>
                    <a:pt x="306" y="730"/>
                  </a:lnTo>
                  <a:lnTo>
                    <a:pt x="308" y="730"/>
                  </a:lnTo>
                  <a:lnTo>
                    <a:pt x="308" y="732"/>
                  </a:lnTo>
                  <a:lnTo>
                    <a:pt x="308" y="732"/>
                  </a:lnTo>
                  <a:lnTo>
                    <a:pt x="312" y="746"/>
                  </a:lnTo>
                  <a:lnTo>
                    <a:pt x="316" y="760"/>
                  </a:lnTo>
                  <a:lnTo>
                    <a:pt x="316" y="760"/>
                  </a:lnTo>
                  <a:lnTo>
                    <a:pt x="318" y="766"/>
                  </a:lnTo>
                  <a:lnTo>
                    <a:pt x="320" y="774"/>
                  </a:lnTo>
                  <a:lnTo>
                    <a:pt x="320" y="774"/>
                  </a:lnTo>
                  <a:lnTo>
                    <a:pt x="324" y="778"/>
                  </a:lnTo>
                  <a:lnTo>
                    <a:pt x="326" y="786"/>
                  </a:lnTo>
                  <a:lnTo>
                    <a:pt x="328" y="792"/>
                  </a:lnTo>
                  <a:lnTo>
                    <a:pt x="332" y="796"/>
                  </a:lnTo>
                  <a:lnTo>
                    <a:pt x="332" y="796"/>
                  </a:lnTo>
                  <a:lnTo>
                    <a:pt x="336" y="800"/>
                  </a:lnTo>
                  <a:lnTo>
                    <a:pt x="340" y="806"/>
                  </a:lnTo>
                  <a:lnTo>
                    <a:pt x="340" y="806"/>
                  </a:lnTo>
                  <a:lnTo>
                    <a:pt x="350" y="814"/>
                  </a:lnTo>
                  <a:lnTo>
                    <a:pt x="350" y="814"/>
                  </a:lnTo>
                  <a:lnTo>
                    <a:pt x="362" y="820"/>
                  </a:lnTo>
                  <a:lnTo>
                    <a:pt x="368" y="824"/>
                  </a:lnTo>
                  <a:lnTo>
                    <a:pt x="374" y="828"/>
                  </a:lnTo>
                  <a:lnTo>
                    <a:pt x="374" y="828"/>
                  </a:lnTo>
                  <a:lnTo>
                    <a:pt x="378" y="834"/>
                  </a:lnTo>
                  <a:lnTo>
                    <a:pt x="380" y="840"/>
                  </a:lnTo>
                  <a:lnTo>
                    <a:pt x="378" y="844"/>
                  </a:lnTo>
                  <a:lnTo>
                    <a:pt x="372" y="848"/>
                  </a:lnTo>
                  <a:lnTo>
                    <a:pt x="358" y="852"/>
                  </a:lnTo>
                  <a:lnTo>
                    <a:pt x="346" y="852"/>
                  </a:lnTo>
                  <a:lnTo>
                    <a:pt x="346" y="852"/>
                  </a:lnTo>
                  <a:lnTo>
                    <a:pt x="338" y="850"/>
                  </a:lnTo>
                  <a:lnTo>
                    <a:pt x="330" y="848"/>
                  </a:lnTo>
                  <a:lnTo>
                    <a:pt x="322" y="844"/>
                  </a:lnTo>
                  <a:lnTo>
                    <a:pt x="316" y="838"/>
                  </a:lnTo>
                  <a:lnTo>
                    <a:pt x="316" y="838"/>
                  </a:lnTo>
                  <a:lnTo>
                    <a:pt x="308" y="826"/>
                  </a:lnTo>
                  <a:lnTo>
                    <a:pt x="302" y="822"/>
                  </a:lnTo>
                  <a:lnTo>
                    <a:pt x="296" y="818"/>
                  </a:lnTo>
                  <a:lnTo>
                    <a:pt x="296" y="818"/>
                  </a:lnTo>
                  <a:lnTo>
                    <a:pt x="296" y="824"/>
                  </a:lnTo>
                  <a:lnTo>
                    <a:pt x="296" y="826"/>
                  </a:lnTo>
                  <a:lnTo>
                    <a:pt x="296" y="830"/>
                  </a:lnTo>
                  <a:lnTo>
                    <a:pt x="296" y="830"/>
                  </a:lnTo>
                  <a:lnTo>
                    <a:pt x="294" y="834"/>
                  </a:lnTo>
                  <a:lnTo>
                    <a:pt x="292" y="838"/>
                  </a:lnTo>
                  <a:lnTo>
                    <a:pt x="292" y="838"/>
                  </a:lnTo>
                  <a:lnTo>
                    <a:pt x="284" y="838"/>
                  </a:lnTo>
                  <a:lnTo>
                    <a:pt x="274" y="838"/>
                  </a:lnTo>
                  <a:lnTo>
                    <a:pt x="266" y="834"/>
                  </a:lnTo>
                  <a:lnTo>
                    <a:pt x="262" y="832"/>
                  </a:lnTo>
                  <a:lnTo>
                    <a:pt x="262" y="828"/>
                  </a:lnTo>
                  <a:lnTo>
                    <a:pt x="262" y="828"/>
                  </a:lnTo>
                  <a:lnTo>
                    <a:pt x="262" y="808"/>
                  </a:lnTo>
                  <a:lnTo>
                    <a:pt x="262" y="808"/>
                  </a:lnTo>
                  <a:lnTo>
                    <a:pt x="262" y="798"/>
                  </a:lnTo>
                  <a:lnTo>
                    <a:pt x="262" y="798"/>
                  </a:lnTo>
                  <a:lnTo>
                    <a:pt x="262" y="794"/>
                  </a:lnTo>
                  <a:lnTo>
                    <a:pt x="264" y="792"/>
                  </a:lnTo>
                  <a:lnTo>
                    <a:pt x="264" y="792"/>
                  </a:lnTo>
                  <a:lnTo>
                    <a:pt x="268" y="782"/>
                  </a:lnTo>
                  <a:lnTo>
                    <a:pt x="270" y="770"/>
                  </a:lnTo>
                  <a:lnTo>
                    <a:pt x="270" y="770"/>
                  </a:lnTo>
                  <a:lnTo>
                    <a:pt x="272" y="768"/>
                  </a:lnTo>
                  <a:lnTo>
                    <a:pt x="274" y="766"/>
                  </a:lnTo>
                  <a:lnTo>
                    <a:pt x="274" y="766"/>
                  </a:lnTo>
                  <a:lnTo>
                    <a:pt x="272" y="762"/>
                  </a:lnTo>
                  <a:lnTo>
                    <a:pt x="270" y="756"/>
                  </a:lnTo>
                  <a:lnTo>
                    <a:pt x="270" y="756"/>
                  </a:lnTo>
                  <a:lnTo>
                    <a:pt x="262" y="732"/>
                  </a:lnTo>
                  <a:lnTo>
                    <a:pt x="250" y="712"/>
                  </a:lnTo>
                  <a:lnTo>
                    <a:pt x="250" y="712"/>
                  </a:lnTo>
                  <a:lnTo>
                    <a:pt x="236" y="686"/>
                  </a:lnTo>
                  <a:lnTo>
                    <a:pt x="230" y="672"/>
                  </a:lnTo>
                  <a:lnTo>
                    <a:pt x="226" y="658"/>
                  </a:lnTo>
                  <a:lnTo>
                    <a:pt x="226" y="658"/>
                  </a:lnTo>
                  <a:lnTo>
                    <a:pt x="224" y="642"/>
                  </a:lnTo>
                  <a:lnTo>
                    <a:pt x="222" y="626"/>
                  </a:lnTo>
                  <a:lnTo>
                    <a:pt x="222" y="626"/>
                  </a:lnTo>
                  <a:lnTo>
                    <a:pt x="220" y="618"/>
                  </a:lnTo>
                  <a:lnTo>
                    <a:pt x="218" y="612"/>
                  </a:lnTo>
                  <a:lnTo>
                    <a:pt x="210" y="600"/>
                  </a:lnTo>
                  <a:lnTo>
                    <a:pt x="210" y="600"/>
                  </a:lnTo>
                  <a:lnTo>
                    <a:pt x="202" y="586"/>
                  </a:lnTo>
                  <a:lnTo>
                    <a:pt x="196" y="572"/>
                  </a:lnTo>
                  <a:lnTo>
                    <a:pt x="182" y="542"/>
                  </a:lnTo>
                  <a:lnTo>
                    <a:pt x="182" y="542"/>
                  </a:lnTo>
                  <a:lnTo>
                    <a:pt x="166" y="510"/>
                  </a:lnTo>
                  <a:lnTo>
                    <a:pt x="166" y="510"/>
                  </a:lnTo>
                  <a:lnTo>
                    <a:pt x="162" y="500"/>
                  </a:lnTo>
                  <a:lnTo>
                    <a:pt x="160" y="494"/>
                  </a:lnTo>
                  <a:lnTo>
                    <a:pt x="156" y="492"/>
                  </a:lnTo>
                  <a:lnTo>
                    <a:pt x="156" y="492"/>
                  </a:lnTo>
                  <a:lnTo>
                    <a:pt x="152" y="500"/>
                  </a:lnTo>
                  <a:lnTo>
                    <a:pt x="148" y="512"/>
                  </a:lnTo>
                  <a:lnTo>
                    <a:pt x="148" y="512"/>
                  </a:lnTo>
                  <a:lnTo>
                    <a:pt x="144" y="528"/>
                  </a:lnTo>
                  <a:lnTo>
                    <a:pt x="144" y="528"/>
                  </a:lnTo>
                  <a:lnTo>
                    <a:pt x="142" y="532"/>
                  </a:lnTo>
                  <a:lnTo>
                    <a:pt x="140" y="532"/>
                  </a:lnTo>
                  <a:lnTo>
                    <a:pt x="136" y="532"/>
                  </a:lnTo>
                  <a:lnTo>
                    <a:pt x="132" y="532"/>
                  </a:lnTo>
                  <a:lnTo>
                    <a:pt x="132" y="532"/>
                  </a:lnTo>
                  <a:lnTo>
                    <a:pt x="130" y="558"/>
                  </a:lnTo>
                  <a:lnTo>
                    <a:pt x="128" y="572"/>
                  </a:lnTo>
                  <a:lnTo>
                    <a:pt x="126" y="586"/>
                  </a:lnTo>
                  <a:lnTo>
                    <a:pt x="126" y="586"/>
                  </a:lnTo>
                  <a:lnTo>
                    <a:pt x="124" y="600"/>
                  </a:lnTo>
                  <a:lnTo>
                    <a:pt x="122" y="614"/>
                  </a:lnTo>
                  <a:lnTo>
                    <a:pt x="122" y="626"/>
                  </a:lnTo>
                  <a:lnTo>
                    <a:pt x="124" y="640"/>
                  </a:lnTo>
                  <a:lnTo>
                    <a:pt x="124" y="640"/>
                  </a:lnTo>
                  <a:lnTo>
                    <a:pt x="126" y="656"/>
                  </a:lnTo>
                  <a:lnTo>
                    <a:pt x="126" y="670"/>
                  </a:lnTo>
                  <a:lnTo>
                    <a:pt x="126" y="700"/>
                  </a:lnTo>
                  <a:lnTo>
                    <a:pt x="126" y="700"/>
                  </a:lnTo>
                  <a:lnTo>
                    <a:pt x="128" y="708"/>
                  </a:lnTo>
                  <a:lnTo>
                    <a:pt x="130" y="714"/>
                  </a:lnTo>
                  <a:lnTo>
                    <a:pt x="130" y="714"/>
                  </a:lnTo>
                  <a:lnTo>
                    <a:pt x="132" y="720"/>
                  </a:lnTo>
                  <a:lnTo>
                    <a:pt x="134" y="724"/>
                  </a:lnTo>
                  <a:lnTo>
                    <a:pt x="134" y="724"/>
                  </a:lnTo>
                  <a:lnTo>
                    <a:pt x="132" y="738"/>
                  </a:lnTo>
                  <a:lnTo>
                    <a:pt x="134" y="746"/>
                  </a:lnTo>
                  <a:lnTo>
                    <a:pt x="136" y="752"/>
                  </a:lnTo>
                  <a:lnTo>
                    <a:pt x="136" y="752"/>
                  </a:lnTo>
                  <a:lnTo>
                    <a:pt x="136" y="756"/>
                  </a:lnTo>
                  <a:lnTo>
                    <a:pt x="136" y="760"/>
                  </a:lnTo>
                  <a:lnTo>
                    <a:pt x="136" y="764"/>
                  </a:lnTo>
                  <a:lnTo>
                    <a:pt x="136" y="770"/>
                  </a:lnTo>
                  <a:lnTo>
                    <a:pt x="136" y="770"/>
                  </a:lnTo>
                  <a:lnTo>
                    <a:pt x="138" y="774"/>
                  </a:lnTo>
                  <a:lnTo>
                    <a:pt x="140" y="778"/>
                  </a:lnTo>
                  <a:lnTo>
                    <a:pt x="140" y="790"/>
                  </a:lnTo>
                  <a:lnTo>
                    <a:pt x="140" y="790"/>
                  </a:lnTo>
                  <a:lnTo>
                    <a:pt x="142" y="802"/>
                  </a:lnTo>
                  <a:lnTo>
                    <a:pt x="142" y="808"/>
                  </a:lnTo>
                  <a:lnTo>
                    <a:pt x="140" y="812"/>
                  </a:lnTo>
                  <a:lnTo>
                    <a:pt x="140" y="812"/>
                  </a:lnTo>
                  <a:lnTo>
                    <a:pt x="134" y="818"/>
                  </a:lnTo>
                  <a:lnTo>
                    <a:pt x="134" y="820"/>
                  </a:lnTo>
                  <a:lnTo>
                    <a:pt x="134" y="826"/>
                  </a:lnTo>
                  <a:lnTo>
                    <a:pt x="134" y="826"/>
                  </a:lnTo>
                  <a:lnTo>
                    <a:pt x="136" y="832"/>
                  </a:lnTo>
                  <a:lnTo>
                    <a:pt x="136" y="836"/>
                  </a:lnTo>
                  <a:lnTo>
                    <a:pt x="132" y="840"/>
                  </a:lnTo>
                  <a:lnTo>
                    <a:pt x="130" y="844"/>
                  </a:lnTo>
                  <a:lnTo>
                    <a:pt x="120" y="850"/>
                  </a:lnTo>
                  <a:lnTo>
                    <a:pt x="110" y="850"/>
                  </a:lnTo>
                  <a:lnTo>
                    <a:pt x="110" y="850"/>
                  </a:lnTo>
                  <a:lnTo>
                    <a:pt x="98" y="850"/>
                  </a:lnTo>
                  <a:lnTo>
                    <a:pt x="92" y="844"/>
                  </a:lnTo>
                  <a:lnTo>
                    <a:pt x="88" y="838"/>
                  </a:lnTo>
                  <a:lnTo>
                    <a:pt x="88" y="830"/>
                  </a:lnTo>
                  <a:lnTo>
                    <a:pt x="90" y="820"/>
                  </a:lnTo>
                  <a:lnTo>
                    <a:pt x="94" y="810"/>
                  </a:lnTo>
                  <a:lnTo>
                    <a:pt x="100" y="792"/>
                  </a:lnTo>
                  <a:lnTo>
                    <a:pt x="100" y="792"/>
                  </a:lnTo>
                  <a:lnTo>
                    <a:pt x="102" y="782"/>
                  </a:lnTo>
                  <a:lnTo>
                    <a:pt x="102" y="772"/>
                  </a:lnTo>
                  <a:lnTo>
                    <a:pt x="102" y="772"/>
                  </a:lnTo>
                  <a:lnTo>
                    <a:pt x="102" y="768"/>
                  </a:lnTo>
                  <a:lnTo>
                    <a:pt x="102" y="764"/>
                  </a:lnTo>
                  <a:lnTo>
                    <a:pt x="102" y="764"/>
                  </a:lnTo>
                  <a:lnTo>
                    <a:pt x="100" y="762"/>
                  </a:lnTo>
                  <a:lnTo>
                    <a:pt x="98" y="760"/>
                  </a:lnTo>
                  <a:lnTo>
                    <a:pt x="98" y="760"/>
                  </a:lnTo>
                  <a:lnTo>
                    <a:pt x="98" y="756"/>
                  </a:lnTo>
                  <a:lnTo>
                    <a:pt x="100" y="752"/>
                  </a:lnTo>
                  <a:lnTo>
                    <a:pt x="100" y="752"/>
                  </a:lnTo>
                  <a:lnTo>
                    <a:pt x="98" y="746"/>
                  </a:lnTo>
                  <a:lnTo>
                    <a:pt x="96" y="740"/>
                  </a:lnTo>
                  <a:lnTo>
                    <a:pt x="96" y="740"/>
                  </a:lnTo>
                  <a:lnTo>
                    <a:pt x="92" y="730"/>
                  </a:lnTo>
                  <a:lnTo>
                    <a:pt x="90" y="724"/>
                  </a:lnTo>
                  <a:lnTo>
                    <a:pt x="90" y="720"/>
                  </a:lnTo>
                  <a:lnTo>
                    <a:pt x="90" y="720"/>
                  </a:lnTo>
                  <a:lnTo>
                    <a:pt x="92" y="716"/>
                  </a:lnTo>
                  <a:lnTo>
                    <a:pt x="90" y="708"/>
                  </a:lnTo>
                  <a:lnTo>
                    <a:pt x="86" y="698"/>
                  </a:lnTo>
                  <a:lnTo>
                    <a:pt x="86" y="698"/>
                  </a:lnTo>
                  <a:lnTo>
                    <a:pt x="78" y="668"/>
                  </a:lnTo>
                  <a:lnTo>
                    <a:pt x="78" y="668"/>
                  </a:lnTo>
                  <a:lnTo>
                    <a:pt x="74" y="638"/>
                  </a:lnTo>
                  <a:lnTo>
                    <a:pt x="72" y="606"/>
                  </a:lnTo>
                  <a:lnTo>
                    <a:pt x="72" y="606"/>
                  </a:lnTo>
                  <a:lnTo>
                    <a:pt x="72" y="578"/>
                  </a:lnTo>
                  <a:lnTo>
                    <a:pt x="72" y="550"/>
                  </a:lnTo>
                  <a:lnTo>
                    <a:pt x="72" y="550"/>
                  </a:lnTo>
                  <a:lnTo>
                    <a:pt x="68" y="522"/>
                  </a:lnTo>
                  <a:lnTo>
                    <a:pt x="68" y="522"/>
                  </a:lnTo>
                  <a:lnTo>
                    <a:pt x="66" y="506"/>
                  </a:lnTo>
                  <a:lnTo>
                    <a:pt x="66" y="498"/>
                  </a:lnTo>
                  <a:lnTo>
                    <a:pt x="62" y="492"/>
                  </a:lnTo>
                  <a:lnTo>
                    <a:pt x="62" y="492"/>
                  </a:lnTo>
                  <a:lnTo>
                    <a:pt x="60" y="494"/>
                  </a:lnTo>
                  <a:lnTo>
                    <a:pt x="60" y="496"/>
                  </a:lnTo>
                  <a:lnTo>
                    <a:pt x="60" y="504"/>
                  </a:lnTo>
                  <a:lnTo>
                    <a:pt x="60" y="504"/>
                  </a:lnTo>
                  <a:lnTo>
                    <a:pt x="58" y="506"/>
                  </a:lnTo>
                  <a:lnTo>
                    <a:pt x="56" y="508"/>
                  </a:lnTo>
                  <a:lnTo>
                    <a:pt x="54" y="510"/>
                  </a:lnTo>
                  <a:lnTo>
                    <a:pt x="52" y="514"/>
                  </a:lnTo>
                  <a:lnTo>
                    <a:pt x="52" y="514"/>
                  </a:lnTo>
                  <a:lnTo>
                    <a:pt x="54" y="518"/>
                  </a:lnTo>
                  <a:lnTo>
                    <a:pt x="52" y="520"/>
                  </a:lnTo>
                  <a:lnTo>
                    <a:pt x="46" y="524"/>
                  </a:lnTo>
                  <a:lnTo>
                    <a:pt x="46" y="524"/>
                  </a:lnTo>
                  <a:lnTo>
                    <a:pt x="44" y="524"/>
                  </a:lnTo>
                  <a:lnTo>
                    <a:pt x="40" y="522"/>
                  </a:lnTo>
                  <a:lnTo>
                    <a:pt x="38" y="516"/>
                  </a:lnTo>
                  <a:lnTo>
                    <a:pt x="32" y="502"/>
                  </a:lnTo>
                  <a:lnTo>
                    <a:pt x="32" y="502"/>
                  </a:lnTo>
                  <a:lnTo>
                    <a:pt x="18" y="478"/>
                  </a:lnTo>
                  <a:lnTo>
                    <a:pt x="2" y="454"/>
                  </a:lnTo>
                  <a:lnTo>
                    <a:pt x="2" y="454"/>
                  </a:lnTo>
                  <a:lnTo>
                    <a:pt x="0" y="450"/>
                  </a:lnTo>
                  <a:lnTo>
                    <a:pt x="0" y="446"/>
                  </a:lnTo>
                  <a:lnTo>
                    <a:pt x="2" y="442"/>
                  </a:lnTo>
                  <a:lnTo>
                    <a:pt x="4" y="438"/>
                  </a:lnTo>
                  <a:lnTo>
                    <a:pt x="4" y="438"/>
                  </a:lnTo>
                  <a:lnTo>
                    <a:pt x="12" y="428"/>
                  </a:lnTo>
                  <a:lnTo>
                    <a:pt x="16" y="418"/>
                  </a:lnTo>
                  <a:lnTo>
                    <a:pt x="16" y="418"/>
                  </a:lnTo>
                  <a:lnTo>
                    <a:pt x="30" y="396"/>
                  </a:lnTo>
                  <a:lnTo>
                    <a:pt x="42" y="372"/>
                  </a:lnTo>
                  <a:lnTo>
                    <a:pt x="42" y="372"/>
                  </a:lnTo>
                  <a:lnTo>
                    <a:pt x="46" y="362"/>
                  </a:lnTo>
                  <a:lnTo>
                    <a:pt x="52" y="350"/>
                  </a:lnTo>
                  <a:lnTo>
                    <a:pt x="52" y="350"/>
                  </a:lnTo>
                  <a:lnTo>
                    <a:pt x="54" y="346"/>
                  </a:lnTo>
                  <a:lnTo>
                    <a:pt x="56" y="342"/>
                  </a:lnTo>
                  <a:lnTo>
                    <a:pt x="56" y="342"/>
                  </a:lnTo>
                  <a:lnTo>
                    <a:pt x="56" y="336"/>
                  </a:lnTo>
                  <a:lnTo>
                    <a:pt x="56" y="336"/>
                  </a:lnTo>
                  <a:lnTo>
                    <a:pt x="60" y="326"/>
                  </a:lnTo>
                  <a:lnTo>
                    <a:pt x="60" y="326"/>
                  </a:lnTo>
                  <a:lnTo>
                    <a:pt x="60" y="322"/>
                  </a:lnTo>
                  <a:lnTo>
                    <a:pt x="58" y="318"/>
                  </a:lnTo>
                  <a:lnTo>
                    <a:pt x="54" y="312"/>
                  </a:lnTo>
                  <a:lnTo>
                    <a:pt x="54" y="312"/>
                  </a:lnTo>
                  <a:lnTo>
                    <a:pt x="46" y="288"/>
                  </a:lnTo>
                  <a:lnTo>
                    <a:pt x="46" y="288"/>
                  </a:lnTo>
                  <a:lnTo>
                    <a:pt x="44" y="282"/>
                  </a:lnTo>
                  <a:lnTo>
                    <a:pt x="44" y="274"/>
                  </a:lnTo>
                  <a:lnTo>
                    <a:pt x="44" y="266"/>
                  </a:lnTo>
                  <a:lnTo>
                    <a:pt x="42" y="258"/>
                  </a:lnTo>
                  <a:lnTo>
                    <a:pt x="42" y="258"/>
                  </a:lnTo>
                  <a:lnTo>
                    <a:pt x="42" y="254"/>
                  </a:lnTo>
                  <a:lnTo>
                    <a:pt x="42" y="250"/>
                  </a:lnTo>
                  <a:lnTo>
                    <a:pt x="44" y="244"/>
                  </a:lnTo>
                  <a:lnTo>
                    <a:pt x="42" y="240"/>
                  </a:lnTo>
                  <a:lnTo>
                    <a:pt x="42" y="240"/>
                  </a:lnTo>
                  <a:lnTo>
                    <a:pt x="40" y="226"/>
                  </a:lnTo>
                  <a:lnTo>
                    <a:pt x="40" y="226"/>
                  </a:lnTo>
                  <a:lnTo>
                    <a:pt x="40" y="220"/>
                  </a:lnTo>
                  <a:lnTo>
                    <a:pt x="42" y="216"/>
                  </a:lnTo>
                  <a:lnTo>
                    <a:pt x="42" y="214"/>
                  </a:lnTo>
                  <a:lnTo>
                    <a:pt x="38" y="210"/>
                  </a:lnTo>
                  <a:lnTo>
                    <a:pt x="38" y="210"/>
                  </a:lnTo>
                  <a:lnTo>
                    <a:pt x="30" y="204"/>
                  </a:lnTo>
                  <a:lnTo>
                    <a:pt x="30" y="202"/>
                  </a:lnTo>
                  <a:lnTo>
                    <a:pt x="32" y="196"/>
                  </a:lnTo>
                  <a:lnTo>
                    <a:pt x="32" y="196"/>
                  </a:lnTo>
                  <a:lnTo>
                    <a:pt x="34" y="194"/>
                  </a:lnTo>
                  <a:lnTo>
                    <a:pt x="34" y="188"/>
                  </a:lnTo>
                  <a:lnTo>
                    <a:pt x="36" y="178"/>
                  </a:lnTo>
                  <a:lnTo>
                    <a:pt x="36" y="178"/>
                  </a:lnTo>
                  <a:lnTo>
                    <a:pt x="34" y="170"/>
                  </a:lnTo>
                  <a:lnTo>
                    <a:pt x="34" y="162"/>
                  </a:lnTo>
                  <a:lnTo>
                    <a:pt x="28" y="148"/>
                  </a:lnTo>
                  <a:lnTo>
                    <a:pt x="28" y="148"/>
                  </a:lnTo>
                  <a:lnTo>
                    <a:pt x="26" y="140"/>
                  </a:lnTo>
                  <a:lnTo>
                    <a:pt x="26" y="132"/>
                  </a:lnTo>
                  <a:lnTo>
                    <a:pt x="30" y="116"/>
                  </a:lnTo>
                  <a:lnTo>
                    <a:pt x="30" y="116"/>
                  </a:lnTo>
                  <a:lnTo>
                    <a:pt x="32" y="98"/>
                  </a:lnTo>
                  <a:lnTo>
                    <a:pt x="32" y="98"/>
                  </a:lnTo>
                  <a:lnTo>
                    <a:pt x="32" y="90"/>
                  </a:lnTo>
                  <a:lnTo>
                    <a:pt x="32" y="82"/>
                  </a:lnTo>
                  <a:lnTo>
                    <a:pt x="32" y="64"/>
                  </a:lnTo>
                  <a:lnTo>
                    <a:pt x="32" y="64"/>
                  </a:lnTo>
                  <a:lnTo>
                    <a:pt x="34" y="46"/>
                  </a:lnTo>
                  <a:lnTo>
                    <a:pt x="38" y="28"/>
                  </a:lnTo>
                  <a:lnTo>
                    <a:pt x="42" y="20"/>
                  </a:lnTo>
                  <a:lnTo>
                    <a:pt x="48" y="14"/>
                  </a:lnTo>
                  <a:lnTo>
                    <a:pt x="56" y="8"/>
                  </a:lnTo>
                  <a:lnTo>
                    <a:pt x="64" y="2"/>
                  </a:lnTo>
                  <a:lnTo>
                    <a:pt x="64" y="2"/>
                  </a:lnTo>
                  <a:lnTo>
                    <a:pt x="76" y="0"/>
                  </a:lnTo>
                  <a:lnTo>
                    <a:pt x="88" y="0"/>
                  </a:lnTo>
                  <a:lnTo>
                    <a:pt x="100" y="2"/>
                  </a:lnTo>
                  <a:lnTo>
                    <a:pt x="110" y="6"/>
                  </a:lnTo>
                  <a:lnTo>
                    <a:pt x="120" y="14"/>
                  </a:lnTo>
                  <a:lnTo>
                    <a:pt x="130" y="22"/>
                  </a:lnTo>
                  <a:lnTo>
                    <a:pt x="138" y="32"/>
                  </a:lnTo>
                  <a:lnTo>
                    <a:pt x="144" y="40"/>
                  </a:lnTo>
                  <a:lnTo>
                    <a:pt x="144" y="40"/>
                  </a:lnTo>
                  <a:lnTo>
                    <a:pt x="152" y="54"/>
                  </a:lnTo>
                  <a:lnTo>
                    <a:pt x="160" y="68"/>
                  </a:lnTo>
                  <a:lnTo>
                    <a:pt x="160" y="68"/>
                  </a:lnTo>
                  <a:lnTo>
                    <a:pt x="166" y="76"/>
                  </a:lnTo>
                  <a:lnTo>
                    <a:pt x="170" y="86"/>
                  </a:lnTo>
                  <a:lnTo>
                    <a:pt x="170" y="86"/>
                  </a:lnTo>
                  <a:lnTo>
                    <a:pt x="172" y="92"/>
                  </a:lnTo>
                  <a:lnTo>
                    <a:pt x="172" y="98"/>
                  </a:lnTo>
                  <a:lnTo>
                    <a:pt x="172" y="98"/>
                  </a:lnTo>
                  <a:lnTo>
                    <a:pt x="170" y="106"/>
                  </a:lnTo>
                  <a:lnTo>
                    <a:pt x="172" y="110"/>
                  </a:lnTo>
                  <a:lnTo>
                    <a:pt x="176" y="112"/>
                  </a:lnTo>
                  <a:lnTo>
                    <a:pt x="176" y="112"/>
                  </a:lnTo>
                  <a:lnTo>
                    <a:pt x="182" y="116"/>
                  </a:lnTo>
                  <a:lnTo>
                    <a:pt x="190" y="118"/>
                  </a:lnTo>
                  <a:lnTo>
                    <a:pt x="190" y="118"/>
                  </a:lnTo>
                  <a:lnTo>
                    <a:pt x="204" y="120"/>
                  </a:lnTo>
                  <a:lnTo>
                    <a:pt x="216" y="118"/>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grpSp>
      <p:sp>
        <p:nvSpPr>
          <p:cNvPr id="5" name="TextBox 4">
            <a:extLst>
              <a:ext uri="{FF2B5EF4-FFF2-40B4-BE49-F238E27FC236}">
                <a16:creationId xmlns:a16="http://schemas.microsoft.com/office/drawing/2014/main" id="{41F8ED67-142C-4FD7-9911-6E0D53CFE29F}"/>
              </a:ext>
            </a:extLst>
          </p:cNvPr>
          <p:cNvSpPr txBox="1"/>
          <p:nvPr/>
        </p:nvSpPr>
        <p:spPr>
          <a:xfrm>
            <a:off x="136521" y="1526622"/>
            <a:ext cx="4688723" cy="523220"/>
          </a:xfrm>
          <a:prstGeom prst="rect">
            <a:avLst/>
          </a:prstGeom>
          <a:noFill/>
        </p:spPr>
        <p:txBody>
          <a:bodyPr wrap="square" rtlCol="0">
            <a:spAutoFit/>
          </a:bodyPr>
          <a:lstStyle/>
          <a:p>
            <a:pPr algn="ctr"/>
            <a:r>
              <a:rPr lang="en-US" sz="2800" b="1" dirty="0">
                <a:solidFill>
                  <a:srgbClr val="FF0000"/>
                </a:solidFill>
              </a:rPr>
              <a:t>Business Rules Decisions –</a:t>
            </a:r>
          </a:p>
        </p:txBody>
      </p:sp>
    </p:spTree>
    <p:extLst>
      <p:ext uri="{BB962C8B-B14F-4D97-AF65-F5344CB8AC3E}">
        <p14:creationId xmlns:p14="http://schemas.microsoft.com/office/powerpoint/2010/main" val="288011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ipe(left)">
                                      <p:cBhvr>
                                        <p:cTn id="10" dur="500"/>
                                        <p:tgtEl>
                                          <p:spTgt spid="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wipe(left)">
                                      <p:cBhvr>
                                        <p:cTn id="13" dur="500"/>
                                        <p:tgtEl>
                                          <p:spTgt spid="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wipe(left)">
                                      <p:cBhvr>
                                        <p:cTn id="16" dur="500"/>
                                        <p:tgtEl>
                                          <p:spTgt spid="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wipe(left)">
                                      <p:cBhvr>
                                        <p:cTn id="21" dur="500"/>
                                        <p:tgtEl>
                                          <p:spTgt spid="9">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9">
                                            <p:txEl>
                                              <p:pRg st="5" end="5"/>
                                            </p:txEl>
                                          </p:spTgt>
                                        </p:tgtEl>
                                        <p:attrNameLst>
                                          <p:attrName>style.visibility</p:attrName>
                                        </p:attrNameLst>
                                      </p:cBhvr>
                                      <p:to>
                                        <p:strVal val="visible"/>
                                      </p:to>
                                    </p:set>
                                    <p:animEffect transition="in" filter="wipe(left)">
                                      <p:cBhvr>
                                        <p:cTn id="24" dur="500"/>
                                        <p:tgtEl>
                                          <p:spTgt spid="9">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
                                            <p:txEl>
                                              <p:pRg st="6" end="6"/>
                                            </p:txEl>
                                          </p:spTgt>
                                        </p:tgtEl>
                                        <p:attrNameLst>
                                          <p:attrName>style.visibility</p:attrName>
                                        </p:attrNameLst>
                                      </p:cBhvr>
                                      <p:to>
                                        <p:strVal val="visible"/>
                                      </p:to>
                                    </p:set>
                                    <p:animEffect transition="in" filter="wipe(left)">
                                      <p:cBhvr>
                                        <p:cTn id="29" dur="500"/>
                                        <p:tgtEl>
                                          <p:spTgt spid="9">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wipe(left)">
                                      <p:cBhvr>
                                        <p:cTn id="32" dur="500"/>
                                        <p:tgtEl>
                                          <p:spTgt spid="9">
                                            <p:txEl>
                                              <p:pRg st="7" end="7"/>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animEffect transition="in" filter="wipe(left)">
                                      <p:cBhvr>
                                        <p:cTn id="35" dur="500"/>
                                        <p:tgtEl>
                                          <p:spTgt spid="9">
                                            <p:txEl>
                                              <p:pRg st="8" end="8"/>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9">
                                            <p:txEl>
                                              <p:pRg st="9" end="9"/>
                                            </p:txEl>
                                          </p:spTgt>
                                        </p:tgtEl>
                                        <p:attrNameLst>
                                          <p:attrName>style.visibility</p:attrName>
                                        </p:attrNameLst>
                                      </p:cBhvr>
                                      <p:to>
                                        <p:strVal val="visible"/>
                                      </p:to>
                                    </p:set>
                                    <p:animEffect transition="in" filter="wipe(left)">
                                      <p:cBhvr>
                                        <p:cTn id="38" dur="500"/>
                                        <p:tgtEl>
                                          <p:spTgt spid="9">
                                            <p:txEl>
                                              <p:pRg st="9" end="9"/>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9">
                                            <p:txEl>
                                              <p:pRg st="10" end="10"/>
                                            </p:txEl>
                                          </p:spTgt>
                                        </p:tgtEl>
                                        <p:attrNameLst>
                                          <p:attrName>style.visibility</p:attrName>
                                        </p:attrNameLst>
                                      </p:cBhvr>
                                      <p:to>
                                        <p:strVal val="visible"/>
                                      </p:to>
                                    </p:set>
                                    <p:animEffect transition="in" filter="wipe(left)">
                                      <p:cBhvr>
                                        <p:cTn id="41" dur="500"/>
                                        <p:tgtEl>
                                          <p:spTgt spid="9">
                                            <p:txEl>
                                              <p:pRg st="10" end="10"/>
                                            </p:txEl>
                                          </p:spTgt>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9">
                                            <p:txEl>
                                              <p:pRg st="11" end="11"/>
                                            </p:txEl>
                                          </p:spTgt>
                                        </p:tgtEl>
                                        <p:attrNameLst>
                                          <p:attrName>style.visibility</p:attrName>
                                        </p:attrNameLst>
                                      </p:cBhvr>
                                      <p:to>
                                        <p:strVal val="visible"/>
                                      </p:to>
                                    </p:set>
                                    <p:animEffect transition="in" filter="wipe(left)">
                                      <p:cBhvr>
                                        <p:cTn id="44" dur="500"/>
                                        <p:tgtEl>
                                          <p:spTgt spid="9">
                                            <p:txEl>
                                              <p:pRg st="11" end="11"/>
                                            </p:tx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9">
                                            <p:txEl>
                                              <p:pRg st="12" end="12"/>
                                            </p:txEl>
                                          </p:spTgt>
                                        </p:tgtEl>
                                        <p:attrNameLst>
                                          <p:attrName>style.visibility</p:attrName>
                                        </p:attrNameLst>
                                      </p:cBhvr>
                                      <p:to>
                                        <p:strVal val="visible"/>
                                      </p:to>
                                    </p:set>
                                    <p:animEffect transition="in" filter="wipe(left)">
                                      <p:cBhvr>
                                        <p:cTn id="47" dur="500"/>
                                        <p:tgtEl>
                                          <p:spTgt spid="9">
                                            <p:txEl>
                                              <p:pRg st="12" end="12"/>
                                            </p:txEl>
                                          </p:spTgt>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9">
                                            <p:txEl>
                                              <p:pRg st="13" end="13"/>
                                            </p:txEl>
                                          </p:spTgt>
                                        </p:tgtEl>
                                        <p:attrNameLst>
                                          <p:attrName>style.visibility</p:attrName>
                                        </p:attrNameLst>
                                      </p:cBhvr>
                                      <p:to>
                                        <p:strVal val="visible"/>
                                      </p:to>
                                    </p:set>
                                    <p:animEffect transition="in" filter="wipe(left)">
                                      <p:cBhvr>
                                        <p:cTn id="50" dur="500"/>
                                        <p:tgtEl>
                                          <p:spTgt spid="9">
                                            <p:txEl>
                                              <p:pRg st="13" end="13"/>
                                            </p:txEl>
                                          </p:spTgt>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9">
                                            <p:txEl>
                                              <p:pRg st="14" end="14"/>
                                            </p:txEl>
                                          </p:spTgt>
                                        </p:tgtEl>
                                        <p:attrNameLst>
                                          <p:attrName>style.visibility</p:attrName>
                                        </p:attrNameLst>
                                      </p:cBhvr>
                                      <p:to>
                                        <p:strVal val="visible"/>
                                      </p:to>
                                    </p:set>
                                    <p:animEffect transition="in" filter="wipe(left)">
                                      <p:cBhvr>
                                        <p:cTn id="53" dur="500"/>
                                        <p:tgtEl>
                                          <p:spTgt spid="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Content Placeholder 11"/>
          <p:cNvSpPr>
            <a:spLocks noGrp="1"/>
          </p:cNvSpPr>
          <p:nvPr>
            <p:ph idx="1"/>
          </p:nvPr>
        </p:nvSpPr>
        <p:spPr>
          <a:xfrm>
            <a:off x="630936" y="1175835"/>
            <a:ext cx="7882128" cy="5410200"/>
          </a:xfrm>
        </p:spPr>
        <p:txBody>
          <a:bodyPr>
            <a:noAutofit/>
          </a:bodyPr>
          <a:lstStyle/>
          <a:p>
            <a:pPr marL="228600" lvl="1">
              <a:lnSpc>
                <a:spcPct val="100000"/>
              </a:lnSpc>
              <a:spcBef>
                <a:spcPts val="0"/>
              </a:spcBef>
              <a:spcAft>
                <a:spcPts val="600"/>
              </a:spcAft>
              <a:buClr>
                <a:schemeClr val="tx1"/>
              </a:buClr>
            </a:pPr>
            <a:r>
              <a:rPr lang="en-US" dirty="0"/>
              <a:t>Contribution Rating Increase (CRI)</a:t>
            </a:r>
          </a:p>
          <a:p>
            <a:pPr marL="685800" lvl="2">
              <a:lnSpc>
                <a:spcPct val="100000"/>
              </a:lnSpc>
              <a:spcBef>
                <a:spcPts val="0"/>
              </a:spcBef>
              <a:spcAft>
                <a:spcPts val="600"/>
              </a:spcAft>
              <a:buClr>
                <a:schemeClr val="tx1"/>
              </a:buClr>
            </a:pPr>
            <a:r>
              <a:rPr lang="en-US" dirty="0"/>
              <a:t>Intended to be consistent with funds historically spent in GS on within-grade increases, quality-step increases and promotions between grades that are now banded</a:t>
            </a:r>
          </a:p>
          <a:p>
            <a:pPr marL="685800" lvl="2">
              <a:lnSpc>
                <a:spcPct val="100000"/>
              </a:lnSpc>
              <a:spcBef>
                <a:spcPts val="0"/>
              </a:spcBef>
              <a:spcAft>
                <a:spcPts val="600"/>
              </a:spcAft>
              <a:buClr>
                <a:schemeClr val="tx1"/>
              </a:buClr>
            </a:pPr>
            <a:r>
              <a:rPr lang="en-US" dirty="0"/>
              <a:t>Minimum of 2% of activity’s total basic pay budget of onboard as of </a:t>
            </a:r>
            <a:br>
              <a:rPr lang="en-US" dirty="0"/>
            </a:br>
            <a:r>
              <a:rPr lang="en-US" dirty="0"/>
              <a:t>30 September </a:t>
            </a:r>
          </a:p>
          <a:p>
            <a:pPr marL="228600" lvl="1">
              <a:lnSpc>
                <a:spcPct val="100000"/>
              </a:lnSpc>
              <a:spcBef>
                <a:spcPts val="0"/>
              </a:spcBef>
              <a:spcAft>
                <a:spcPts val="600"/>
              </a:spcAft>
              <a:buClr>
                <a:schemeClr val="tx1"/>
              </a:buClr>
            </a:pPr>
            <a:r>
              <a:rPr lang="en-US" dirty="0"/>
              <a:t>Contribution Awards (CA)</a:t>
            </a:r>
          </a:p>
          <a:p>
            <a:pPr marL="685800" lvl="2">
              <a:lnSpc>
                <a:spcPct val="100000"/>
              </a:lnSpc>
              <a:spcBef>
                <a:spcPts val="0"/>
              </a:spcBef>
              <a:spcAft>
                <a:spcPts val="600"/>
              </a:spcAft>
              <a:buClr>
                <a:schemeClr val="tx1"/>
              </a:buClr>
            </a:pPr>
            <a:r>
              <a:rPr lang="en-US" dirty="0"/>
              <a:t>Intended to be consistent with funds historically spent in GS on performance awards</a:t>
            </a:r>
          </a:p>
          <a:p>
            <a:pPr marL="685800" lvl="2">
              <a:lnSpc>
                <a:spcPct val="100000"/>
              </a:lnSpc>
              <a:spcBef>
                <a:spcPts val="0"/>
              </a:spcBef>
              <a:spcAft>
                <a:spcPts val="600"/>
              </a:spcAft>
              <a:buClr>
                <a:schemeClr val="tx1"/>
              </a:buClr>
            </a:pPr>
            <a:r>
              <a:rPr lang="en-US" dirty="0"/>
              <a:t>Minimum of 1% of activity’s total adjusted basic pay budget </a:t>
            </a:r>
          </a:p>
          <a:p>
            <a:pPr marL="685800" lvl="2">
              <a:lnSpc>
                <a:spcPct val="100000"/>
              </a:lnSpc>
              <a:spcBef>
                <a:spcPts val="0"/>
              </a:spcBef>
              <a:spcAft>
                <a:spcPts val="600"/>
              </a:spcAft>
              <a:buClr>
                <a:schemeClr val="tx1"/>
              </a:buClr>
            </a:pPr>
            <a:r>
              <a:rPr lang="en-US" dirty="0"/>
              <a:t>Will not exceed 90% of organization’s total awards budget</a:t>
            </a:r>
          </a:p>
          <a:p>
            <a:pPr marL="228600" lvl="1">
              <a:lnSpc>
                <a:spcPct val="100000"/>
              </a:lnSpc>
              <a:spcBef>
                <a:spcPts val="0"/>
              </a:spcBef>
              <a:spcAft>
                <a:spcPts val="600"/>
              </a:spcAft>
              <a:buClr>
                <a:schemeClr val="tx1"/>
              </a:buClr>
            </a:pPr>
            <a:r>
              <a:rPr lang="en-US" dirty="0"/>
              <a:t>General Pay Increase (GPI)</a:t>
            </a:r>
          </a:p>
          <a:p>
            <a:pPr marL="685800" lvl="2">
              <a:lnSpc>
                <a:spcPct val="100000"/>
              </a:lnSpc>
              <a:spcBef>
                <a:spcPts val="0"/>
              </a:spcBef>
              <a:spcAft>
                <a:spcPts val="600"/>
              </a:spcAft>
              <a:buClr>
                <a:schemeClr val="tx1"/>
              </a:buClr>
            </a:pPr>
            <a:r>
              <a:rPr lang="en-US" dirty="0"/>
              <a:t>Accounts for the cost of labor and percentage increase for the GS pay table</a:t>
            </a:r>
          </a:p>
          <a:p>
            <a:pPr lvl="2">
              <a:lnSpc>
                <a:spcPct val="100000"/>
              </a:lnSpc>
              <a:spcAft>
                <a:spcPts val="1200"/>
              </a:spcAft>
              <a:buClr>
                <a:srgbClr val="27027D"/>
              </a:buClr>
              <a:buFont typeface="Arial" charset="0"/>
              <a:buChar char="□"/>
            </a:pPr>
            <a:endParaRPr lang="en-US" sz="1800" dirty="0"/>
          </a:p>
        </p:txBody>
      </p:sp>
      <p:sp>
        <p:nvSpPr>
          <p:cNvPr id="4" name="Rectangle 2">
            <a:extLst>
              <a:ext uri="{FF2B5EF4-FFF2-40B4-BE49-F238E27FC236}">
                <a16:creationId xmlns:a16="http://schemas.microsoft.com/office/drawing/2014/main" id="{E098D16A-3417-4092-A15B-9D5EBE1C248B}"/>
              </a:ext>
            </a:extLst>
          </p:cNvPr>
          <p:cNvSpPr txBox="1">
            <a:spLocks noChangeArrowheads="1"/>
          </p:cNvSpPr>
          <p:nvPr/>
        </p:nvSpPr>
        <p:spPr>
          <a:xfrm>
            <a:off x="0" y="228600"/>
            <a:ext cx="9144000" cy="83099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Pay Pool Funding</a:t>
            </a:r>
            <a:endParaRPr lang="en-US" b="1" i="1" dirty="0">
              <a:cs typeface="Tahoma" pitchFamily="34" charset="0"/>
            </a:endParaRPr>
          </a:p>
        </p:txBody>
      </p:sp>
      <p:sp>
        <p:nvSpPr>
          <p:cNvPr id="2" name="Slide Number Placeholder 1">
            <a:extLst>
              <a:ext uri="{FF2B5EF4-FFF2-40B4-BE49-F238E27FC236}">
                <a16:creationId xmlns:a16="http://schemas.microsoft.com/office/drawing/2014/main" id="{E0E1BB8F-43C2-4907-AE47-07AA4745E6C0}"/>
              </a:ext>
            </a:extLst>
          </p:cNvPr>
          <p:cNvSpPr>
            <a:spLocks noGrp="1"/>
          </p:cNvSpPr>
          <p:nvPr>
            <p:ph type="sldNum" sz="quarter" idx="12"/>
          </p:nvPr>
        </p:nvSpPr>
        <p:spPr/>
        <p:txBody>
          <a:bodyPr/>
          <a:lstStyle/>
          <a:p>
            <a:fld id="{F85093EB-6271-4776-AD74-9AC7DBDF4235}" type="slidenum">
              <a:rPr lang="en-US" smtClean="0"/>
              <a:t>43</a:t>
            </a:fld>
            <a:endParaRPr lang="en-US" dirty="0"/>
          </a:p>
        </p:txBody>
      </p:sp>
    </p:spTree>
    <p:extLst>
      <p:ext uri="{BB962C8B-B14F-4D97-AF65-F5344CB8AC3E}">
        <p14:creationId xmlns:p14="http://schemas.microsoft.com/office/powerpoint/2010/main" val="111043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8241">
                                            <p:txEl>
                                              <p:pRg st="0" end="0"/>
                                            </p:txEl>
                                          </p:spTgt>
                                        </p:tgtEl>
                                        <p:attrNameLst>
                                          <p:attrName>style.visibility</p:attrName>
                                        </p:attrNameLst>
                                      </p:cBhvr>
                                      <p:to>
                                        <p:strVal val="visible"/>
                                      </p:to>
                                    </p:set>
                                    <p:anim calcmode="lin" valueType="num">
                                      <p:cBhvr additive="base">
                                        <p:cTn id="7" dur="500" fill="hold"/>
                                        <p:tgtEl>
                                          <p:spTgt spid="13824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824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8241">
                                            <p:txEl>
                                              <p:pRg st="1" end="1"/>
                                            </p:txEl>
                                          </p:spTgt>
                                        </p:tgtEl>
                                        <p:attrNameLst>
                                          <p:attrName>style.visibility</p:attrName>
                                        </p:attrNameLst>
                                      </p:cBhvr>
                                      <p:to>
                                        <p:strVal val="visible"/>
                                      </p:to>
                                    </p:set>
                                    <p:anim calcmode="lin" valueType="num">
                                      <p:cBhvr additive="base">
                                        <p:cTn id="11" dur="500" fill="hold"/>
                                        <p:tgtEl>
                                          <p:spTgt spid="13824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824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8241">
                                            <p:txEl>
                                              <p:pRg st="2" end="2"/>
                                            </p:txEl>
                                          </p:spTgt>
                                        </p:tgtEl>
                                        <p:attrNameLst>
                                          <p:attrName>style.visibility</p:attrName>
                                        </p:attrNameLst>
                                      </p:cBhvr>
                                      <p:to>
                                        <p:strVal val="visible"/>
                                      </p:to>
                                    </p:set>
                                    <p:anim calcmode="lin" valueType="num">
                                      <p:cBhvr additive="base">
                                        <p:cTn id="15" dur="500" fill="hold"/>
                                        <p:tgtEl>
                                          <p:spTgt spid="13824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824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8241">
                                            <p:txEl>
                                              <p:pRg st="3" end="3"/>
                                            </p:txEl>
                                          </p:spTgt>
                                        </p:tgtEl>
                                        <p:attrNameLst>
                                          <p:attrName>style.visibility</p:attrName>
                                        </p:attrNameLst>
                                      </p:cBhvr>
                                      <p:to>
                                        <p:strVal val="visible"/>
                                      </p:to>
                                    </p:set>
                                    <p:anim calcmode="lin" valueType="num">
                                      <p:cBhvr additive="base">
                                        <p:cTn id="19" dur="500" fill="hold"/>
                                        <p:tgtEl>
                                          <p:spTgt spid="13824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824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8241">
                                            <p:txEl>
                                              <p:pRg st="4" end="4"/>
                                            </p:txEl>
                                          </p:spTgt>
                                        </p:tgtEl>
                                        <p:attrNameLst>
                                          <p:attrName>style.visibility</p:attrName>
                                        </p:attrNameLst>
                                      </p:cBhvr>
                                      <p:to>
                                        <p:strVal val="visible"/>
                                      </p:to>
                                    </p:set>
                                    <p:anim calcmode="lin" valueType="num">
                                      <p:cBhvr additive="base">
                                        <p:cTn id="23" dur="500" fill="hold"/>
                                        <p:tgtEl>
                                          <p:spTgt spid="13824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824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8241">
                                            <p:txEl>
                                              <p:pRg st="5" end="5"/>
                                            </p:txEl>
                                          </p:spTgt>
                                        </p:tgtEl>
                                        <p:attrNameLst>
                                          <p:attrName>style.visibility</p:attrName>
                                        </p:attrNameLst>
                                      </p:cBhvr>
                                      <p:to>
                                        <p:strVal val="visible"/>
                                      </p:to>
                                    </p:set>
                                    <p:anim calcmode="lin" valueType="num">
                                      <p:cBhvr additive="base">
                                        <p:cTn id="27" dur="500" fill="hold"/>
                                        <p:tgtEl>
                                          <p:spTgt spid="13824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8241">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8241">
                                            <p:txEl>
                                              <p:pRg st="6" end="6"/>
                                            </p:txEl>
                                          </p:spTgt>
                                        </p:tgtEl>
                                        <p:attrNameLst>
                                          <p:attrName>style.visibility</p:attrName>
                                        </p:attrNameLst>
                                      </p:cBhvr>
                                      <p:to>
                                        <p:strVal val="visible"/>
                                      </p:to>
                                    </p:set>
                                    <p:anim calcmode="lin" valueType="num">
                                      <p:cBhvr additive="base">
                                        <p:cTn id="31" dur="500" fill="hold"/>
                                        <p:tgtEl>
                                          <p:spTgt spid="13824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824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8241">
                                            <p:txEl>
                                              <p:pRg st="7" end="7"/>
                                            </p:txEl>
                                          </p:spTgt>
                                        </p:tgtEl>
                                        <p:attrNameLst>
                                          <p:attrName>style.visibility</p:attrName>
                                        </p:attrNameLst>
                                      </p:cBhvr>
                                      <p:to>
                                        <p:strVal val="visible"/>
                                      </p:to>
                                    </p:set>
                                    <p:anim calcmode="lin" valueType="num">
                                      <p:cBhvr additive="base">
                                        <p:cTn id="37" dur="500" fill="hold"/>
                                        <p:tgtEl>
                                          <p:spTgt spid="138241">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8241">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8241">
                                            <p:txEl>
                                              <p:pRg st="8" end="8"/>
                                            </p:txEl>
                                          </p:spTgt>
                                        </p:tgtEl>
                                        <p:attrNameLst>
                                          <p:attrName>style.visibility</p:attrName>
                                        </p:attrNameLst>
                                      </p:cBhvr>
                                      <p:to>
                                        <p:strVal val="visible"/>
                                      </p:to>
                                    </p:set>
                                    <p:anim calcmode="lin" valueType="num">
                                      <p:cBhvr additive="base">
                                        <p:cTn id="41" dur="500" fill="hold"/>
                                        <p:tgtEl>
                                          <p:spTgt spid="138241">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3824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1"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Content Placeholder 11"/>
          <p:cNvSpPr>
            <a:spLocks noGrp="1"/>
          </p:cNvSpPr>
          <p:nvPr>
            <p:ph idx="1"/>
          </p:nvPr>
        </p:nvSpPr>
        <p:spPr>
          <a:xfrm>
            <a:off x="630936" y="1175835"/>
            <a:ext cx="7882128" cy="5410200"/>
          </a:xfrm>
        </p:spPr>
        <p:txBody>
          <a:bodyPr>
            <a:noAutofit/>
          </a:bodyPr>
          <a:lstStyle/>
          <a:p>
            <a:pPr marL="228600" lvl="1">
              <a:lnSpc>
                <a:spcPct val="100000"/>
              </a:lnSpc>
              <a:spcBef>
                <a:spcPts val="0"/>
              </a:spcBef>
              <a:spcAft>
                <a:spcPts val="600"/>
              </a:spcAft>
              <a:buClr>
                <a:schemeClr val="tx1"/>
              </a:buClr>
            </a:pPr>
            <a:r>
              <a:rPr lang="en-US" sz="2800" dirty="0"/>
              <a:t>Discretionary Set-Aside</a:t>
            </a:r>
          </a:p>
          <a:p>
            <a:pPr marL="685800" lvl="2">
              <a:lnSpc>
                <a:spcPct val="100000"/>
              </a:lnSpc>
              <a:spcBef>
                <a:spcPts val="0"/>
              </a:spcBef>
              <a:spcAft>
                <a:spcPts val="600"/>
              </a:spcAft>
              <a:buClr>
                <a:schemeClr val="tx1"/>
              </a:buClr>
            </a:pPr>
            <a:r>
              <a:rPr lang="en-US" sz="2400" dirty="0"/>
              <a:t>Pay pool managers are allowed the option of reserving up to 20% of the CRI and/or CA budget for discretionary distribution</a:t>
            </a:r>
          </a:p>
          <a:p>
            <a:pPr marL="685800" lvl="2">
              <a:lnSpc>
                <a:spcPct val="100000"/>
              </a:lnSpc>
              <a:spcBef>
                <a:spcPts val="0"/>
              </a:spcBef>
              <a:spcAft>
                <a:spcPts val="600"/>
              </a:spcAft>
              <a:buClr>
                <a:schemeClr val="tx1"/>
              </a:buClr>
            </a:pPr>
            <a:r>
              <a:rPr lang="en-US" sz="2400" dirty="0"/>
              <a:t>Discretionary payout decisions must be linked to and based on employee contribution and performance</a:t>
            </a:r>
          </a:p>
          <a:p>
            <a:pPr marL="685800" lvl="2">
              <a:lnSpc>
                <a:spcPct val="100000"/>
              </a:lnSpc>
              <a:spcBef>
                <a:spcPts val="0"/>
              </a:spcBef>
              <a:spcAft>
                <a:spcPts val="600"/>
              </a:spcAft>
              <a:buClr>
                <a:schemeClr val="tx1"/>
              </a:buClr>
            </a:pPr>
            <a:r>
              <a:rPr lang="en-US" sz="2400" dirty="0"/>
              <a:t>Can be added to Compensation Management Spreadsheet (CMS) computed CRI/CA or in lieu of CMS computed CRI/CA dollar amounts</a:t>
            </a:r>
          </a:p>
          <a:p>
            <a:pPr marL="1143000" lvl="3">
              <a:lnSpc>
                <a:spcPct val="100000"/>
              </a:lnSpc>
              <a:spcBef>
                <a:spcPts val="0"/>
              </a:spcBef>
              <a:spcAft>
                <a:spcPts val="600"/>
              </a:spcAft>
              <a:buClr>
                <a:schemeClr val="tx1"/>
              </a:buClr>
            </a:pPr>
            <a:r>
              <a:rPr lang="en-US" sz="2200" dirty="0"/>
              <a:t>CMS distribution amounts must be overridden for in-lieu-of automatically generated CRI/CA dollars</a:t>
            </a:r>
          </a:p>
          <a:p>
            <a:pPr lvl="2">
              <a:lnSpc>
                <a:spcPct val="100000"/>
              </a:lnSpc>
              <a:spcAft>
                <a:spcPts val="1200"/>
              </a:spcAft>
              <a:buClr>
                <a:srgbClr val="27027D"/>
              </a:buClr>
              <a:buFont typeface="Arial" charset="0"/>
              <a:buChar char="□"/>
            </a:pPr>
            <a:endParaRPr lang="en-US" sz="1800" dirty="0"/>
          </a:p>
        </p:txBody>
      </p:sp>
      <p:sp>
        <p:nvSpPr>
          <p:cNvPr id="4" name="Rectangle 2">
            <a:extLst>
              <a:ext uri="{FF2B5EF4-FFF2-40B4-BE49-F238E27FC236}">
                <a16:creationId xmlns:a16="http://schemas.microsoft.com/office/drawing/2014/main" id="{E098D16A-3417-4092-A15B-9D5EBE1C248B}"/>
              </a:ext>
            </a:extLst>
          </p:cNvPr>
          <p:cNvSpPr txBox="1">
            <a:spLocks noChangeArrowheads="1"/>
          </p:cNvSpPr>
          <p:nvPr/>
        </p:nvSpPr>
        <p:spPr>
          <a:xfrm>
            <a:off x="0" y="228600"/>
            <a:ext cx="9144000" cy="83099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Pay Pool Funding</a:t>
            </a:r>
            <a:endParaRPr lang="en-US" b="1" i="1" dirty="0">
              <a:cs typeface="Tahoma" pitchFamily="34" charset="0"/>
            </a:endParaRPr>
          </a:p>
        </p:txBody>
      </p:sp>
      <p:sp>
        <p:nvSpPr>
          <p:cNvPr id="2" name="Slide Number Placeholder 1">
            <a:extLst>
              <a:ext uri="{FF2B5EF4-FFF2-40B4-BE49-F238E27FC236}">
                <a16:creationId xmlns:a16="http://schemas.microsoft.com/office/drawing/2014/main" id="{E0E1BB8F-43C2-4907-AE47-07AA4745E6C0}"/>
              </a:ext>
            </a:extLst>
          </p:cNvPr>
          <p:cNvSpPr>
            <a:spLocks noGrp="1"/>
          </p:cNvSpPr>
          <p:nvPr>
            <p:ph type="sldNum" sz="quarter" idx="12"/>
          </p:nvPr>
        </p:nvSpPr>
        <p:spPr/>
        <p:txBody>
          <a:bodyPr/>
          <a:lstStyle/>
          <a:p>
            <a:fld id="{F85093EB-6271-4776-AD74-9AC7DBDF4235}" type="slidenum">
              <a:rPr lang="en-US" smtClean="0"/>
              <a:t>44</a:t>
            </a:fld>
            <a:endParaRPr lang="en-US" dirty="0"/>
          </a:p>
        </p:txBody>
      </p:sp>
    </p:spTree>
    <p:extLst>
      <p:ext uri="{BB962C8B-B14F-4D97-AF65-F5344CB8AC3E}">
        <p14:creationId xmlns:p14="http://schemas.microsoft.com/office/powerpoint/2010/main" val="2218300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8241">
                                            <p:txEl>
                                              <p:pRg st="0" end="0"/>
                                            </p:txEl>
                                          </p:spTgt>
                                        </p:tgtEl>
                                        <p:attrNameLst>
                                          <p:attrName>style.visibility</p:attrName>
                                        </p:attrNameLst>
                                      </p:cBhvr>
                                      <p:to>
                                        <p:strVal val="visible"/>
                                      </p:to>
                                    </p:set>
                                    <p:anim calcmode="lin" valueType="num">
                                      <p:cBhvr additive="base">
                                        <p:cTn id="7" dur="500" fill="hold"/>
                                        <p:tgtEl>
                                          <p:spTgt spid="13824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824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8241">
                                            <p:txEl>
                                              <p:pRg st="1" end="1"/>
                                            </p:txEl>
                                          </p:spTgt>
                                        </p:tgtEl>
                                        <p:attrNameLst>
                                          <p:attrName>style.visibility</p:attrName>
                                        </p:attrNameLst>
                                      </p:cBhvr>
                                      <p:to>
                                        <p:strVal val="visible"/>
                                      </p:to>
                                    </p:set>
                                    <p:anim calcmode="lin" valueType="num">
                                      <p:cBhvr additive="base">
                                        <p:cTn id="11" dur="500" fill="hold"/>
                                        <p:tgtEl>
                                          <p:spTgt spid="13824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824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8241">
                                            <p:txEl>
                                              <p:pRg st="2" end="2"/>
                                            </p:txEl>
                                          </p:spTgt>
                                        </p:tgtEl>
                                        <p:attrNameLst>
                                          <p:attrName>style.visibility</p:attrName>
                                        </p:attrNameLst>
                                      </p:cBhvr>
                                      <p:to>
                                        <p:strVal val="visible"/>
                                      </p:to>
                                    </p:set>
                                    <p:anim calcmode="lin" valueType="num">
                                      <p:cBhvr additive="base">
                                        <p:cTn id="15" dur="500" fill="hold"/>
                                        <p:tgtEl>
                                          <p:spTgt spid="13824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824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8241">
                                            <p:txEl>
                                              <p:pRg st="3" end="3"/>
                                            </p:txEl>
                                          </p:spTgt>
                                        </p:tgtEl>
                                        <p:attrNameLst>
                                          <p:attrName>style.visibility</p:attrName>
                                        </p:attrNameLst>
                                      </p:cBhvr>
                                      <p:to>
                                        <p:strVal val="visible"/>
                                      </p:to>
                                    </p:set>
                                    <p:anim calcmode="lin" valueType="num">
                                      <p:cBhvr additive="base">
                                        <p:cTn id="19" dur="500" fill="hold"/>
                                        <p:tgtEl>
                                          <p:spTgt spid="13824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824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8241">
                                            <p:txEl>
                                              <p:pRg st="4" end="4"/>
                                            </p:txEl>
                                          </p:spTgt>
                                        </p:tgtEl>
                                        <p:attrNameLst>
                                          <p:attrName>style.visibility</p:attrName>
                                        </p:attrNameLst>
                                      </p:cBhvr>
                                      <p:to>
                                        <p:strVal val="visible"/>
                                      </p:to>
                                    </p:set>
                                    <p:anim calcmode="lin" valueType="num">
                                      <p:cBhvr additive="base">
                                        <p:cTn id="23" dur="500" fill="hold"/>
                                        <p:tgtEl>
                                          <p:spTgt spid="13824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824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1"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1176" name="Group 40"/>
          <p:cNvGraphicFramePr>
            <a:graphicFrameLocks noGrp="1"/>
          </p:cNvGraphicFramePr>
          <p:nvPr>
            <p:extLst>
              <p:ext uri="{D42A27DB-BD31-4B8C-83A1-F6EECF244321}">
                <p14:modId xmlns:p14="http://schemas.microsoft.com/office/powerpoint/2010/main" val="3108830503"/>
              </p:ext>
            </p:extLst>
          </p:nvPr>
        </p:nvGraphicFramePr>
        <p:xfrm>
          <a:off x="228600" y="4283870"/>
          <a:ext cx="8610599" cy="2255378"/>
        </p:xfrm>
        <a:graphic>
          <a:graphicData uri="http://schemas.openxmlformats.org/drawingml/2006/table">
            <a:tbl>
              <a:tblPr/>
              <a:tblGrid>
                <a:gridCol w="2402875">
                  <a:extLst>
                    <a:ext uri="{9D8B030D-6E8A-4147-A177-3AD203B41FA5}">
                      <a16:colId xmlns:a16="http://schemas.microsoft.com/office/drawing/2014/main" val="20000"/>
                    </a:ext>
                  </a:extLst>
                </a:gridCol>
                <a:gridCol w="2108701">
                  <a:extLst>
                    <a:ext uri="{9D8B030D-6E8A-4147-A177-3AD203B41FA5}">
                      <a16:colId xmlns:a16="http://schemas.microsoft.com/office/drawing/2014/main" val="20001"/>
                    </a:ext>
                  </a:extLst>
                </a:gridCol>
                <a:gridCol w="1837494">
                  <a:extLst>
                    <a:ext uri="{9D8B030D-6E8A-4147-A177-3AD203B41FA5}">
                      <a16:colId xmlns:a16="http://schemas.microsoft.com/office/drawing/2014/main" val="20002"/>
                    </a:ext>
                  </a:extLst>
                </a:gridCol>
                <a:gridCol w="1342783">
                  <a:extLst>
                    <a:ext uri="{9D8B030D-6E8A-4147-A177-3AD203B41FA5}">
                      <a16:colId xmlns:a16="http://schemas.microsoft.com/office/drawing/2014/main" val="20003"/>
                    </a:ext>
                  </a:extLst>
                </a:gridCol>
                <a:gridCol w="918746">
                  <a:extLst>
                    <a:ext uri="{9D8B030D-6E8A-4147-A177-3AD203B41FA5}">
                      <a16:colId xmlns:a16="http://schemas.microsoft.com/office/drawing/2014/main" val="20004"/>
                    </a:ext>
                  </a:extLst>
                </a:gridCol>
              </a:tblGrid>
              <a:tr h="4490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rgbClr val="000099"/>
                          </a:solidFill>
                          <a:effectLst/>
                          <a:latin typeface="Arial" charset="0"/>
                        </a:rPr>
                        <a:t>Compensation Category</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rgbClr val="000099"/>
                          </a:solidFill>
                          <a:effectLst/>
                          <a:latin typeface="Arial" charset="0"/>
                        </a:rPr>
                        <a:t>General Pay Increase</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rgbClr val="000099"/>
                          </a:solidFill>
                          <a:effectLst/>
                          <a:latin typeface="Arial" charset="0"/>
                        </a:rPr>
                        <a:t>Contribution Rating Increase</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rgbClr val="000099"/>
                          </a:solidFill>
                          <a:effectLst/>
                          <a:latin typeface="Arial" charset="0"/>
                        </a:rPr>
                        <a:t>Contribution Award</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rgbClr val="000099"/>
                          </a:solidFill>
                          <a:effectLst/>
                          <a:latin typeface="Arial" charset="0"/>
                        </a:rPr>
                        <a:t>Locality Pay </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extLst>
                  <a:ext uri="{0D108BD9-81ED-4DB2-BD59-A6C34878D82A}">
                    <a16:rowId xmlns:a16="http://schemas.microsoft.com/office/drawing/2014/main" val="10000"/>
                  </a:ext>
                </a:extLst>
              </a:tr>
              <a:tr h="70902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FF3300"/>
                          </a:solidFill>
                          <a:effectLst/>
                          <a:latin typeface="Arial" charset="0"/>
                        </a:rPr>
                        <a:t>Overcompensated Region</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Can be given in full, reduced or denied</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No</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No</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90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00CC00"/>
                          </a:solidFill>
                          <a:effectLst/>
                          <a:latin typeface="Arial" charset="0"/>
                        </a:rPr>
                        <a:t>Normal Pay Range</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 – up to 6%</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63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rgbClr val="7030A0"/>
                          </a:solidFill>
                          <a:effectLst/>
                          <a:latin typeface="Arial" charset="0"/>
                        </a:rPr>
                        <a:t>Undercompensated Region</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 – up to 20%</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292929"/>
                          </a:solidFill>
                          <a:effectLst/>
                          <a:latin typeface="Arial" charset="0"/>
                        </a:rPr>
                        <a:t>Yes</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6836" name="TextBox 78"/>
          <p:cNvSpPr txBox="1">
            <a:spLocks noChangeArrowheads="1"/>
          </p:cNvSpPr>
          <p:nvPr/>
        </p:nvSpPr>
        <p:spPr bwMode="auto">
          <a:xfrm>
            <a:off x="3985443" y="1581150"/>
            <a:ext cx="5010919" cy="2431435"/>
          </a:xfrm>
          <a:prstGeom prst="rect">
            <a:avLst/>
          </a:prstGeom>
          <a:noFill/>
          <a:ln>
            <a:noFill/>
          </a:ln>
          <a:extLst/>
        </p:spPr>
        <p:txBody>
          <a:bodyPr wrap="square">
            <a:spAutoFit/>
          </a:bodyPr>
          <a:lstStyle>
            <a:lvl1pPr marL="231775" indent="-231775" eaLnBrk="0" hangingPunct="0">
              <a:defRPr sz="1200" b="1">
                <a:solidFill>
                  <a:schemeClr val="tx1"/>
                </a:solidFill>
                <a:latin typeface="Tahoma" pitchFamily="34" charset="0"/>
              </a:defRPr>
            </a:lvl1pPr>
            <a:lvl2pPr marL="742950" indent="-285750" eaLnBrk="0" hangingPunct="0">
              <a:defRPr sz="1200" b="1">
                <a:solidFill>
                  <a:schemeClr val="tx1"/>
                </a:solidFill>
                <a:latin typeface="Tahoma" pitchFamily="34" charset="0"/>
              </a:defRPr>
            </a:lvl2pPr>
            <a:lvl3pPr marL="1143000" indent="-228600" eaLnBrk="0" hangingPunct="0">
              <a:defRPr sz="1200" b="1">
                <a:solidFill>
                  <a:schemeClr val="tx1"/>
                </a:solidFill>
                <a:latin typeface="Tahoma" pitchFamily="34" charset="0"/>
              </a:defRPr>
            </a:lvl3pPr>
            <a:lvl4pPr marL="1600200" indent="-228600" eaLnBrk="0" hangingPunct="0">
              <a:defRPr sz="1200" b="1">
                <a:solidFill>
                  <a:schemeClr val="tx1"/>
                </a:solidFill>
                <a:latin typeface="Tahoma" pitchFamily="34" charset="0"/>
              </a:defRPr>
            </a:lvl4pPr>
            <a:lvl5pPr marL="2057400" indent="-228600" eaLnBrk="0" hangingPunct="0">
              <a:defRPr sz="1200" b="1">
                <a:solidFill>
                  <a:schemeClr val="tx1"/>
                </a:solidFill>
                <a:latin typeface="Tahoma" pitchFamily="34" charset="0"/>
              </a:defRPr>
            </a:lvl5pPr>
            <a:lvl6pPr marL="2514600" indent="-228600" eaLnBrk="0" fontAlgn="base" hangingPunct="0">
              <a:spcBef>
                <a:spcPct val="0"/>
              </a:spcBef>
              <a:spcAft>
                <a:spcPct val="0"/>
              </a:spcAft>
              <a:defRPr sz="1200" b="1">
                <a:solidFill>
                  <a:schemeClr val="tx1"/>
                </a:solidFill>
                <a:latin typeface="Tahoma" pitchFamily="34" charset="0"/>
              </a:defRPr>
            </a:lvl6pPr>
            <a:lvl7pPr marL="2971800" indent="-228600" eaLnBrk="0" fontAlgn="base" hangingPunct="0">
              <a:spcBef>
                <a:spcPct val="0"/>
              </a:spcBef>
              <a:spcAft>
                <a:spcPct val="0"/>
              </a:spcAft>
              <a:defRPr sz="1200" b="1">
                <a:solidFill>
                  <a:schemeClr val="tx1"/>
                </a:solidFill>
                <a:latin typeface="Tahoma" pitchFamily="34" charset="0"/>
              </a:defRPr>
            </a:lvl7pPr>
            <a:lvl8pPr marL="3429000" indent="-228600" eaLnBrk="0" fontAlgn="base" hangingPunct="0">
              <a:spcBef>
                <a:spcPct val="0"/>
              </a:spcBef>
              <a:spcAft>
                <a:spcPct val="0"/>
              </a:spcAft>
              <a:defRPr sz="1200" b="1">
                <a:solidFill>
                  <a:schemeClr val="tx1"/>
                </a:solidFill>
                <a:latin typeface="Tahoma" pitchFamily="34" charset="0"/>
              </a:defRPr>
            </a:lvl8pPr>
            <a:lvl9pPr marL="3886200" indent="-228600" eaLnBrk="0" fontAlgn="base" hangingPunct="0">
              <a:spcBef>
                <a:spcPct val="0"/>
              </a:spcBef>
              <a:spcAft>
                <a:spcPct val="0"/>
              </a:spcAft>
              <a:defRPr sz="1200" b="1">
                <a:solidFill>
                  <a:schemeClr val="tx1"/>
                </a:solidFill>
                <a:latin typeface="Tahoma" pitchFamily="34" charset="0"/>
              </a:defRPr>
            </a:lvl9pPr>
          </a:lstStyle>
          <a:p>
            <a:pPr marL="228600" indent="-228600" eaLnBrk="1" hangingPunct="1">
              <a:spcBef>
                <a:spcPts val="1200"/>
              </a:spcBef>
              <a:buClr>
                <a:schemeClr val="tx1"/>
              </a:buClr>
              <a:buFont typeface="Arial" panose="020B0604020202020204" pitchFamily="34" charset="0"/>
              <a:buChar char="•"/>
              <a:defRPr/>
            </a:pPr>
            <a:r>
              <a:rPr lang="en-US" sz="2200" b="0" dirty="0">
                <a:latin typeface="+mn-lt"/>
                <a:cs typeface="Arial" pitchFamily="34" charset="0"/>
              </a:rPr>
              <a:t>Three forms of compensation available depending on the category into which employee falls (see chart below)</a:t>
            </a:r>
          </a:p>
          <a:p>
            <a:pPr marL="228600" indent="-228600" eaLnBrk="1" hangingPunct="1">
              <a:spcBef>
                <a:spcPts val="1200"/>
              </a:spcBef>
              <a:buClr>
                <a:schemeClr val="tx1"/>
              </a:buClr>
              <a:buFont typeface="Arial" panose="020B0604020202020204" pitchFamily="34" charset="0"/>
              <a:buChar char="•"/>
              <a:defRPr/>
            </a:pPr>
            <a:r>
              <a:rPr lang="en-US" sz="2200" b="0" dirty="0">
                <a:latin typeface="+mn-lt"/>
                <a:cs typeface="Arial" pitchFamily="34" charset="0"/>
              </a:rPr>
              <a:t>General Pay Increase (GPI) may be reduced or denied</a:t>
            </a:r>
          </a:p>
          <a:p>
            <a:pPr marL="228600" indent="-228600" eaLnBrk="1" hangingPunct="1">
              <a:spcBef>
                <a:spcPts val="1200"/>
              </a:spcBef>
              <a:buClr>
                <a:schemeClr val="tx1"/>
              </a:buClr>
              <a:buFont typeface="Arial" panose="020B0604020202020204" pitchFamily="34" charset="0"/>
              <a:buChar char="•"/>
              <a:defRPr/>
            </a:pPr>
            <a:r>
              <a:rPr lang="en-US" sz="2200" b="0" dirty="0">
                <a:latin typeface="+mn-lt"/>
                <a:cs typeface="Arial" pitchFamily="34" charset="0"/>
              </a:rPr>
              <a:t>Locality Pay is never at risk</a:t>
            </a:r>
          </a:p>
        </p:txBody>
      </p:sp>
      <p:grpSp>
        <p:nvGrpSpPr>
          <p:cNvPr id="4" name="Group 3">
            <a:extLst>
              <a:ext uri="{FF2B5EF4-FFF2-40B4-BE49-F238E27FC236}">
                <a16:creationId xmlns:a16="http://schemas.microsoft.com/office/drawing/2014/main" id="{68114E2B-4A5B-4365-A6D8-D1F71FD81713}"/>
              </a:ext>
            </a:extLst>
          </p:cNvPr>
          <p:cNvGrpSpPr/>
          <p:nvPr/>
        </p:nvGrpSpPr>
        <p:grpSpPr>
          <a:xfrm>
            <a:off x="184488" y="1869712"/>
            <a:ext cx="4113412" cy="1876425"/>
            <a:chOff x="76200" y="1737360"/>
            <a:chExt cx="4113412" cy="1876425"/>
          </a:xfrm>
        </p:grpSpPr>
        <p:sp>
          <p:nvSpPr>
            <p:cNvPr id="19" name="TextBox 18"/>
            <p:cNvSpPr txBox="1"/>
            <p:nvPr/>
          </p:nvSpPr>
          <p:spPr>
            <a:xfrm>
              <a:off x="76200" y="1834588"/>
              <a:ext cx="461665" cy="1017971"/>
            </a:xfrm>
            <a:prstGeom prst="rect">
              <a:avLst/>
            </a:prstGeom>
            <a:noFill/>
          </p:spPr>
          <p:txBody>
            <a:bodyPr vert="vert270" wrap="none">
              <a:spAutoFit/>
            </a:bodyPr>
            <a:lstStyle/>
            <a:p>
              <a:pPr>
                <a:defRPr/>
              </a:pPr>
              <a:r>
                <a:rPr lang="en-US" dirty="0">
                  <a:solidFill>
                    <a:srgbClr val="27027D"/>
                  </a:solidFill>
                  <a:latin typeface="+mn-lt"/>
                  <a:cs typeface="+mn-cs"/>
                </a:rPr>
                <a:t>BASIC PAY</a:t>
              </a:r>
            </a:p>
          </p:txBody>
        </p:sp>
        <p:sp>
          <p:nvSpPr>
            <p:cNvPr id="21" name="Text Box 34"/>
            <p:cNvSpPr txBox="1">
              <a:spLocks noChangeArrowheads="1"/>
            </p:cNvSpPr>
            <p:nvPr/>
          </p:nvSpPr>
          <p:spPr bwMode="auto">
            <a:xfrm>
              <a:off x="1125360" y="2606040"/>
              <a:ext cx="2409825" cy="662362"/>
            </a:xfrm>
            <a:prstGeom prst="rect">
              <a:avLst/>
            </a:prstGeom>
            <a:noFill/>
            <a:ln>
              <a:noFill/>
            </a:ln>
            <a:extLst/>
          </p:spPr>
          <p:txBody>
            <a:bodyPr lIns="92075" tIns="46038" rIns="92075" bIns="46038">
              <a:spAutoFit/>
            </a:bodyPr>
            <a:lstStyle>
              <a:lvl1pPr eaLnBrk="0" hangingPunct="0">
                <a:defRPr sz="1200" b="1">
                  <a:solidFill>
                    <a:schemeClr val="tx1"/>
                  </a:solidFill>
                  <a:latin typeface="Tahoma" pitchFamily="34" charset="0"/>
                </a:defRPr>
              </a:lvl1pPr>
              <a:lvl2pPr marL="742950" indent="-285750" eaLnBrk="0" hangingPunct="0">
                <a:defRPr sz="1200" b="1">
                  <a:solidFill>
                    <a:schemeClr val="tx1"/>
                  </a:solidFill>
                  <a:latin typeface="Tahoma" pitchFamily="34" charset="0"/>
                </a:defRPr>
              </a:lvl2pPr>
              <a:lvl3pPr marL="1143000" indent="-228600" eaLnBrk="0" hangingPunct="0">
                <a:defRPr sz="1200" b="1">
                  <a:solidFill>
                    <a:schemeClr val="tx1"/>
                  </a:solidFill>
                  <a:latin typeface="Tahoma" pitchFamily="34" charset="0"/>
                </a:defRPr>
              </a:lvl3pPr>
              <a:lvl4pPr marL="1600200" indent="-228600" eaLnBrk="0" hangingPunct="0">
                <a:defRPr sz="1200" b="1">
                  <a:solidFill>
                    <a:schemeClr val="tx1"/>
                  </a:solidFill>
                  <a:latin typeface="Tahoma" pitchFamily="34" charset="0"/>
                </a:defRPr>
              </a:lvl4pPr>
              <a:lvl5pPr marL="2057400" indent="-228600" eaLnBrk="0" hangingPunct="0">
                <a:defRPr sz="1200" b="1">
                  <a:solidFill>
                    <a:schemeClr val="tx1"/>
                  </a:solidFill>
                  <a:latin typeface="Tahoma" pitchFamily="34" charset="0"/>
                </a:defRPr>
              </a:lvl5pPr>
              <a:lvl6pPr marL="2514600" indent="-228600" eaLnBrk="0" fontAlgn="base" hangingPunct="0">
                <a:spcBef>
                  <a:spcPct val="0"/>
                </a:spcBef>
                <a:spcAft>
                  <a:spcPct val="0"/>
                </a:spcAft>
                <a:defRPr sz="1200" b="1">
                  <a:solidFill>
                    <a:schemeClr val="tx1"/>
                  </a:solidFill>
                  <a:latin typeface="Tahoma" pitchFamily="34" charset="0"/>
                </a:defRPr>
              </a:lvl6pPr>
              <a:lvl7pPr marL="2971800" indent="-228600" eaLnBrk="0" fontAlgn="base" hangingPunct="0">
                <a:spcBef>
                  <a:spcPct val="0"/>
                </a:spcBef>
                <a:spcAft>
                  <a:spcPct val="0"/>
                </a:spcAft>
                <a:defRPr sz="1200" b="1">
                  <a:solidFill>
                    <a:schemeClr val="tx1"/>
                  </a:solidFill>
                  <a:latin typeface="Tahoma" pitchFamily="34" charset="0"/>
                </a:defRPr>
              </a:lvl7pPr>
              <a:lvl8pPr marL="3429000" indent="-228600" eaLnBrk="0" fontAlgn="base" hangingPunct="0">
                <a:spcBef>
                  <a:spcPct val="0"/>
                </a:spcBef>
                <a:spcAft>
                  <a:spcPct val="0"/>
                </a:spcAft>
                <a:defRPr sz="1200" b="1">
                  <a:solidFill>
                    <a:schemeClr val="tx1"/>
                  </a:solidFill>
                  <a:latin typeface="Tahoma" pitchFamily="34" charset="0"/>
                </a:defRPr>
              </a:lvl8pPr>
              <a:lvl9pPr marL="3886200" indent="-228600" eaLnBrk="0" fontAlgn="base" hangingPunct="0">
                <a:spcBef>
                  <a:spcPct val="0"/>
                </a:spcBef>
                <a:spcAft>
                  <a:spcPct val="0"/>
                </a:spcAft>
                <a:defRPr sz="1200" b="1">
                  <a:solidFill>
                    <a:schemeClr val="tx1"/>
                  </a:solidFill>
                  <a:latin typeface="Tahoma" pitchFamily="34" charset="0"/>
                </a:defRPr>
              </a:lvl9pPr>
            </a:lstStyle>
            <a:p>
              <a:pPr algn="ctr">
                <a:buClr>
                  <a:schemeClr val="bg2"/>
                </a:buClr>
                <a:buSzPct val="75000"/>
                <a:buFont typeface="Monotype Sorts"/>
                <a:buNone/>
                <a:defRPr/>
              </a:pPr>
              <a:endParaRPr lang="en-US" sz="1600" dirty="0">
                <a:solidFill>
                  <a:schemeClr val="accent6">
                    <a:lumMod val="75000"/>
                  </a:schemeClr>
                </a:solidFill>
                <a:latin typeface="+mn-lt"/>
                <a:cs typeface="Arial" pitchFamily="34" charset="0"/>
              </a:endParaRPr>
            </a:p>
            <a:p>
              <a:pPr algn="ctr">
                <a:buClr>
                  <a:schemeClr val="bg2"/>
                </a:buClr>
                <a:buSzPct val="75000"/>
                <a:buFont typeface="Monotype Sorts"/>
                <a:buNone/>
                <a:defRPr/>
              </a:pPr>
              <a:r>
                <a:rPr lang="en-US" sz="1050" dirty="0">
                  <a:solidFill>
                    <a:srgbClr val="7030A0"/>
                  </a:solidFill>
                  <a:latin typeface="+mn-lt"/>
                  <a:cs typeface="Arial" pitchFamily="34" charset="0"/>
                </a:rPr>
                <a:t>Undercompensated Region</a:t>
              </a:r>
              <a:br>
                <a:rPr lang="en-US" sz="1050" dirty="0">
                  <a:solidFill>
                    <a:srgbClr val="7030A0"/>
                  </a:solidFill>
                  <a:latin typeface="+mn-lt"/>
                  <a:cs typeface="Arial" pitchFamily="34" charset="0"/>
                </a:rPr>
              </a:br>
              <a:r>
                <a:rPr lang="en-US" sz="1050" dirty="0">
                  <a:solidFill>
                    <a:srgbClr val="7030A0"/>
                  </a:solidFill>
                  <a:latin typeface="+mn-lt"/>
                  <a:cs typeface="Arial" pitchFamily="34" charset="0"/>
                </a:rPr>
                <a:t> (Below the rails)</a:t>
              </a:r>
            </a:p>
          </p:txBody>
        </p:sp>
        <p:grpSp>
          <p:nvGrpSpPr>
            <p:cNvPr id="3" name="Group 2">
              <a:extLst>
                <a:ext uri="{FF2B5EF4-FFF2-40B4-BE49-F238E27FC236}">
                  <a16:creationId xmlns:a16="http://schemas.microsoft.com/office/drawing/2014/main" id="{378557D8-B878-43B8-9702-CFE7E617C6E2}"/>
                </a:ext>
              </a:extLst>
            </p:cNvPr>
            <p:cNvGrpSpPr/>
            <p:nvPr/>
          </p:nvGrpSpPr>
          <p:grpSpPr>
            <a:xfrm>
              <a:off x="148213" y="1737360"/>
              <a:ext cx="4041399" cy="1876425"/>
              <a:chOff x="88053" y="1737360"/>
              <a:chExt cx="4041399" cy="1876425"/>
            </a:xfrm>
          </p:grpSpPr>
          <p:grpSp>
            <p:nvGrpSpPr>
              <p:cNvPr id="136226" name="Group 5"/>
              <p:cNvGrpSpPr>
                <a:grpSpLocks/>
              </p:cNvGrpSpPr>
              <p:nvPr/>
            </p:nvGrpSpPr>
            <p:grpSpPr bwMode="auto">
              <a:xfrm>
                <a:off x="88053" y="1737360"/>
                <a:ext cx="3340947" cy="1531938"/>
                <a:chOff x="589" y="1013"/>
                <a:chExt cx="4638" cy="1444"/>
              </a:xfrm>
            </p:grpSpPr>
            <p:sp>
              <p:nvSpPr>
                <p:cNvPr id="76840" name="Line 7"/>
                <p:cNvSpPr>
                  <a:spLocks noChangeShapeType="1"/>
                </p:cNvSpPr>
                <p:nvPr/>
              </p:nvSpPr>
              <p:spPr bwMode="auto">
                <a:xfrm>
                  <a:off x="1004" y="1013"/>
                  <a:ext cx="2" cy="1444"/>
                </a:xfrm>
                <a:prstGeom prst="line">
                  <a:avLst/>
                </a:prstGeom>
                <a:noFill/>
                <a:ln w="0">
                  <a:solidFill>
                    <a:srgbClr val="000000"/>
                  </a:solidFill>
                  <a:round/>
                  <a:headEnd/>
                  <a:tailEnd/>
                </a:ln>
                <a:extLst/>
              </p:spPr>
              <p:txBody>
                <a:bodyPr/>
                <a:lstStyle/>
                <a:p>
                  <a:pPr>
                    <a:defRPr/>
                  </a:pPr>
                  <a:endParaRPr lang="en-US">
                    <a:latin typeface="+mn-lt"/>
                    <a:cs typeface="Arial" pitchFamily="34" charset="0"/>
                  </a:endParaRPr>
                </a:p>
              </p:txBody>
            </p:sp>
            <p:sp>
              <p:nvSpPr>
                <p:cNvPr id="76841" name="Freeform 22"/>
                <p:cNvSpPr>
                  <a:spLocks/>
                </p:cNvSpPr>
                <p:nvPr/>
              </p:nvSpPr>
              <p:spPr bwMode="auto">
                <a:xfrm>
                  <a:off x="1185" y="1049"/>
                  <a:ext cx="2993" cy="1018"/>
                </a:xfrm>
                <a:custGeom>
                  <a:avLst/>
                  <a:gdLst>
                    <a:gd name="T0" fmla="*/ 0 w 2991"/>
                    <a:gd name="T1" fmla="*/ 1018 h 1018"/>
                    <a:gd name="T2" fmla="*/ 2991 w 2991"/>
                    <a:gd name="T3" fmla="*/ 0 h 1018"/>
                    <a:gd name="T4" fmla="*/ 0 60000 65536"/>
                    <a:gd name="T5" fmla="*/ 0 60000 65536"/>
                    <a:gd name="T6" fmla="*/ 0 w 2991"/>
                    <a:gd name="T7" fmla="*/ 0 h 1018"/>
                    <a:gd name="T8" fmla="*/ 2991 w 2991"/>
                    <a:gd name="T9" fmla="*/ 1018 h 1018"/>
                  </a:gdLst>
                  <a:ahLst/>
                  <a:cxnLst>
                    <a:cxn ang="T4">
                      <a:pos x="T0" y="T1"/>
                    </a:cxn>
                    <a:cxn ang="T5">
                      <a:pos x="T2" y="T3"/>
                    </a:cxn>
                  </a:cxnLst>
                  <a:rect l="T6" t="T7" r="T8" b="T9"/>
                  <a:pathLst>
                    <a:path w="2991" h="1018">
                      <a:moveTo>
                        <a:pt x="0" y="1018"/>
                      </a:moveTo>
                      <a:cubicBezTo>
                        <a:pt x="1420" y="550"/>
                        <a:pt x="2840" y="83"/>
                        <a:pt x="2991" y="0"/>
                      </a:cubicBezTo>
                    </a:path>
                  </a:pathLst>
                </a:custGeom>
                <a:noFill/>
                <a:ln>
                  <a:noFill/>
                </a:ln>
                <a:extLst/>
              </p:spPr>
              <p:txBody>
                <a:bodyPr wrap="none" lIns="92075" tIns="46038" rIns="92075" bIns="46038" anchor="ctr"/>
                <a:lstStyle/>
                <a:p>
                  <a:pPr>
                    <a:defRPr/>
                  </a:pPr>
                  <a:endParaRPr lang="en-US">
                    <a:latin typeface="+mn-lt"/>
                    <a:cs typeface="Arial" pitchFamily="34" charset="0"/>
                  </a:endParaRPr>
                </a:p>
              </p:txBody>
            </p:sp>
            <p:grpSp>
              <p:nvGrpSpPr>
                <p:cNvPr id="136235" name="Group 23"/>
                <p:cNvGrpSpPr>
                  <a:grpSpLocks/>
                </p:cNvGrpSpPr>
                <p:nvPr/>
              </p:nvGrpSpPr>
              <p:grpSpPr bwMode="auto">
                <a:xfrm>
                  <a:off x="1068" y="1133"/>
                  <a:ext cx="3976" cy="1217"/>
                  <a:chOff x="1200" y="1775"/>
                  <a:chExt cx="3976" cy="1217"/>
                </a:xfrm>
              </p:grpSpPr>
              <p:sp>
                <p:nvSpPr>
                  <p:cNvPr id="76850" name="Freeform 24"/>
                  <p:cNvSpPr>
                    <a:spLocks/>
                  </p:cNvSpPr>
                  <p:nvPr/>
                </p:nvSpPr>
                <p:spPr bwMode="auto">
                  <a:xfrm>
                    <a:off x="1200" y="1775"/>
                    <a:ext cx="3619" cy="1191"/>
                  </a:xfrm>
                  <a:custGeom>
                    <a:avLst/>
                    <a:gdLst>
                      <a:gd name="T0" fmla="*/ 0 w 2856"/>
                      <a:gd name="T1" fmla="*/ 2147483647 h 448"/>
                      <a:gd name="T2" fmla="*/ 75149290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9525">
                    <a:solidFill>
                      <a:schemeClr val="tx1"/>
                    </a:solidFill>
                    <a:round/>
                    <a:headEnd/>
                    <a:tailEnd/>
                  </a:ln>
                  <a:extLst/>
                </p:spPr>
                <p:txBody>
                  <a:bodyPr wrap="none" lIns="92075" tIns="46038" rIns="92075" bIns="46038" anchor="ctr"/>
                  <a:lstStyle/>
                  <a:p>
                    <a:pPr>
                      <a:defRPr/>
                    </a:pPr>
                    <a:endParaRPr lang="en-US">
                      <a:latin typeface="+mn-lt"/>
                      <a:cs typeface="Arial" pitchFamily="34" charset="0"/>
                    </a:endParaRPr>
                  </a:p>
                </p:txBody>
              </p:sp>
              <p:sp>
                <p:nvSpPr>
                  <p:cNvPr id="76851" name="Freeform 26"/>
                  <p:cNvSpPr>
                    <a:spLocks/>
                  </p:cNvSpPr>
                  <p:nvPr/>
                </p:nvSpPr>
                <p:spPr bwMode="auto">
                  <a:xfrm>
                    <a:off x="1216" y="1918"/>
                    <a:ext cx="3960" cy="1073"/>
                  </a:xfrm>
                  <a:custGeom>
                    <a:avLst/>
                    <a:gdLst>
                      <a:gd name="T0" fmla="*/ 0 w 2856"/>
                      <a:gd name="T1" fmla="*/ 2147483647 h 448"/>
                      <a:gd name="T2" fmla="*/ 1522297133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6350">
                    <a:solidFill>
                      <a:schemeClr val="tx1"/>
                    </a:solidFill>
                    <a:round/>
                    <a:headEnd/>
                    <a:tailEnd/>
                  </a:ln>
                  <a:extLst/>
                </p:spPr>
                <p:txBody>
                  <a:bodyPr wrap="none" lIns="92075" tIns="46038" rIns="92075" bIns="46038" anchor="ctr"/>
                  <a:lstStyle/>
                  <a:p>
                    <a:pPr>
                      <a:defRPr/>
                    </a:pPr>
                    <a:endParaRPr lang="en-US">
                      <a:latin typeface="+mn-lt"/>
                      <a:cs typeface="Arial" pitchFamily="34" charset="0"/>
                    </a:endParaRPr>
                  </a:p>
                </p:txBody>
              </p:sp>
            </p:grpSp>
            <p:sp>
              <p:nvSpPr>
                <p:cNvPr id="76843" name="Line 30"/>
                <p:cNvSpPr>
                  <a:spLocks noChangeShapeType="1"/>
                </p:cNvSpPr>
                <p:nvPr/>
              </p:nvSpPr>
              <p:spPr bwMode="auto">
                <a:xfrm>
                  <a:off x="996" y="2450"/>
                  <a:ext cx="4231" cy="0"/>
                </a:xfrm>
                <a:prstGeom prst="line">
                  <a:avLst/>
                </a:prstGeom>
                <a:noFill/>
                <a:ln w="12700">
                  <a:solidFill>
                    <a:schemeClr val="tx1"/>
                  </a:solidFill>
                  <a:round/>
                  <a:headEnd/>
                  <a:tailEnd/>
                </a:ln>
                <a:extLst/>
              </p:spPr>
              <p:txBody>
                <a:bodyPr wrap="none" lIns="92075" tIns="46038" rIns="92075" bIns="46038" anchor="ctr"/>
                <a:lstStyle/>
                <a:p>
                  <a:pPr>
                    <a:defRPr/>
                  </a:pPr>
                  <a:endParaRPr lang="en-US">
                    <a:latin typeface="+mn-lt"/>
                    <a:cs typeface="Arial" pitchFamily="34" charset="0"/>
                  </a:endParaRPr>
                </a:p>
              </p:txBody>
            </p:sp>
            <p:sp>
              <p:nvSpPr>
                <p:cNvPr id="76844" name="Text Box 34"/>
                <p:cNvSpPr txBox="1">
                  <a:spLocks noChangeArrowheads="1"/>
                </p:cNvSpPr>
                <p:nvPr/>
              </p:nvSpPr>
              <p:spPr bwMode="auto">
                <a:xfrm>
                  <a:off x="589" y="1242"/>
                  <a:ext cx="3345" cy="624"/>
                </a:xfrm>
                <a:prstGeom prst="rect">
                  <a:avLst/>
                </a:prstGeom>
                <a:noFill/>
                <a:ln>
                  <a:noFill/>
                </a:ln>
                <a:extLst/>
              </p:spPr>
              <p:txBody>
                <a:bodyPr lIns="92075" tIns="46038" rIns="92075" bIns="46038">
                  <a:spAutoFit/>
                </a:bodyPr>
                <a:lstStyle>
                  <a:lvl1pPr eaLnBrk="0" hangingPunct="0">
                    <a:defRPr sz="1200" b="1">
                      <a:solidFill>
                        <a:schemeClr val="tx1"/>
                      </a:solidFill>
                      <a:latin typeface="Tahoma" pitchFamily="34" charset="0"/>
                    </a:defRPr>
                  </a:lvl1pPr>
                  <a:lvl2pPr marL="742950" indent="-285750" eaLnBrk="0" hangingPunct="0">
                    <a:defRPr sz="1200" b="1">
                      <a:solidFill>
                        <a:schemeClr val="tx1"/>
                      </a:solidFill>
                      <a:latin typeface="Tahoma" pitchFamily="34" charset="0"/>
                    </a:defRPr>
                  </a:lvl2pPr>
                  <a:lvl3pPr marL="1143000" indent="-228600" eaLnBrk="0" hangingPunct="0">
                    <a:defRPr sz="1200" b="1">
                      <a:solidFill>
                        <a:schemeClr val="tx1"/>
                      </a:solidFill>
                      <a:latin typeface="Tahoma" pitchFamily="34" charset="0"/>
                    </a:defRPr>
                  </a:lvl3pPr>
                  <a:lvl4pPr marL="1600200" indent="-228600" eaLnBrk="0" hangingPunct="0">
                    <a:defRPr sz="1200" b="1">
                      <a:solidFill>
                        <a:schemeClr val="tx1"/>
                      </a:solidFill>
                      <a:latin typeface="Tahoma" pitchFamily="34" charset="0"/>
                    </a:defRPr>
                  </a:lvl4pPr>
                  <a:lvl5pPr marL="2057400" indent="-228600" eaLnBrk="0" hangingPunct="0">
                    <a:defRPr sz="1200" b="1">
                      <a:solidFill>
                        <a:schemeClr val="tx1"/>
                      </a:solidFill>
                      <a:latin typeface="Tahoma" pitchFamily="34" charset="0"/>
                    </a:defRPr>
                  </a:lvl5pPr>
                  <a:lvl6pPr marL="2514600" indent="-228600" eaLnBrk="0" fontAlgn="base" hangingPunct="0">
                    <a:spcBef>
                      <a:spcPct val="0"/>
                    </a:spcBef>
                    <a:spcAft>
                      <a:spcPct val="0"/>
                    </a:spcAft>
                    <a:defRPr sz="1200" b="1">
                      <a:solidFill>
                        <a:schemeClr val="tx1"/>
                      </a:solidFill>
                      <a:latin typeface="Tahoma" pitchFamily="34" charset="0"/>
                    </a:defRPr>
                  </a:lvl6pPr>
                  <a:lvl7pPr marL="2971800" indent="-228600" eaLnBrk="0" fontAlgn="base" hangingPunct="0">
                    <a:spcBef>
                      <a:spcPct val="0"/>
                    </a:spcBef>
                    <a:spcAft>
                      <a:spcPct val="0"/>
                    </a:spcAft>
                    <a:defRPr sz="1200" b="1">
                      <a:solidFill>
                        <a:schemeClr val="tx1"/>
                      </a:solidFill>
                      <a:latin typeface="Tahoma" pitchFamily="34" charset="0"/>
                    </a:defRPr>
                  </a:lvl7pPr>
                  <a:lvl8pPr marL="3429000" indent="-228600" eaLnBrk="0" fontAlgn="base" hangingPunct="0">
                    <a:spcBef>
                      <a:spcPct val="0"/>
                    </a:spcBef>
                    <a:spcAft>
                      <a:spcPct val="0"/>
                    </a:spcAft>
                    <a:defRPr sz="1200" b="1">
                      <a:solidFill>
                        <a:schemeClr val="tx1"/>
                      </a:solidFill>
                      <a:latin typeface="Tahoma" pitchFamily="34" charset="0"/>
                    </a:defRPr>
                  </a:lvl8pPr>
                  <a:lvl9pPr marL="3886200" indent="-228600" eaLnBrk="0" fontAlgn="base" hangingPunct="0">
                    <a:spcBef>
                      <a:spcPct val="0"/>
                    </a:spcBef>
                    <a:spcAft>
                      <a:spcPct val="0"/>
                    </a:spcAft>
                    <a:defRPr sz="1200" b="1">
                      <a:solidFill>
                        <a:schemeClr val="tx1"/>
                      </a:solidFill>
                      <a:latin typeface="Tahoma" pitchFamily="34" charset="0"/>
                    </a:defRPr>
                  </a:lvl9pPr>
                </a:lstStyle>
                <a:p>
                  <a:pPr>
                    <a:buClr>
                      <a:schemeClr val="bg2"/>
                    </a:buClr>
                    <a:buSzPct val="75000"/>
                    <a:buFont typeface="Monotype Sorts"/>
                    <a:buNone/>
                    <a:defRPr/>
                  </a:pPr>
                  <a:r>
                    <a:rPr lang="en-US" sz="1600" dirty="0">
                      <a:solidFill>
                        <a:srgbClr val="FF0000"/>
                      </a:solidFill>
                      <a:latin typeface="+mn-lt"/>
                      <a:cs typeface="Arial" pitchFamily="34" charset="0"/>
                    </a:rPr>
                    <a:t>                     </a:t>
                  </a:r>
                </a:p>
                <a:p>
                  <a:pPr algn="ctr">
                    <a:buClr>
                      <a:schemeClr val="bg2"/>
                    </a:buClr>
                    <a:buSzPct val="75000"/>
                    <a:buFont typeface="Monotype Sorts"/>
                    <a:buNone/>
                    <a:defRPr/>
                  </a:pPr>
                  <a:r>
                    <a:rPr lang="en-US" sz="1050" dirty="0">
                      <a:solidFill>
                        <a:srgbClr val="FF0000"/>
                      </a:solidFill>
                      <a:latin typeface="+mn-lt"/>
                      <a:cs typeface="Arial" pitchFamily="34" charset="0"/>
                    </a:rPr>
                    <a:t>Overcompensated Region</a:t>
                  </a:r>
                  <a:br>
                    <a:rPr lang="en-US" sz="1050" dirty="0">
                      <a:solidFill>
                        <a:srgbClr val="FF0000"/>
                      </a:solidFill>
                      <a:latin typeface="+mn-lt"/>
                      <a:cs typeface="Arial" pitchFamily="34" charset="0"/>
                    </a:rPr>
                  </a:br>
                  <a:r>
                    <a:rPr lang="en-US" sz="1050" dirty="0">
                      <a:solidFill>
                        <a:srgbClr val="FF0000"/>
                      </a:solidFill>
                      <a:latin typeface="+mn-lt"/>
                      <a:cs typeface="Arial" pitchFamily="34" charset="0"/>
                    </a:rPr>
                    <a:t> (Above the rails)</a:t>
                  </a:r>
                </a:p>
              </p:txBody>
            </p:sp>
            <p:sp>
              <p:nvSpPr>
                <p:cNvPr id="76845" name="Oval 35"/>
                <p:cNvSpPr>
                  <a:spLocks noChangeArrowheads="1"/>
                </p:cNvSpPr>
                <p:nvPr/>
              </p:nvSpPr>
              <p:spPr bwMode="auto">
                <a:xfrm>
                  <a:off x="2781" y="1356"/>
                  <a:ext cx="181" cy="114"/>
                </a:xfrm>
                <a:prstGeom prst="ellipse">
                  <a:avLst/>
                </a:prstGeom>
                <a:solidFill>
                  <a:srgbClr val="FF0000"/>
                </a:solidFill>
                <a:ln>
                  <a:noFill/>
                </a:ln>
                <a:extLst/>
              </p:spPr>
              <p:txBody>
                <a:bodyPr wrap="none" lIns="92075" tIns="46038" rIns="92075" bIns="46038" anchor="ctr"/>
                <a:lstStyle/>
                <a:p>
                  <a:pPr algn="ctr">
                    <a:defRPr/>
                  </a:pPr>
                  <a:endParaRPr lang="en-US">
                    <a:latin typeface="+mn-lt"/>
                    <a:cs typeface="Arial" pitchFamily="34" charset="0"/>
                  </a:endParaRPr>
                </a:p>
              </p:txBody>
            </p:sp>
            <p:sp>
              <p:nvSpPr>
                <p:cNvPr id="76847" name="Oval 37"/>
                <p:cNvSpPr>
                  <a:spLocks noChangeArrowheads="1"/>
                </p:cNvSpPr>
                <p:nvPr/>
              </p:nvSpPr>
              <p:spPr bwMode="auto">
                <a:xfrm>
                  <a:off x="3640" y="1912"/>
                  <a:ext cx="159" cy="106"/>
                </a:xfrm>
                <a:prstGeom prst="ellipse">
                  <a:avLst/>
                </a:prstGeom>
                <a:solidFill>
                  <a:srgbClr val="800080"/>
                </a:solidFill>
                <a:ln>
                  <a:noFill/>
                </a:ln>
                <a:extLst/>
              </p:spPr>
              <p:txBody>
                <a:bodyPr wrap="none" lIns="92075" tIns="46038" rIns="92075" bIns="46038" anchor="ctr"/>
                <a:lstStyle/>
                <a:p>
                  <a:pPr algn="ctr">
                    <a:defRPr/>
                  </a:pPr>
                  <a:endParaRPr lang="en-US">
                    <a:latin typeface="+mn-lt"/>
                    <a:cs typeface="Arial" pitchFamily="34" charset="0"/>
                  </a:endParaRPr>
                </a:p>
              </p:txBody>
            </p:sp>
            <p:sp>
              <p:nvSpPr>
                <p:cNvPr id="76849" name="Oval 39"/>
                <p:cNvSpPr>
                  <a:spLocks noChangeArrowheads="1"/>
                </p:cNvSpPr>
                <p:nvPr/>
              </p:nvSpPr>
              <p:spPr bwMode="auto">
                <a:xfrm>
                  <a:off x="3973" y="1502"/>
                  <a:ext cx="141" cy="111"/>
                </a:xfrm>
                <a:prstGeom prst="ellipse">
                  <a:avLst/>
                </a:prstGeom>
                <a:solidFill>
                  <a:srgbClr val="00CC00"/>
                </a:solidFill>
                <a:ln>
                  <a:noFill/>
                </a:ln>
                <a:extLst/>
              </p:spPr>
              <p:txBody>
                <a:bodyPr wrap="none" lIns="92075" tIns="46038" rIns="92075" bIns="46038" anchor="ctr"/>
                <a:lstStyle/>
                <a:p>
                  <a:pPr algn="ctr">
                    <a:defRPr/>
                  </a:pPr>
                  <a:endParaRPr lang="en-US">
                    <a:latin typeface="+mn-lt"/>
                    <a:cs typeface="Arial" pitchFamily="34" charset="0"/>
                  </a:endParaRPr>
                </a:p>
              </p:txBody>
            </p:sp>
          </p:grpSp>
          <p:sp>
            <p:nvSpPr>
              <p:cNvPr id="76839" name="TextBox 19"/>
              <p:cNvSpPr txBox="1">
                <a:spLocks noChangeArrowheads="1"/>
              </p:cNvSpPr>
              <p:nvPr/>
            </p:nvSpPr>
            <p:spPr bwMode="auto">
              <a:xfrm>
                <a:off x="533400" y="3337560"/>
                <a:ext cx="2757488" cy="276225"/>
              </a:xfrm>
              <a:prstGeom prst="rect">
                <a:avLst/>
              </a:prstGeom>
              <a:noFill/>
              <a:ln>
                <a:noFill/>
              </a:ln>
              <a:extLst/>
            </p:spPr>
            <p:txBody>
              <a:bodyPr wrap="none">
                <a:spAutoFit/>
              </a:bodyPr>
              <a:lstStyle>
                <a:lvl1pPr eaLnBrk="0" hangingPunct="0">
                  <a:defRPr sz="1200" b="1">
                    <a:solidFill>
                      <a:schemeClr val="tx1"/>
                    </a:solidFill>
                    <a:latin typeface="Tahoma" pitchFamily="34" charset="0"/>
                  </a:defRPr>
                </a:lvl1pPr>
                <a:lvl2pPr marL="742950" indent="-285750" eaLnBrk="0" hangingPunct="0">
                  <a:defRPr sz="1200" b="1">
                    <a:solidFill>
                      <a:schemeClr val="tx1"/>
                    </a:solidFill>
                    <a:latin typeface="Tahoma" pitchFamily="34" charset="0"/>
                  </a:defRPr>
                </a:lvl2pPr>
                <a:lvl3pPr marL="1143000" indent="-228600" eaLnBrk="0" hangingPunct="0">
                  <a:defRPr sz="1200" b="1">
                    <a:solidFill>
                      <a:schemeClr val="tx1"/>
                    </a:solidFill>
                    <a:latin typeface="Tahoma" pitchFamily="34" charset="0"/>
                  </a:defRPr>
                </a:lvl3pPr>
                <a:lvl4pPr marL="1600200" indent="-228600" eaLnBrk="0" hangingPunct="0">
                  <a:defRPr sz="1200" b="1">
                    <a:solidFill>
                      <a:schemeClr val="tx1"/>
                    </a:solidFill>
                    <a:latin typeface="Tahoma" pitchFamily="34" charset="0"/>
                  </a:defRPr>
                </a:lvl4pPr>
                <a:lvl5pPr marL="2057400" indent="-228600" eaLnBrk="0" hangingPunct="0">
                  <a:defRPr sz="1200" b="1">
                    <a:solidFill>
                      <a:schemeClr val="tx1"/>
                    </a:solidFill>
                    <a:latin typeface="Tahoma" pitchFamily="34" charset="0"/>
                  </a:defRPr>
                </a:lvl5pPr>
                <a:lvl6pPr marL="2514600" indent="-228600" eaLnBrk="0" fontAlgn="base" hangingPunct="0">
                  <a:spcBef>
                    <a:spcPct val="0"/>
                  </a:spcBef>
                  <a:spcAft>
                    <a:spcPct val="0"/>
                  </a:spcAft>
                  <a:defRPr sz="1200" b="1">
                    <a:solidFill>
                      <a:schemeClr val="tx1"/>
                    </a:solidFill>
                    <a:latin typeface="Tahoma" pitchFamily="34" charset="0"/>
                  </a:defRPr>
                </a:lvl6pPr>
                <a:lvl7pPr marL="2971800" indent="-228600" eaLnBrk="0" fontAlgn="base" hangingPunct="0">
                  <a:spcBef>
                    <a:spcPct val="0"/>
                  </a:spcBef>
                  <a:spcAft>
                    <a:spcPct val="0"/>
                  </a:spcAft>
                  <a:defRPr sz="1200" b="1">
                    <a:solidFill>
                      <a:schemeClr val="tx1"/>
                    </a:solidFill>
                    <a:latin typeface="Tahoma" pitchFamily="34" charset="0"/>
                  </a:defRPr>
                </a:lvl7pPr>
                <a:lvl8pPr marL="3429000" indent="-228600" eaLnBrk="0" fontAlgn="base" hangingPunct="0">
                  <a:spcBef>
                    <a:spcPct val="0"/>
                  </a:spcBef>
                  <a:spcAft>
                    <a:spcPct val="0"/>
                  </a:spcAft>
                  <a:defRPr sz="1200" b="1">
                    <a:solidFill>
                      <a:schemeClr val="tx1"/>
                    </a:solidFill>
                    <a:latin typeface="Tahoma" pitchFamily="34" charset="0"/>
                  </a:defRPr>
                </a:lvl8pPr>
                <a:lvl9pPr marL="3886200" indent="-228600" eaLnBrk="0" fontAlgn="base" hangingPunct="0">
                  <a:spcBef>
                    <a:spcPct val="0"/>
                  </a:spcBef>
                  <a:spcAft>
                    <a:spcPct val="0"/>
                  </a:spcAft>
                  <a:defRPr sz="1200" b="1">
                    <a:solidFill>
                      <a:schemeClr val="tx1"/>
                    </a:solidFill>
                    <a:latin typeface="Tahoma" pitchFamily="34" charset="0"/>
                  </a:defRPr>
                </a:lvl9pPr>
              </a:lstStyle>
              <a:p>
                <a:pPr eaLnBrk="1" hangingPunct="1">
                  <a:defRPr/>
                </a:pPr>
                <a:r>
                  <a:rPr lang="en-US" dirty="0">
                    <a:solidFill>
                      <a:srgbClr val="27027D"/>
                    </a:solidFill>
                    <a:latin typeface="+mn-lt"/>
                    <a:cs typeface="Arial" pitchFamily="34" charset="0"/>
                  </a:rPr>
                  <a:t>OVERALL CONTRIBUTION SCORE</a:t>
                </a:r>
              </a:p>
            </p:txBody>
          </p:sp>
          <p:sp>
            <p:nvSpPr>
              <p:cNvPr id="22" name="Text Box 34"/>
              <p:cNvSpPr txBox="1">
                <a:spLocks noChangeArrowheads="1"/>
              </p:cNvSpPr>
              <p:nvPr/>
            </p:nvSpPr>
            <p:spPr bwMode="auto">
              <a:xfrm>
                <a:off x="2538657" y="2317316"/>
                <a:ext cx="1590795" cy="416141"/>
              </a:xfrm>
              <a:prstGeom prst="rect">
                <a:avLst/>
              </a:prstGeom>
              <a:noFill/>
              <a:ln>
                <a:noFill/>
              </a:ln>
              <a:extLst/>
            </p:spPr>
            <p:txBody>
              <a:bodyPr wrap="square" lIns="92075" tIns="46038" rIns="92075" bIns="46038">
                <a:spAutoFit/>
              </a:bodyPr>
              <a:lstStyle>
                <a:lvl1pPr eaLnBrk="0" hangingPunct="0">
                  <a:defRPr sz="1200" b="1">
                    <a:solidFill>
                      <a:schemeClr val="tx1"/>
                    </a:solidFill>
                    <a:latin typeface="Tahoma" pitchFamily="34" charset="0"/>
                  </a:defRPr>
                </a:lvl1pPr>
                <a:lvl2pPr marL="742950" indent="-285750" eaLnBrk="0" hangingPunct="0">
                  <a:defRPr sz="1200" b="1">
                    <a:solidFill>
                      <a:schemeClr val="tx1"/>
                    </a:solidFill>
                    <a:latin typeface="Tahoma" pitchFamily="34" charset="0"/>
                  </a:defRPr>
                </a:lvl2pPr>
                <a:lvl3pPr marL="1143000" indent="-228600" eaLnBrk="0" hangingPunct="0">
                  <a:defRPr sz="1200" b="1">
                    <a:solidFill>
                      <a:schemeClr val="tx1"/>
                    </a:solidFill>
                    <a:latin typeface="Tahoma" pitchFamily="34" charset="0"/>
                  </a:defRPr>
                </a:lvl3pPr>
                <a:lvl4pPr marL="1600200" indent="-228600" eaLnBrk="0" hangingPunct="0">
                  <a:defRPr sz="1200" b="1">
                    <a:solidFill>
                      <a:schemeClr val="tx1"/>
                    </a:solidFill>
                    <a:latin typeface="Tahoma" pitchFamily="34" charset="0"/>
                  </a:defRPr>
                </a:lvl4pPr>
                <a:lvl5pPr marL="2057400" indent="-228600" eaLnBrk="0" hangingPunct="0">
                  <a:defRPr sz="1200" b="1">
                    <a:solidFill>
                      <a:schemeClr val="tx1"/>
                    </a:solidFill>
                    <a:latin typeface="Tahoma" pitchFamily="34" charset="0"/>
                  </a:defRPr>
                </a:lvl5pPr>
                <a:lvl6pPr marL="2514600" indent="-228600" eaLnBrk="0" fontAlgn="base" hangingPunct="0">
                  <a:spcBef>
                    <a:spcPct val="0"/>
                  </a:spcBef>
                  <a:spcAft>
                    <a:spcPct val="0"/>
                  </a:spcAft>
                  <a:defRPr sz="1200" b="1">
                    <a:solidFill>
                      <a:schemeClr val="tx1"/>
                    </a:solidFill>
                    <a:latin typeface="Tahoma" pitchFamily="34" charset="0"/>
                  </a:defRPr>
                </a:lvl6pPr>
                <a:lvl7pPr marL="2971800" indent="-228600" eaLnBrk="0" fontAlgn="base" hangingPunct="0">
                  <a:spcBef>
                    <a:spcPct val="0"/>
                  </a:spcBef>
                  <a:spcAft>
                    <a:spcPct val="0"/>
                  </a:spcAft>
                  <a:defRPr sz="1200" b="1">
                    <a:solidFill>
                      <a:schemeClr val="tx1"/>
                    </a:solidFill>
                    <a:latin typeface="Tahoma" pitchFamily="34" charset="0"/>
                  </a:defRPr>
                </a:lvl7pPr>
                <a:lvl8pPr marL="3429000" indent="-228600" eaLnBrk="0" fontAlgn="base" hangingPunct="0">
                  <a:spcBef>
                    <a:spcPct val="0"/>
                  </a:spcBef>
                  <a:spcAft>
                    <a:spcPct val="0"/>
                  </a:spcAft>
                  <a:defRPr sz="1200" b="1">
                    <a:solidFill>
                      <a:schemeClr val="tx1"/>
                    </a:solidFill>
                    <a:latin typeface="Tahoma" pitchFamily="34" charset="0"/>
                  </a:defRPr>
                </a:lvl8pPr>
                <a:lvl9pPr marL="3886200" indent="-228600" eaLnBrk="0" fontAlgn="base" hangingPunct="0">
                  <a:spcBef>
                    <a:spcPct val="0"/>
                  </a:spcBef>
                  <a:spcAft>
                    <a:spcPct val="0"/>
                  </a:spcAft>
                  <a:defRPr sz="1200" b="1">
                    <a:solidFill>
                      <a:schemeClr val="tx1"/>
                    </a:solidFill>
                    <a:latin typeface="Tahoma" pitchFamily="34" charset="0"/>
                  </a:defRPr>
                </a:lvl9pPr>
              </a:lstStyle>
              <a:p>
                <a:pPr algn="ctr">
                  <a:buClr>
                    <a:schemeClr val="bg2"/>
                  </a:buClr>
                  <a:buSzPct val="75000"/>
                  <a:buFont typeface="Monotype Sorts"/>
                  <a:buNone/>
                  <a:defRPr/>
                </a:pPr>
                <a:r>
                  <a:rPr lang="en-US" sz="1050" dirty="0">
                    <a:solidFill>
                      <a:srgbClr val="33CC33"/>
                    </a:solidFill>
                    <a:latin typeface="+mn-lt"/>
                    <a:cs typeface="Arial" pitchFamily="34" charset="0"/>
                  </a:rPr>
                  <a:t>  Normal Pay Range</a:t>
                </a:r>
                <a:br>
                  <a:rPr lang="en-US" sz="1050" dirty="0">
                    <a:solidFill>
                      <a:srgbClr val="33CC33"/>
                    </a:solidFill>
                    <a:latin typeface="+mn-lt"/>
                    <a:cs typeface="Arial" pitchFamily="34" charset="0"/>
                  </a:rPr>
                </a:br>
                <a:r>
                  <a:rPr lang="en-US" sz="1050" dirty="0">
                    <a:solidFill>
                      <a:srgbClr val="33CC33"/>
                    </a:solidFill>
                    <a:latin typeface="+mn-lt"/>
                    <a:cs typeface="Arial" pitchFamily="34" charset="0"/>
                  </a:rPr>
                  <a:t>(Within the rails)</a:t>
                </a:r>
              </a:p>
            </p:txBody>
          </p:sp>
        </p:grpSp>
      </p:grpSp>
      <p:sp>
        <p:nvSpPr>
          <p:cNvPr id="24" name="TextBox 23"/>
          <p:cNvSpPr txBox="1"/>
          <p:nvPr/>
        </p:nvSpPr>
        <p:spPr>
          <a:xfrm>
            <a:off x="381000" y="3942344"/>
            <a:ext cx="2362200" cy="369332"/>
          </a:xfrm>
          <a:prstGeom prst="rect">
            <a:avLst/>
          </a:prstGeom>
          <a:noFill/>
        </p:spPr>
        <p:txBody>
          <a:bodyPr wrap="square" rtlCol="0">
            <a:spAutoFit/>
          </a:bodyPr>
          <a:lstStyle/>
          <a:p>
            <a:r>
              <a:rPr lang="en-US" sz="1800" b="1" dirty="0"/>
              <a:t>Payout Eligibility</a:t>
            </a:r>
          </a:p>
        </p:txBody>
      </p:sp>
      <p:sp>
        <p:nvSpPr>
          <p:cNvPr id="25" name="Rectangle 2">
            <a:extLst>
              <a:ext uri="{FF2B5EF4-FFF2-40B4-BE49-F238E27FC236}">
                <a16:creationId xmlns:a16="http://schemas.microsoft.com/office/drawing/2014/main" id="{21D0C079-F271-4F66-B557-D52FE6690461}"/>
              </a:ext>
            </a:extLst>
          </p:cNvPr>
          <p:cNvSpPr txBox="1">
            <a:spLocks noChangeArrowheads="1"/>
          </p:cNvSpPr>
          <p:nvPr/>
        </p:nvSpPr>
        <p:spPr>
          <a:xfrm>
            <a:off x="0" y="318752"/>
            <a:ext cx="9138236" cy="114030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a:t>CCAS Considerations</a:t>
            </a:r>
            <a:endParaRPr lang="en-US" sz="2400" b="1" dirty="0"/>
          </a:p>
          <a:p>
            <a:pPr algn="ctr"/>
            <a:r>
              <a:rPr lang="en-US" sz="2400" b="1" i="1" dirty="0">
                <a:cs typeface="Tahoma" pitchFamily="34" charset="0"/>
              </a:rPr>
              <a:t>Pay Pool Funding – CCAS Reward Payout Criteria</a:t>
            </a:r>
            <a:endParaRPr lang="en-US" b="1" i="1" dirty="0">
              <a:cs typeface="Tahoma" pitchFamily="34" charset="0"/>
            </a:endParaRPr>
          </a:p>
        </p:txBody>
      </p:sp>
      <p:sp>
        <p:nvSpPr>
          <p:cNvPr id="2" name="Slide Number Placeholder 1">
            <a:extLst>
              <a:ext uri="{FF2B5EF4-FFF2-40B4-BE49-F238E27FC236}">
                <a16:creationId xmlns:a16="http://schemas.microsoft.com/office/drawing/2014/main" id="{66F27442-4A40-41C6-BDD7-BD068E18A7AF}"/>
              </a:ext>
            </a:extLst>
          </p:cNvPr>
          <p:cNvSpPr>
            <a:spLocks noGrp="1"/>
          </p:cNvSpPr>
          <p:nvPr>
            <p:ph type="sldNum" sz="quarter" idx="12"/>
          </p:nvPr>
        </p:nvSpPr>
        <p:spPr>
          <a:xfrm>
            <a:off x="6842760" y="6614159"/>
            <a:ext cx="2057400" cy="365125"/>
          </a:xfrm>
        </p:spPr>
        <p:txBody>
          <a:bodyPr/>
          <a:lstStyle/>
          <a:p>
            <a:fld id="{F85093EB-6271-4776-AD74-9AC7DBDF4235}" type="slidenum">
              <a:rPr lang="en-US" smtClean="0"/>
              <a:t>45</a:t>
            </a:fld>
            <a:endParaRPr lang="en-US" dirty="0"/>
          </a:p>
        </p:txBody>
      </p:sp>
    </p:spTree>
    <p:extLst>
      <p:ext uri="{BB962C8B-B14F-4D97-AF65-F5344CB8AC3E}">
        <p14:creationId xmlns:p14="http://schemas.microsoft.com/office/powerpoint/2010/main" val="17061985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0555"/>
            <a:ext cx="9156032" cy="813922"/>
          </a:xfrm>
        </p:spPr>
        <p:txBody>
          <a:bodyPr anchor="t">
            <a:noAutofit/>
          </a:bodyPr>
          <a:lstStyle/>
          <a:p>
            <a:pPr>
              <a:defRPr/>
            </a:pPr>
            <a:r>
              <a:rPr lang="en-US" b="1" dirty="0"/>
              <a:t>CCAS Considerations</a:t>
            </a:r>
            <a:br>
              <a:rPr lang="en-US" sz="2400" b="1" dirty="0"/>
            </a:br>
            <a:r>
              <a:rPr lang="en-US" sz="2400" b="1" i="1" dirty="0"/>
              <a:t>Pay Pool Funding – Selecting Target Pay</a:t>
            </a:r>
            <a:endParaRPr lang="en-US" b="1" dirty="0">
              <a:ea typeface="Tahoma" pitchFamily="34" charset="0"/>
              <a:cs typeface="Tahoma" pitchFamily="34" charset="0"/>
            </a:endParaRPr>
          </a:p>
        </p:txBody>
      </p:sp>
      <p:grpSp>
        <p:nvGrpSpPr>
          <p:cNvPr id="4" name="Group 4"/>
          <p:cNvGrpSpPr>
            <a:grpSpLocks/>
          </p:cNvGrpSpPr>
          <p:nvPr/>
        </p:nvGrpSpPr>
        <p:grpSpPr bwMode="auto">
          <a:xfrm>
            <a:off x="5715000" y="2484120"/>
            <a:ext cx="1560513" cy="3719513"/>
            <a:chOff x="1657" y="1248"/>
            <a:chExt cx="983" cy="2343"/>
          </a:xfrm>
        </p:grpSpPr>
        <p:sp>
          <p:nvSpPr>
            <p:cNvPr id="5" name="Arc 5"/>
            <p:cNvSpPr>
              <a:spLocks/>
            </p:cNvSpPr>
            <p:nvPr/>
          </p:nvSpPr>
          <p:spPr bwMode="auto">
            <a:xfrm rot="13114997" flipH="1">
              <a:off x="1657" y="1248"/>
              <a:ext cx="551" cy="1521"/>
            </a:xfrm>
            <a:custGeom>
              <a:avLst/>
              <a:gdLst>
                <a:gd name="T0" fmla="*/ 0 w 21600"/>
                <a:gd name="T1" fmla="*/ 0 h 18120"/>
                <a:gd name="T2" fmla="*/ 0 w 21600"/>
                <a:gd name="T3" fmla="*/ 11 h 18120"/>
                <a:gd name="T4" fmla="*/ 0 w 21600"/>
                <a:gd name="T5" fmla="*/ 11 h 18120"/>
                <a:gd name="T6" fmla="*/ 0 60000 65536"/>
                <a:gd name="T7" fmla="*/ 0 60000 65536"/>
                <a:gd name="T8" fmla="*/ 0 60000 65536"/>
                <a:gd name="T9" fmla="*/ 0 w 21600"/>
                <a:gd name="T10" fmla="*/ 0 h 18120"/>
                <a:gd name="T11" fmla="*/ 21600 w 21600"/>
                <a:gd name="T12" fmla="*/ 18120 h 18120"/>
              </a:gdLst>
              <a:ahLst/>
              <a:cxnLst>
                <a:cxn ang="T6">
                  <a:pos x="T0" y="T1"/>
                </a:cxn>
                <a:cxn ang="T7">
                  <a:pos x="T2" y="T3"/>
                </a:cxn>
                <a:cxn ang="T8">
                  <a:pos x="T4" y="T5"/>
                </a:cxn>
              </a:cxnLst>
              <a:rect l="T9" t="T10" r="T11" b="T12"/>
              <a:pathLst>
                <a:path w="21600" h="18120" fill="none" extrusionOk="0">
                  <a:moveTo>
                    <a:pt x="11756" y="0"/>
                  </a:moveTo>
                  <a:cubicBezTo>
                    <a:pt x="17895" y="3982"/>
                    <a:pt x="21600" y="10802"/>
                    <a:pt x="21600" y="18120"/>
                  </a:cubicBezTo>
                </a:path>
                <a:path w="21600" h="18120" stroke="0" extrusionOk="0">
                  <a:moveTo>
                    <a:pt x="11756" y="0"/>
                  </a:moveTo>
                  <a:cubicBezTo>
                    <a:pt x="17895" y="3982"/>
                    <a:pt x="21600" y="10802"/>
                    <a:pt x="21600" y="18120"/>
                  </a:cubicBezTo>
                  <a:lnTo>
                    <a:pt x="0" y="18120"/>
                  </a:lnTo>
                  <a:close/>
                </a:path>
              </a:pathLst>
            </a:custGeom>
            <a:noFill/>
            <a:ln w="57150">
              <a:solidFill>
                <a:schemeClr val="tx1"/>
              </a:solidFill>
              <a:round/>
              <a:headEnd/>
              <a:tailEnd/>
            </a:ln>
          </p:spPr>
          <p:txBody>
            <a:bodyPr wrap="none" anchor="ctr"/>
            <a:lstStyle/>
            <a:p>
              <a:endParaRPr lang="en-US"/>
            </a:p>
          </p:txBody>
        </p:sp>
        <p:sp>
          <p:nvSpPr>
            <p:cNvPr id="6" name="Arc 6"/>
            <p:cNvSpPr>
              <a:spLocks/>
            </p:cNvSpPr>
            <p:nvPr/>
          </p:nvSpPr>
          <p:spPr bwMode="auto">
            <a:xfrm rot="13114997" flipH="1">
              <a:off x="1844" y="1680"/>
              <a:ext cx="556" cy="1526"/>
            </a:xfrm>
            <a:custGeom>
              <a:avLst/>
              <a:gdLst>
                <a:gd name="T0" fmla="*/ 0 w 21600"/>
                <a:gd name="T1" fmla="*/ 0 h 18120"/>
                <a:gd name="T2" fmla="*/ 0 w 21600"/>
                <a:gd name="T3" fmla="*/ 11 h 18120"/>
                <a:gd name="T4" fmla="*/ 0 w 21600"/>
                <a:gd name="T5" fmla="*/ 11 h 18120"/>
                <a:gd name="T6" fmla="*/ 0 60000 65536"/>
                <a:gd name="T7" fmla="*/ 0 60000 65536"/>
                <a:gd name="T8" fmla="*/ 0 60000 65536"/>
                <a:gd name="T9" fmla="*/ 0 w 21600"/>
                <a:gd name="T10" fmla="*/ 0 h 18120"/>
                <a:gd name="T11" fmla="*/ 21600 w 21600"/>
                <a:gd name="T12" fmla="*/ 18120 h 18120"/>
              </a:gdLst>
              <a:ahLst/>
              <a:cxnLst>
                <a:cxn ang="T6">
                  <a:pos x="T0" y="T1"/>
                </a:cxn>
                <a:cxn ang="T7">
                  <a:pos x="T2" y="T3"/>
                </a:cxn>
                <a:cxn ang="T8">
                  <a:pos x="T4" y="T5"/>
                </a:cxn>
              </a:cxnLst>
              <a:rect l="T9" t="T10" r="T11" b="T12"/>
              <a:pathLst>
                <a:path w="21600" h="18120" fill="none" extrusionOk="0">
                  <a:moveTo>
                    <a:pt x="11756" y="0"/>
                  </a:moveTo>
                  <a:cubicBezTo>
                    <a:pt x="17895" y="3982"/>
                    <a:pt x="21600" y="10802"/>
                    <a:pt x="21600" y="18120"/>
                  </a:cubicBezTo>
                </a:path>
                <a:path w="21600" h="18120" stroke="0" extrusionOk="0">
                  <a:moveTo>
                    <a:pt x="11756" y="0"/>
                  </a:moveTo>
                  <a:cubicBezTo>
                    <a:pt x="17895" y="3982"/>
                    <a:pt x="21600" y="10802"/>
                    <a:pt x="21600" y="18120"/>
                  </a:cubicBezTo>
                  <a:lnTo>
                    <a:pt x="0" y="18120"/>
                  </a:lnTo>
                  <a:close/>
                </a:path>
              </a:pathLst>
            </a:custGeom>
            <a:noFill/>
            <a:ln w="9525">
              <a:solidFill>
                <a:schemeClr val="tx1"/>
              </a:solidFill>
              <a:prstDash val="dash"/>
              <a:round/>
              <a:headEnd/>
              <a:tailEnd/>
            </a:ln>
          </p:spPr>
          <p:txBody>
            <a:bodyPr wrap="none" anchor="ctr"/>
            <a:lstStyle/>
            <a:p>
              <a:endParaRPr lang="en-US"/>
            </a:p>
          </p:txBody>
        </p:sp>
        <p:sp>
          <p:nvSpPr>
            <p:cNvPr id="7" name="Arc 7"/>
            <p:cNvSpPr>
              <a:spLocks/>
            </p:cNvSpPr>
            <p:nvPr/>
          </p:nvSpPr>
          <p:spPr bwMode="auto">
            <a:xfrm rot="13114997" flipH="1">
              <a:off x="2089" y="2070"/>
              <a:ext cx="551" cy="1521"/>
            </a:xfrm>
            <a:custGeom>
              <a:avLst/>
              <a:gdLst>
                <a:gd name="T0" fmla="*/ 0 w 21600"/>
                <a:gd name="T1" fmla="*/ 0 h 18120"/>
                <a:gd name="T2" fmla="*/ 0 w 21600"/>
                <a:gd name="T3" fmla="*/ 11 h 18120"/>
                <a:gd name="T4" fmla="*/ 0 w 21600"/>
                <a:gd name="T5" fmla="*/ 11 h 18120"/>
                <a:gd name="T6" fmla="*/ 0 60000 65536"/>
                <a:gd name="T7" fmla="*/ 0 60000 65536"/>
                <a:gd name="T8" fmla="*/ 0 60000 65536"/>
                <a:gd name="T9" fmla="*/ 0 w 21600"/>
                <a:gd name="T10" fmla="*/ 0 h 18120"/>
                <a:gd name="T11" fmla="*/ 21600 w 21600"/>
                <a:gd name="T12" fmla="*/ 18120 h 18120"/>
              </a:gdLst>
              <a:ahLst/>
              <a:cxnLst>
                <a:cxn ang="T6">
                  <a:pos x="T0" y="T1"/>
                </a:cxn>
                <a:cxn ang="T7">
                  <a:pos x="T2" y="T3"/>
                </a:cxn>
                <a:cxn ang="T8">
                  <a:pos x="T4" y="T5"/>
                </a:cxn>
              </a:cxnLst>
              <a:rect l="T9" t="T10" r="T11" b="T12"/>
              <a:pathLst>
                <a:path w="21600" h="18120" fill="none" extrusionOk="0">
                  <a:moveTo>
                    <a:pt x="11756" y="0"/>
                  </a:moveTo>
                  <a:cubicBezTo>
                    <a:pt x="17895" y="3982"/>
                    <a:pt x="21600" y="10802"/>
                    <a:pt x="21600" y="18120"/>
                  </a:cubicBezTo>
                </a:path>
                <a:path w="21600" h="18120" stroke="0" extrusionOk="0">
                  <a:moveTo>
                    <a:pt x="11756" y="0"/>
                  </a:moveTo>
                  <a:cubicBezTo>
                    <a:pt x="17895" y="3982"/>
                    <a:pt x="21600" y="10802"/>
                    <a:pt x="21600" y="18120"/>
                  </a:cubicBezTo>
                  <a:lnTo>
                    <a:pt x="0" y="18120"/>
                  </a:lnTo>
                  <a:close/>
                </a:path>
              </a:pathLst>
            </a:custGeom>
            <a:noFill/>
            <a:ln w="57150">
              <a:solidFill>
                <a:schemeClr val="tx1"/>
              </a:solidFill>
              <a:round/>
              <a:headEnd/>
              <a:tailEnd/>
            </a:ln>
          </p:spPr>
          <p:txBody>
            <a:bodyPr wrap="none" anchor="ctr"/>
            <a:lstStyle/>
            <a:p>
              <a:endParaRPr lang="en-US"/>
            </a:p>
          </p:txBody>
        </p:sp>
      </p:grpSp>
      <p:sp>
        <p:nvSpPr>
          <p:cNvPr id="8" name="Line 10"/>
          <p:cNvSpPr>
            <a:spLocks noChangeShapeType="1"/>
          </p:cNvSpPr>
          <p:nvPr/>
        </p:nvSpPr>
        <p:spPr bwMode="auto">
          <a:xfrm>
            <a:off x="6781800" y="3093720"/>
            <a:ext cx="0" cy="3048000"/>
          </a:xfrm>
          <a:prstGeom prst="line">
            <a:avLst/>
          </a:prstGeom>
          <a:noFill/>
          <a:ln w="57150">
            <a:solidFill>
              <a:schemeClr val="accent1">
                <a:lumMod val="60000"/>
                <a:lumOff val="40000"/>
              </a:schemeClr>
            </a:solidFill>
            <a:round/>
            <a:headEnd/>
            <a:tailEnd/>
          </a:ln>
        </p:spPr>
        <p:txBody>
          <a:bodyPr wrap="none" anchor="ctr"/>
          <a:lstStyle/>
          <a:p>
            <a:endParaRPr lang="en-US"/>
          </a:p>
        </p:txBody>
      </p:sp>
      <p:sp>
        <p:nvSpPr>
          <p:cNvPr id="9" name="Text Box 12"/>
          <p:cNvSpPr txBox="1">
            <a:spLocks noChangeArrowheads="1"/>
          </p:cNvSpPr>
          <p:nvPr/>
        </p:nvSpPr>
        <p:spPr bwMode="auto">
          <a:xfrm>
            <a:off x="6629400" y="2179320"/>
            <a:ext cx="184150" cy="366713"/>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10" name="Text Box 14"/>
          <p:cNvSpPr txBox="1">
            <a:spLocks noChangeArrowheads="1"/>
          </p:cNvSpPr>
          <p:nvPr/>
        </p:nvSpPr>
        <p:spPr bwMode="auto">
          <a:xfrm>
            <a:off x="7162800" y="3398520"/>
            <a:ext cx="1506053" cy="307777"/>
          </a:xfrm>
          <a:prstGeom prst="rect">
            <a:avLst/>
          </a:prstGeom>
          <a:solidFill>
            <a:schemeClr val="bg2"/>
          </a:solidFill>
          <a:ln w="9525">
            <a:solidFill>
              <a:schemeClr val="tx2">
                <a:lumMod val="75000"/>
                <a:lumOff val="25000"/>
              </a:schemeClr>
            </a:solidFill>
            <a:prstDash val="dash"/>
            <a:miter lim="800000"/>
            <a:headEnd/>
            <a:tailEnd/>
          </a:ln>
        </p:spPr>
        <p:txBody>
          <a:bodyPr wrap="none">
            <a:spAutoFit/>
          </a:bodyPr>
          <a:lstStyle/>
          <a:p>
            <a:r>
              <a:rPr lang="en-US" sz="1400" b="1">
                <a:latin typeface="Calibri" pitchFamily="34" charset="0"/>
              </a:rPr>
              <a:t>Standard Pay Line</a:t>
            </a:r>
          </a:p>
        </p:txBody>
      </p:sp>
      <p:grpSp>
        <p:nvGrpSpPr>
          <p:cNvPr id="11" name="Group 17"/>
          <p:cNvGrpSpPr>
            <a:grpSpLocks/>
          </p:cNvGrpSpPr>
          <p:nvPr/>
        </p:nvGrpSpPr>
        <p:grpSpPr bwMode="auto">
          <a:xfrm>
            <a:off x="6172200" y="4236720"/>
            <a:ext cx="809625" cy="762000"/>
            <a:chOff x="3681" y="1104"/>
            <a:chExt cx="510" cy="480"/>
          </a:xfrm>
        </p:grpSpPr>
        <p:sp>
          <p:nvSpPr>
            <p:cNvPr id="12" name="Text Box 18"/>
            <p:cNvSpPr txBox="1">
              <a:spLocks noChangeArrowheads="1"/>
            </p:cNvSpPr>
            <p:nvPr/>
          </p:nvSpPr>
          <p:spPr bwMode="auto">
            <a:xfrm>
              <a:off x="3899" y="1104"/>
              <a:ext cx="292" cy="480"/>
            </a:xfrm>
            <a:prstGeom prst="rect">
              <a:avLst/>
            </a:prstGeom>
            <a:noFill/>
            <a:ln w="9525">
              <a:noFill/>
              <a:miter lim="800000"/>
              <a:headEnd/>
              <a:tailEnd/>
            </a:ln>
          </p:spPr>
          <p:txBody>
            <a:bodyPr wrap="none">
              <a:spAutoFit/>
            </a:bodyPr>
            <a:lstStyle/>
            <a:p>
              <a:r>
                <a:rPr lang="en-US" sz="4400">
                  <a:solidFill>
                    <a:srgbClr val="FF0000"/>
                  </a:solidFill>
                  <a:latin typeface="Calibri" pitchFamily="34" charset="0"/>
                </a:rPr>
                <a:t>*</a:t>
              </a:r>
              <a:endParaRPr lang="en-US" sz="2400">
                <a:solidFill>
                  <a:srgbClr val="FF0000"/>
                </a:solidFill>
                <a:latin typeface="Calibri" pitchFamily="34" charset="0"/>
              </a:endParaRPr>
            </a:p>
          </p:txBody>
        </p:sp>
        <p:sp>
          <p:nvSpPr>
            <p:cNvPr id="13" name="AutoShape 19"/>
            <p:cNvSpPr>
              <a:spLocks noChangeArrowheads="1"/>
            </p:cNvSpPr>
            <p:nvPr/>
          </p:nvSpPr>
          <p:spPr bwMode="auto">
            <a:xfrm>
              <a:off x="3681" y="1226"/>
              <a:ext cx="240" cy="144"/>
            </a:xfrm>
            <a:prstGeom prst="rightArrow">
              <a:avLst>
                <a:gd name="adj1" fmla="val 50000"/>
                <a:gd name="adj2" fmla="val 41667"/>
              </a:avLst>
            </a:prstGeom>
            <a:solidFill>
              <a:srgbClr val="FF0000"/>
            </a:solidFill>
            <a:ln w="9525">
              <a:solidFill>
                <a:schemeClr val="tx1"/>
              </a:solidFill>
              <a:miter lim="800000"/>
              <a:headEnd/>
              <a:tailEnd/>
            </a:ln>
          </p:spPr>
          <p:txBody>
            <a:bodyPr wrap="none" anchor="ctr"/>
            <a:lstStyle/>
            <a:p>
              <a:endParaRPr lang="en-US">
                <a:latin typeface="Calibri" pitchFamily="34" charset="0"/>
              </a:endParaRPr>
            </a:p>
          </p:txBody>
        </p:sp>
      </p:grpSp>
      <p:sp>
        <p:nvSpPr>
          <p:cNvPr id="14" name="Text Box 21"/>
          <p:cNvSpPr txBox="1">
            <a:spLocks noChangeArrowheads="1"/>
          </p:cNvSpPr>
          <p:nvPr/>
        </p:nvSpPr>
        <p:spPr bwMode="auto">
          <a:xfrm>
            <a:off x="7696200" y="4008120"/>
            <a:ext cx="955583" cy="307777"/>
          </a:xfrm>
          <a:prstGeom prst="rect">
            <a:avLst/>
          </a:prstGeom>
          <a:solidFill>
            <a:schemeClr val="tx2">
              <a:lumMod val="25000"/>
              <a:lumOff val="75000"/>
            </a:schemeClr>
          </a:solidFill>
          <a:ln w="9525">
            <a:solidFill>
              <a:schemeClr val="tx2">
                <a:lumMod val="75000"/>
                <a:lumOff val="25000"/>
              </a:schemeClr>
            </a:solidFill>
            <a:miter lim="800000"/>
            <a:headEnd/>
            <a:tailEnd/>
          </a:ln>
        </p:spPr>
        <p:txBody>
          <a:bodyPr wrap="none">
            <a:spAutoFit/>
          </a:bodyPr>
          <a:lstStyle/>
          <a:p>
            <a:r>
              <a:rPr lang="en-US" sz="1400">
                <a:latin typeface="Calibri" pitchFamily="34" charset="0"/>
              </a:rPr>
              <a:t>Lower</a:t>
            </a:r>
            <a:r>
              <a:rPr lang="en-US">
                <a:latin typeface="Calibri" pitchFamily="34" charset="0"/>
              </a:rPr>
              <a:t> </a:t>
            </a:r>
            <a:r>
              <a:rPr lang="en-US" sz="1400">
                <a:latin typeface="Calibri" pitchFamily="34" charset="0"/>
              </a:rPr>
              <a:t>Rail</a:t>
            </a:r>
          </a:p>
        </p:txBody>
      </p:sp>
      <p:grpSp>
        <p:nvGrpSpPr>
          <p:cNvPr id="15" name="Group 24"/>
          <p:cNvGrpSpPr>
            <a:grpSpLocks/>
          </p:cNvGrpSpPr>
          <p:nvPr/>
        </p:nvGrpSpPr>
        <p:grpSpPr bwMode="auto">
          <a:xfrm>
            <a:off x="6172200" y="5151120"/>
            <a:ext cx="809625" cy="762000"/>
            <a:chOff x="3681" y="1104"/>
            <a:chExt cx="510" cy="480"/>
          </a:xfrm>
        </p:grpSpPr>
        <p:sp>
          <p:nvSpPr>
            <p:cNvPr id="16" name="Text Box 25"/>
            <p:cNvSpPr txBox="1">
              <a:spLocks noChangeArrowheads="1"/>
            </p:cNvSpPr>
            <p:nvPr/>
          </p:nvSpPr>
          <p:spPr bwMode="auto">
            <a:xfrm>
              <a:off x="3899" y="1104"/>
              <a:ext cx="292" cy="480"/>
            </a:xfrm>
            <a:prstGeom prst="rect">
              <a:avLst/>
            </a:prstGeom>
            <a:noFill/>
            <a:ln w="9525">
              <a:noFill/>
              <a:miter lim="800000"/>
              <a:headEnd/>
              <a:tailEnd/>
            </a:ln>
          </p:spPr>
          <p:txBody>
            <a:bodyPr wrap="none">
              <a:spAutoFit/>
            </a:bodyPr>
            <a:lstStyle/>
            <a:p>
              <a:r>
                <a:rPr lang="en-US" sz="4400">
                  <a:solidFill>
                    <a:srgbClr val="FF0000"/>
                  </a:solidFill>
                  <a:latin typeface="Calibri" pitchFamily="34" charset="0"/>
                </a:rPr>
                <a:t>*</a:t>
              </a:r>
              <a:endParaRPr lang="en-US" sz="2400">
                <a:solidFill>
                  <a:srgbClr val="FF0000"/>
                </a:solidFill>
                <a:latin typeface="Calibri" pitchFamily="34" charset="0"/>
              </a:endParaRPr>
            </a:p>
          </p:txBody>
        </p:sp>
        <p:sp>
          <p:nvSpPr>
            <p:cNvPr id="17" name="AutoShape 26"/>
            <p:cNvSpPr>
              <a:spLocks noChangeArrowheads="1"/>
            </p:cNvSpPr>
            <p:nvPr/>
          </p:nvSpPr>
          <p:spPr bwMode="auto">
            <a:xfrm>
              <a:off x="3681" y="1226"/>
              <a:ext cx="240" cy="144"/>
            </a:xfrm>
            <a:prstGeom prst="rightArrow">
              <a:avLst>
                <a:gd name="adj1" fmla="val 50000"/>
                <a:gd name="adj2" fmla="val 41667"/>
              </a:avLst>
            </a:prstGeom>
            <a:solidFill>
              <a:srgbClr val="FF0000"/>
            </a:solidFill>
            <a:ln w="9525">
              <a:solidFill>
                <a:schemeClr val="tx1"/>
              </a:solidFill>
              <a:miter lim="800000"/>
              <a:headEnd/>
              <a:tailEnd/>
            </a:ln>
          </p:spPr>
          <p:txBody>
            <a:bodyPr wrap="none" anchor="ctr"/>
            <a:lstStyle/>
            <a:p>
              <a:endParaRPr lang="en-US">
                <a:latin typeface="Calibri" pitchFamily="34" charset="0"/>
              </a:endParaRPr>
            </a:p>
          </p:txBody>
        </p:sp>
      </p:grpSp>
      <p:sp>
        <p:nvSpPr>
          <p:cNvPr id="18" name="Text Box 34"/>
          <p:cNvSpPr txBox="1">
            <a:spLocks noChangeArrowheads="1"/>
          </p:cNvSpPr>
          <p:nvPr/>
        </p:nvSpPr>
        <p:spPr bwMode="auto">
          <a:xfrm>
            <a:off x="7010400" y="2712720"/>
            <a:ext cx="979488" cy="314325"/>
          </a:xfrm>
          <a:prstGeom prst="rect">
            <a:avLst/>
          </a:prstGeom>
          <a:solidFill>
            <a:schemeClr val="tx2">
              <a:lumMod val="25000"/>
              <a:lumOff val="75000"/>
            </a:schemeClr>
          </a:solidFill>
          <a:ln w="9525">
            <a:solidFill>
              <a:schemeClr val="tx2">
                <a:lumMod val="75000"/>
                <a:lumOff val="25000"/>
              </a:schemeClr>
            </a:solidFill>
            <a:miter lim="800000"/>
            <a:headEnd/>
            <a:tailEnd/>
          </a:ln>
        </p:spPr>
        <p:txBody>
          <a:bodyPr wrap="none">
            <a:spAutoFit/>
          </a:bodyPr>
          <a:lstStyle/>
          <a:p>
            <a:r>
              <a:rPr lang="en-US" sz="1400">
                <a:latin typeface="Calibri" pitchFamily="34" charset="0"/>
              </a:rPr>
              <a:t>Upper Rail</a:t>
            </a:r>
          </a:p>
        </p:txBody>
      </p:sp>
      <p:grpSp>
        <p:nvGrpSpPr>
          <p:cNvPr id="19" name="Group 35"/>
          <p:cNvGrpSpPr>
            <a:grpSpLocks/>
          </p:cNvGrpSpPr>
          <p:nvPr/>
        </p:nvGrpSpPr>
        <p:grpSpPr bwMode="auto">
          <a:xfrm>
            <a:off x="6172200" y="3246120"/>
            <a:ext cx="809625" cy="762000"/>
            <a:chOff x="3681" y="1104"/>
            <a:chExt cx="510" cy="480"/>
          </a:xfrm>
        </p:grpSpPr>
        <p:sp>
          <p:nvSpPr>
            <p:cNvPr id="20" name="Text Box 36"/>
            <p:cNvSpPr txBox="1">
              <a:spLocks noChangeArrowheads="1"/>
            </p:cNvSpPr>
            <p:nvPr/>
          </p:nvSpPr>
          <p:spPr bwMode="auto">
            <a:xfrm>
              <a:off x="3899" y="1104"/>
              <a:ext cx="292" cy="480"/>
            </a:xfrm>
            <a:prstGeom prst="rect">
              <a:avLst/>
            </a:prstGeom>
            <a:noFill/>
            <a:ln w="9525">
              <a:noFill/>
              <a:miter lim="800000"/>
              <a:headEnd/>
              <a:tailEnd/>
            </a:ln>
          </p:spPr>
          <p:txBody>
            <a:bodyPr wrap="none">
              <a:spAutoFit/>
            </a:bodyPr>
            <a:lstStyle/>
            <a:p>
              <a:r>
                <a:rPr lang="en-US" sz="4400">
                  <a:solidFill>
                    <a:srgbClr val="FF0000"/>
                  </a:solidFill>
                  <a:latin typeface="Calibri" pitchFamily="34" charset="0"/>
                </a:rPr>
                <a:t>*</a:t>
              </a:r>
              <a:endParaRPr lang="en-US" sz="2400">
                <a:solidFill>
                  <a:srgbClr val="FF0000"/>
                </a:solidFill>
                <a:latin typeface="Calibri" pitchFamily="34" charset="0"/>
              </a:endParaRPr>
            </a:p>
          </p:txBody>
        </p:sp>
        <p:sp>
          <p:nvSpPr>
            <p:cNvPr id="21" name="AutoShape 37"/>
            <p:cNvSpPr>
              <a:spLocks noChangeArrowheads="1"/>
            </p:cNvSpPr>
            <p:nvPr/>
          </p:nvSpPr>
          <p:spPr bwMode="auto">
            <a:xfrm>
              <a:off x="3681" y="1226"/>
              <a:ext cx="240" cy="144"/>
            </a:xfrm>
            <a:prstGeom prst="rightArrow">
              <a:avLst>
                <a:gd name="adj1" fmla="val 50000"/>
                <a:gd name="adj2" fmla="val 41667"/>
              </a:avLst>
            </a:prstGeom>
            <a:solidFill>
              <a:srgbClr val="FF0000"/>
            </a:solidFill>
            <a:ln w="9525">
              <a:solidFill>
                <a:schemeClr val="tx1"/>
              </a:solidFill>
              <a:miter lim="800000"/>
              <a:headEnd/>
              <a:tailEnd/>
            </a:ln>
          </p:spPr>
          <p:txBody>
            <a:bodyPr wrap="none" anchor="ctr"/>
            <a:lstStyle/>
            <a:p>
              <a:endParaRPr lang="en-US">
                <a:latin typeface="Calibri" pitchFamily="34" charset="0"/>
              </a:endParaRPr>
            </a:p>
          </p:txBody>
        </p:sp>
      </p:grpSp>
      <p:sp>
        <p:nvSpPr>
          <p:cNvPr id="23" name="Text Box 41"/>
          <p:cNvSpPr txBox="1">
            <a:spLocks noChangeArrowheads="1"/>
          </p:cNvSpPr>
          <p:nvPr/>
        </p:nvSpPr>
        <p:spPr bwMode="auto">
          <a:xfrm>
            <a:off x="5410200" y="1569720"/>
            <a:ext cx="3505200" cy="831639"/>
          </a:xfrm>
          <a:prstGeom prst="rect">
            <a:avLst/>
          </a:prstGeom>
          <a:noFill/>
          <a:ln w="9525">
            <a:noFill/>
            <a:miter lim="800000"/>
            <a:headEnd/>
            <a:tailEnd/>
          </a:ln>
        </p:spPr>
        <p:txBody>
          <a:bodyPr wrap="square" lIns="92075" tIns="46038" rIns="92075" bIns="46038">
            <a:spAutoFit/>
          </a:bodyPr>
          <a:lstStyle/>
          <a:p>
            <a:pPr algn="ctr">
              <a:spcBef>
                <a:spcPct val="50000"/>
              </a:spcBef>
            </a:pPr>
            <a:r>
              <a:rPr lang="en-US" sz="2400" b="1" dirty="0">
                <a:solidFill>
                  <a:srgbClr val="7030A0"/>
                </a:solidFill>
              </a:rPr>
              <a:t>Selecting Target Pay for CRI and CA</a:t>
            </a:r>
          </a:p>
        </p:txBody>
      </p:sp>
      <p:pic>
        <p:nvPicPr>
          <p:cNvPr id="3" name="Picture 2">
            <a:extLst>
              <a:ext uri="{FF2B5EF4-FFF2-40B4-BE49-F238E27FC236}">
                <a16:creationId xmlns:a16="http://schemas.microsoft.com/office/drawing/2014/main" id="{CF885025-FBE9-43DC-888C-3E640302643B}"/>
              </a:ext>
            </a:extLst>
          </p:cNvPr>
          <p:cNvPicPr>
            <a:picLocks noChangeAspect="1"/>
          </p:cNvPicPr>
          <p:nvPr/>
        </p:nvPicPr>
        <p:blipFill>
          <a:blip r:embed="rId3"/>
          <a:stretch>
            <a:fillRect/>
          </a:stretch>
        </p:blipFill>
        <p:spPr>
          <a:xfrm>
            <a:off x="385508" y="1611946"/>
            <a:ext cx="4751606" cy="4545014"/>
          </a:xfrm>
          <a:prstGeom prst="rect">
            <a:avLst/>
          </a:prstGeom>
        </p:spPr>
      </p:pic>
      <p:graphicFrame>
        <p:nvGraphicFramePr>
          <p:cNvPr id="22" name="Table 21">
            <a:extLst>
              <a:ext uri="{FF2B5EF4-FFF2-40B4-BE49-F238E27FC236}">
                <a16:creationId xmlns:a16="http://schemas.microsoft.com/office/drawing/2014/main" id="{9EE665FF-91C2-4A0F-BFC6-CD553415BB96}"/>
              </a:ext>
            </a:extLst>
          </p:cNvPr>
          <p:cNvGraphicFramePr>
            <a:graphicFrameLocks noGrp="1"/>
          </p:cNvGraphicFramePr>
          <p:nvPr>
            <p:extLst>
              <p:ext uri="{D42A27DB-BD31-4B8C-83A1-F6EECF244321}">
                <p14:modId xmlns:p14="http://schemas.microsoft.com/office/powerpoint/2010/main" val="1438394599"/>
              </p:ext>
            </p:extLst>
          </p:nvPr>
        </p:nvGraphicFramePr>
        <p:xfrm>
          <a:off x="406273" y="1246877"/>
          <a:ext cx="4724400" cy="381000"/>
        </p:xfrm>
        <a:graphic>
          <a:graphicData uri="http://schemas.openxmlformats.org/drawingml/2006/table">
            <a:tbl>
              <a:tblPr/>
              <a:tblGrid>
                <a:gridCol w="824895">
                  <a:extLst>
                    <a:ext uri="{9D8B030D-6E8A-4147-A177-3AD203B41FA5}">
                      <a16:colId xmlns:a16="http://schemas.microsoft.com/office/drawing/2014/main" val="3631052637"/>
                    </a:ext>
                  </a:extLst>
                </a:gridCol>
                <a:gridCol w="1299835">
                  <a:extLst>
                    <a:ext uri="{9D8B030D-6E8A-4147-A177-3AD203B41FA5}">
                      <a16:colId xmlns:a16="http://schemas.microsoft.com/office/drawing/2014/main" val="462123585"/>
                    </a:ext>
                  </a:extLst>
                </a:gridCol>
                <a:gridCol w="1299835">
                  <a:extLst>
                    <a:ext uri="{9D8B030D-6E8A-4147-A177-3AD203B41FA5}">
                      <a16:colId xmlns:a16="http://schemas.microsoft.com/office/drawing/2014/main" val="53104401"/>
                    </a:ext>
                  </a:extLst>
                </a:gridCol>
                <a:gridCol w="1299835">
                  <a:extLst>
                    <a:ext uri="{9D8B030D-6E8A-4147-A177-3AD203B41FA5}">
                      <a16:colId xmlns:a16="http://schemas.microsoft.com/office/drawing/2014/main" val="497614389"/>
                    </a:ext>
                  </a:extLst>
                </a:gridCol>
              </a:tblGrid>
              <a:tr h="381000">
                <a:tc>
                  <a:txBody>
                    <a:bodyPr/>
                    <a:lstStyle/>
                    <a:p>
                      <a:pPr algn="ctr" fontAlgn="ctr"/>
                      <a:r>
                        <a:rPr lang="en-US" sz="1200" b="0" i="0" u="none" strike="noStrike" dirty="0">
                          <a:effectLst/>
                          <a:latin typeface="Arial" panose="020B0604020202020204" pitchFamily="34" charset="0"/>
                        </a:rPr>
                        <a:t>OCS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effectLst/>
                          <a:latin typeface="Arial" panose="020B0604020202020204" pitchFamily="34" charset="0"/>
                        </a:rPr>
                        <a:t>SPL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effectLst/>
                          <a:latin typeface="Arial" panose="020B0604020202020204" pitchFamily="34" charset="0"/>
                        </a:rPr>
                        <a:t>*0.92 </a:t>
                      </a:r>
                      <a:br>
                        <a:rPr lang="en-US" sz="1200" b="0" i="0" u="none" strike="noStrike">
                          <a:effectLst/>
                          <a:latin typeface="Arial" panose="020B0604020202020204" pitchFamily="34" charset="0"/>
                        </a:rPr>
                      </a:br>
                      <a:r>
                        <a:rPr lang="en-US" sz="1200" b="0" i="0" u="none" strike="noStrike">
                          <a:effectLst/>
                          <a:latin typeface="Arial" panose="020B0604020202020204" pitchFamily="34" charset="0"/>
                        </a:rPr>
                        <a:t>Lower Rail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effectLst/>
                          <a:latin typeface="Arial" panose="020B0604020202020204" pitchFamily="34" charset="0"/>
                        </a:rPr>
                        <a:t>*1.08</a:t>
                      </a:r>
                      <a:br>
                        <a:rPr lang="en-US" sz="1200" b="0" i="0" u="none" strike="noStrike" dirty="0">
                          <a:effectLst/>
                          <a:latin typeface="Arial" panose="020B0604020202020204" pitchFamily="34" charset="0"/>
                        </a:rPr>
                      </a:br>
                      <a:r>
                        <a:rPr lang="en-US" sz="1200" b="0" i="0" u="none" strike="noStrike" dirty="0">
                          <a:effectLst/>
                          <a:latin typeface="Arial" panose="020B0604020202020204" pitchFamily="34" charset="0"/>
                        </a:rPr>
                        <a:t>Upper Rail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90452327"/>
                  </a:ext>
                </a:extLst>
              </a:tr>
            </a:tbl>
          </a:graphicData>
        </a:graphic>
      </p:graphicFrame>
      <p:sp>
        <p:nvSpPr>
          <p:cNvPr id="24" name="Rectangle 42"/>
          <p:cNvSpPr>
            <a:spLocks noChangeArrowheads="1"/>
          </p:cNvSpPr>
          <p:nvPr/>
        </p:nvSpPr>
        <p:spPr bwMode="auto">
          <a:xfrm>
            <a:off x="412714" y="4942999"/>
            <a:ext cx="4724400" cy="381000"/>
          </a:xfrm>
          <a:prstGeom prst="rect">
            <a:avLst/>
          </a:prstGeom>
          <a:noFill/>
          <a:ln w="57150">
            <a:solidFill>
              <a:srgbClr val="FF0000"/>
            </a:solidFill>
            <a:miter lim="800000"/>
            <a:headEnd/>
            <a:tailEnd/>
          </a:ln>
        </p:spPr>
        <p:txBody>
          <a:bodyPr wrap="none" lIns="92075" tIns="46038" rIns="92075" bIns="46038" anchor="ctr"/>
          <a:lstStyle/>
          <a:p>
            <a:endParaRPr lang="en-US">
              <a:latin typeface="Calibri" pitchFamily="34" charset="0"/>
            </a:endParaRPr>
          </a:p>
        </p:txBody>
      </p:sp>
      <p:sp>
        <p:nvSpPr>
          <p:cNvPr id="25" name="Slide Number Placeholder 24">
            <a:extLst>
              <a:ext uri="{FF2B5EF4-FFF2-40B4-BE49-F238E27FC236}">
                <a16:creationId xmlns:a16="http://schemas.microsoft.com/office/drawing/2014/main" id="{C431E5CA-93DF-7947-8B5F-36A1E6F90AE5}"/>
              </a:ext>
            </a:extLst>
          </p:cNvPr>
          <p:cNvSpPr>
            <a:spLocks noGrp="1"/>
          </p:cNvSpPr>
          <p:nvPr>
            <p:ph type="sldNum" sz="quarter" idx="12"/>
          </p:nvPr>
        </p:nvSpPr>
        <p:spPr>
          <a:xfrm>
            <a:off x="7086600" y="6569075"/>
            <a:ext cx="2057400" cy="365125"/>
          </a:xfrm>
        </p:spPr>
        <p:txBody>
          <a:bodyPr/>
          <a:lstStyle/>
          <a:p>
            <a:fld id="{F85093EB-6271-4776-AD74-9AC7DBDF4235}" type="slidenum">
              <a:rPr lang="en-US" smtClean="0"/>
              <a:t>46</a:t>
            </a:fld>
            <a:endParaRPr lang="en-US"/>
          </a:p>
        </p:txBody>
      </p:sp>
    </p:spTree>
    <p:extLst>
      <p:ext uri="{BB962C8B-B14F-4D97-AF65-F5344CB8AC3E}">
        <p14:creationId xmlns:p14="http://schemas.microsoft.com/office/powerpoint/2010/main" val="176323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linds(horizontal)">
                                      <p:cBhvr>
                                        <p:cTn id="14" dur="500"/>
                                        <p:tgtEl>
                                          <p:spTgt spid="14"/>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blinds(horizontal)">
                                      <p:cBhvr>
                                        <p:cTn id="20" dur="500"/>
                                        <p:tgtEl>
                                          <p:spTgt spid="18"/>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linds(horizontal)">
                                      <p:cBhvr>
                                        <p:cTn id="23" dur="500"/>
                                        <p:tgtEl>
                                          <p:spTgt spid="23"/>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blinds(horizontal)">
                                      <p:cBhvr>
                                        <p:cTn id="28" dur="500"/>
                                        <p:tgtEl>
                                          <p:spTgt spid="19"/>
                                        </p:tgtEl>
                                      </p:cBhvr>
                                    </p:animEffect>
                                  </p:childTnLst>
                                </p:cTn>
                              </p:par>
                              <p:par>
                                <p:cTn id="29" presetID="3" presetClass="entr" presetSubtype="1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linds(horizontal)">
                                      <p:cBhvr>
                                        <p:cTn id="31" dur="500"/>
                                        <p:tgtEl>
                                          <p:spTgt spid="11"/>
                                        </p:tgtEl>
                                      </p:cBhvr>
                                    </p:animEffect>
                                  </p:childTnLst>
                                </p:cTn>
                              </p:par>
                              <p:par>
                                <p:cTn id="32" presetID="3" presetClass="entr" presetSubtype="1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linds(horizontal)">
                                      <p:cBhvr>
                                        <p:cTn id="34" dur="500"/>
                                        <p:tgtEl>
                                          <p:spTgt spid="1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4" grpId="0" animBg="1"/>
      <p:bldP spid="18" grpId="0" animBg="1"/>
      <p:bldP spid="23" grpId="0"/>
      <p:bldP spid="2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7391400" y="3048000"/>
            <a:ext cx="1381125" cy="400110"/>
          </a:xfrm>
          <a:prstGeom prst="rect">
            <a:avLst/>
          </a:prstGeom>
          <a:solidFill>
            <a:srgbClr val="FFFF99"/>
          </a:solidFill>
          <a:ln w="9525">
            <a:solidFill>
              <a:srgbClr val="FF0000"/>
            </a:solidFill>
            <a:miter lim="800000"/>
            <a:headEnd/>
            <a:tailEnd/>
          </a:ln>
        </p:spPr>
        <p:txBody>
          <a:bodyPr wrap="square">
            <a:spAutoFit/>
          </a:bodyPr>
          <a:lstStyle/>
          <a:p>
            <a:pPr eaLnBrk="0" hangingPunct="0"/>
            <a:r>
              <a:rPr lang="en-US" sz="2000">
                <a:latin typeface="Calibri" pitchFamily="34" charset="0"/>
              </a:rPr>
              <a:t>Lower Rail</a:t>
            </a:r>
          </a:p>
        </p:txBody>
      </p:sp>
      <p:sp>
        <p:nvSpPr>
          <p:cNvPr id="4" name="Rectangle 4"/>
          <p:cNvSpPr>
            <a:spLocks noChangeArrowheads="1"/>
          </p:cNvSpPr>
          <p:nvPr/>
        </p:nvSpPr>
        <p:spPr bwMode="auto">
          <a:xfrm>
            <a:off x="2103438" y="1981200"/>
            <a:ext cx="6583362" cy="2886075"/>
          </a:xfrm>
          <a:prstGeom prst="rect">
            <a:avLst/>
          </a:prstGeom>
          <a:noFill/>
          <a:ln w="9525">
            <a:noFill/>
            <a:miter lim="800000"/>
            <a:headEnd/>
            <a:tailEnd/>
          </a:ln>
        </p:spPr>
        <p:txBody>
          <a:bodyPr/>
          <a:lstStyle/>
          <a:p>
            <a:endParaRPr lang="en-US">
              <a:latin typeface="Calibri" pitchFamily="34" charset="0"/>
            </a:endParaRPr>
          </a:p>
        </p:txBody>
      </p:sp>
      <p:sp>
        <p:nvSpPr>
          <p:cNvPr id="5" name="Text Box 5"/>
          <p:cNvSpPr txBox="1">
            <a:spLocks noChangeArrowheads="1"/>
          </p:cNvSpPr>
          <p:nvPr/>
        </p:nvSpPr>
        <p:spPr bwMode="auto">
          <a:xfrm>
            <a:off x="2870200" y="1447800"/>
            <a:ext cx="184150" cy="519113"/>
          </a:xfrm>
          <a:prstGeom prst="rect">
            <a:avLst/>
          </a:prstGeom>
          <a:noFill/>
          <a:ln w="9525">
            <a:noFill/>
            <a:miter lim="800000"/>
            <a:headEnd/>
            <a:tailEnd/>
          </a:ln>
          <a:effectLst/>
        </p:spPr>
        <p:txBody>
          <a:bodyPr wrap="none" lIns="92075" tIns="46038" rIns="92075" bIns="46038">
            <a:spAutoFit/>
          </a:bodyPr>
          <a:lstStyle/>
          <a:p>
            <a:pPr eaLnBrk="0" fontAlgn="auto" hangingPunct="0">
              <a:spcBef>
                <a:spcPct val="20000"/>
              </a:spcBef>
              <a:spcAft>
                <a:spcPts val="0"/>
              </a:spcAft>
              <a:buClr>
                <a:schemeClr val="bg2"/>
              </a:buClr>
              <a:buSzPct val="75000"/>
              <a:buFont typeface="Monotype Sorts" pitchFamily="2" charset="2"/>
              <a:buNone/>
              <a:defRPr/>
            </a:pPr>
            <a:endParaRPr lang="en-US" sz="2800">
              <a:effectLst>
                <a:outerShdw blurRad="38100" dist="38100" dir="2700000" algn="tl">
                  <a:srgbClr val="C0C0C0"/>
                </a:outerShdw>
              </a:effectLst>
              <a:latin typeface="+mn-lt"/>
            </a:endParaRPr>
          </a:p>
        </p:txBody>
      </p:sp>
      <p:sp>
        <p:nvSpPr>
          <p:cNvPr id="6" name="AutoShape 6"/>
          <p:cNvSpPr>
            <a:spLocks noChangeArrowheads="1"/>
          </p:cNvSpPr>
          <p:nvPr/>
        </p:nvSpPr>
        <p:spPr bwMode="auto">
          <a:xfrm>
            <a:off x="4117975" y="1597025"/>
            <a:ext cx="2095500" cy="1054100"/>
          </a:xfrm>
          <a:prstGeom prst="wedgeRectCallout">
            <a:avLst>
              <a:gd name="adj1" fmla="val -78866"/>
              <a:gd name="adj2" fmla="val 102106"/>
            </a:avLst>
          </a:prstGeom>
          <a:noFill/>
          <a:ln w="9525">
            <a:noFill/>
            <a:miter lim="800000"/>
            <a:headEnd/>
            <a:tailEnd/>
          </a:ln>
          <a:effectLst/>
        </p:spPr>
        <p:txBody>
          <a:bodyPr wrap="none" lIns="92075" tIns="46038" rIns="92075" bIns="46038" anchor="ctr"/>
          <a:lstStyle/>
          <a:p>
            <a:pPr algn="ctr" eaLnBrk="0" fontAlgn="auto" hangingPunct="0">
              <a:spcBef>
                <a:spcPct val="20000"/>
              </a:spcBef>
              <a:spcAft>
                <a:spcPts val="0"/>
              </a:spcAft>
              <a:buClr>
                <a:schemeClr val="bg2"/>
              </a:buClr>
              <a:buSzPct val="75000"/>
              <a:buFont typeface="Monotype Sorts" pitchFamily="2" charset="2"/>
              <a:buChar char="n"/>
              <a:defRPr/>
            </a:pPr>
            <a:endParaRPr lang="en-US" sz="2800">
              <a:effectLst>
                <a:outerShdw blurRad="38100" dist="38100" dir="2700000" algn="tl">
                  <a:srgbClr val="C0C0C0"/>
                </a:outerShdw>
              </a:effectLst>
              <a:latin typeface="+mn-lt"/>
            </a:endParaRPr>
          </a:p>
        </p:txBody>
      </p:sp>
      <p:sp>
        <p:nvSpPr>
          <p:cNvPr id="7" name="Freeform 7"/>
          <p:cNvSpPr>
            <a:spLocks/>
          </p:cNvSpPr>
          <p:nvPr/>
        </p:nvSpPr>
        <p:spPr bwMode="auto">
          <a:xfrm>
            <a:off x="1981200" y="3505200"/>
            <a:ext cx="5791200" cy="22098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57150" cap="flat" cmpd="sng">
            <a:solidFill>
              <a:srgbClr val="FF0000"/>
            </a:solidFill>
            <a:prstDash val="solid"/>
            <a:round/>
            <a:headEnd/>
            <a:tailEnd/>
          </a:ln>
        </p:spPr>
        <p:txBody>
          <a:bodyPr wrap="none" lIns="92075" tIns="46038" rIns="92075" bIns="46038" anchor="ctr"/>
          <a:lstStyle/>
          <a:p>
            <a:endParaRPr lang="en-US"/>
          </a:p>
        </p:txBody>
      </p:sp>
      <p:sp>
        <p:nvSpPr>
          <p:cNvPr id="8" name="Freeform 8"/>
          <p:cNvSpPr>
            <a:spLocks/>
          </p:cNvSpPr>
          <p:nvPr/>
        </p:nvSpPr>
        <p:spPr bwMode="auto">
          <a:xfrm>
            <a:off x="1752600" y="2286000"/>
            <a:ext cx="4876800" cy="22860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9525" cap="flat" cmpd="sng">
            <a:solidFill>
              <a:schemeClr val="tx1"/>
            </a:solidFill>
            <a:prstDash val="solid"/>
            <a:round/>
            <a:headEnd/>
            <a:tailEnd/>
          </a:ln>
        </p:spPr>
        <p:txBody>
          <a:bodyPr wrap="none" lIns="92075" tIns="46038" rIns="92075" bIns="46038" anchor="ctr"/>
          <a:lstStyle/>
          <a:p>
            <a:endParaRPr lang="en-US"/>
          </a:p>
        </p:txBody>
      </p:sp>
      <p:sp>
        <p:nvSpPr>
          <p:cNvPr id="9" name="Freeform 9"/>
          <p:cNvSpPr>
            <a:spLocks/>
          </p:cNvSpPr>
          <p:nvPr/>
        </p:nvSpPr>
        <p:spPr bwMode="auto">
          <a:xfrm>
            <a:off x="1905000" y="2971800"/>
            <a:ext cx="5257800" cy="22098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6350" cap="flat" cmpd="sng">
            <a:solidFill>
              <a:schemeClr val="tx1"/>
            </a:solidFill>
            <a:prstDash val="solid"/>
            <a:round/>
            <a:headEnd/>
            <a:tailEnd/>
          </a:ln>
        </p:spPr>
        <p:txBody>
          <a:bodyPr wrap="none" lIns="92075" tIns="46038" rIns="92075" bIns="46038" anchor="ctr"/>
          <a:lstStyle/>
          <a:p>
            <a:endParaRPr lang="en-US"/>
          </a:p>
        </p:txBody>
      </p:sp>
      <p:sp>
        <p:nvSpPr>
          <p:cNvPr id="10" name="Text Box 10"/>
          <p:cNvSpPr txBox="1">
            <a:spLocks noChangeArrowheads="1"/>
          </p:cNvSpPr>
          <p:nvPr/>
        </p:nvSpPr>
        <p:spPr bwMode="auto">
          <a:xfrm>
            <a:off x="3733800" y="4479925"/>
            <a:ext cx="4572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1" name="Text Box 11"/>
          <p:cNvSpPr txBox="1">
            <a:spLocks noChangeArrowheads="1"/>
          </p:cNvSpPr>
          <p:nvPr/>
        </p:nvSpPr>
        <p:spPr bwMode="auto">
          <a:xfrm>
            <a:off x="3276600" y="5165725"/>
            <a:ext cx="4572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2" name="Text Box 12"/>
          <p:cNvSpPr txBox="1">
            <a:spLocks noChangeArrowheads="1"/>
          </p:cNvSpPr>
          <p:nvPr/>
        </p:nvSpPr>
        <p:spPr bwMode="auto">
          <a:xfrm>
            <a:off x="4184650" y="3886200"/>
            <a:ext cx="4572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3" name="Text Box 13"/>
          <p:cNvSpPr txBox="1">
            <a:spLocks noChangeArrowheads="1"/>
          </p:cNvSpPr>
          <p:nvPr/>
        </p:nvSpPr>
        <p:spPr bwMode="auto">
          <a:xfrm>
            <a:off x="4648200" y="2651125"/>
            <a:ext cx="4572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4" name="Text Box 14"/>
          <p:cNvSpPr txBox="1">
            <a:spLocks noChangeArrowheads="1"/>
          </p:cNvSpPr>
          <p:nvPr/>
        </p:nvSpPr>
        <p:spPr bwMode="auto">
          <a:xfrm>
            <a:off x="4489450" y="4251325"/>
            <a:ext cx="4572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5" name="Text Box 15"/>
          <p:cNvSpPr txBox="1">
            <a:spLocks noChangeArrowheads="1"/>
          </p:cNvSpPr>
          <p:nvPr/>
        </p:nvSpPr>
        <p:spPr bwMode="auto">
          <a:xfrm>
            <a:off x="4800600" y="4724400"/>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6" name="Text Box 16"/>
          <p:cNvSpPr txBox="1">
            <a:spLocks noChangeArrowheads="1"/>
          </p:cNvSpPr>
          <p:nvPr/>
        </p:nvSpPr>
        <p:spPr bwMode="auto">
          <a:xfrm>
            <a:off x="5784850" y="4495800"/>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7" name="Text Box 17"/>
          <p:cNvSpPr txBox="1">
            <a:spLocks noChangeArrowheads="1"/>
          </p:cNvSpPr>
          <p:nvPr/>
        </p:nvSpPr>
        <p:spPr bwMode="auto">
          <a:xfrm>
            <a:off x="5867400" y="2819400"/>
            <a:ext cx="4572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8" name="Line 18"/>
          <p:cNvSpPr>
            <a:spLocks noChangeShapeType="1"/>
          </p:cNvSpPr>
          <p:nvPr/>
        </p:nvSpPr>
        <p:spPr bwMode="auto">
          <a:xfrm flipV="1">
            <a:off x="3429000" y="5334000"/>
            <a:ext cx="0" cy="3048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19" name="Line 19"/>
          <p:cNvSpPr>
            <a:spLocks noChangeShapeType="1"/>
          </p:cNvSpPr>
          <p:nvPr/>
        </p:nvSpPr>
        <p:spPr bwMode="auto">
          <a:xfrm flipV="1">
            <a:off x="4953000" y="4861559"/>
            <a:ext cx="0" cy="32004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0" name="Line 20"/>
          <p:cNvSpPr>
            <a:spLocks noChangeShapeType="1"/>
          </p:cNvSpPr>
          <p:nvPr/>
        </p:nvSpPr>
        <p:spPr bwMode="auto">
          <a:xfrm flipV="1">
            <a:off x="5943600" y="4495798"/>
            <a:ext cx="0" cy="457202"/>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1" name="Text Box 21"/>
          <p:cNvSpPr txBox="1">
            <a:spLocks noChangeArrowheads="1"/>
          </p:cNvSpPr>
          <p:nvPr/>
        </p:nvSpPr>
        <p:spPr bwMode="auto">
          <a:xfrm>
            <a:off x="523875" y="1479840"/>
            <a:ext cx="4876800" cy="1939635"/>
          </a:xfrm>
          <a:prstGeom prst="rect">
            <a:avLst/>
          </a:prstGeom>
          <a:noFill/>
          <a:ln w="9525">
            <a:noFill/>
            <a:miter lim="800000"/>
            <a:headEnd/>
            <a:tailEnd/>
          </a:ln>
        </p:spPr>
        <p:txBody>
          <a:bodyPr wrap="square" lIns="92075" tIns="46038" rIns="92075" bIns="46038">
            <a:spAutoFit/>
          </a:bodyPr>
          <a:lstStyle/>
          <a:p>
            <a:r>
              <a:rPr lang="en-US" sz="2400" dirty="0">
                <a:solidFill>
                  <a:schemeClr val="accent1"/>
                </a:solidFill>
              </a:rPr>
              <a:t>Only </a:t>
            </a:r>
            <a:r>
              <a:rPr lang="en-US" sz="2400" dirty="0">
                <a:solidFill>
                  <a:srgbClr val="FF0000"/>
                </a:solidFill>
              </a:rPr>
              <a:t>three</a:t>
            </a:r>
            <a:r>
              <a:rPr lang="en-US" sz="2400" dirty="0">
                <a:solidFill>
                  <a:schemeClr val="accent1"/>
                </a:solidFill>
              </a:rPr>
              <a:t> employees receive CRI pay adjustments</a:t>
            </a:r>
          </a:p>
          <a:p>
            <a:pPr marL="342900" indent="-342900">
              <a:buFont typeface="Arial" panose="020B0604020202020204" pitchFamily="34" charset="0"/>
              <a:buChar char="•"/>
            </a:pPr>
            <a:r>
              <a:rPr lang="en-US" sz="2400" dirty="0">
                <a:solidFill>
                  <a:schemeClr val="accent1"/>
                </a:solidFill>
              </a:rPr>
              <a:t>None of the employees in the Normal Pay Range are eligible for CRI</a:t>
            </a:r>
          </a:p>
        </p:txBody>
      </p:sp>
      <p:sp>
        <p:nvSpPr>
          <p:cNvPr id="22" name="Slide Number Placeholder 21">
            <a:extLst>
              <a:ext uri="{FF2B5EF4-FFF2-40B4-BE49-F238E27FC236}">
                <a16:creationId xmlns:a16="http://schemas.microsoft.com/office/drawing/2014/main" id="{05C66031-87C9-A74C-BE75-D209EDC245EE}"/>
              </a:ext>
            </a:extLst>
          </p:cNvPr>
          <p:cNvSpPr>
            <a:spLocks noGrp="1"/>
          </p:cNvSpPr>
          <p:nvPr>
            <p:ph type="sldNum" sz="quarter" idx="12"/>
          </p:nvPr>
        </p:nvSpPr>
        <p:spPr>
          <a:xfrm>
            <a:off x="7086600" y="6569075"/>
            <a:ext cx="2057400" cy="365125"/>
          </a:xfrm>
        </p:spPr>
        <p:txBody>
          <a:bodyPr/>
          <a:lstStyle/>
          <a:p>
            <a:fld id="{F85093EB-6271-4776-AD74-9AC7DBDF4235}" type="slidenum">
              <a:rPr lang="en-US" smtClean="0"/>
              <a:t>47</a:t>
            </a:fld>
            <a:endParaRPr lang="en-US" dirty="0"/>
          </a:p>
        </p:txBody>
      </p:sp>
      <p:sp>
        <p:nvSpPr>
          <p:cNvPr id="25" name="Title 1">
            <a:extLst>
              <a:ext uri="{FF2B5EF4-FFF2-40B4-BE49-F238E27FC236}">
                <a16:creationId xmlns:a16="http://schemas.microsoft.com/office/drawing/2014/main" id="{DD8B65E0-7450-46AD-A6CC-6F56E8940FB1}"/>
              </a:ext>
            </a:extLst>
          </p:cNvPr>
          <p:cNvSpPr>
            <a:spLocks noGrp="1"/>
          </p:cNvSpPr>
          <p:nvPr>
            <p:ph type="title"/>
          </p:nvPr>
        </p:nvSpPr>
        <p:spPr>
          <a:xfrm>
            <a:off x="0" y="280555"/>
            <a:ext cx="9156032" cy="813922"/>
          </a:xfrm>
        </p:spPr>
        <p:txBody>
          <a:bodyPr anchor="t">
            <a:noAutofit/>
          </a:bodyPr>
          <a:lstStyle/>
          <a:p>
            <a:pPr>
              <a:defRPr/>
            </a:pPr>
            <a:r>
              <a:rPr lang="en-US" b="1" dirty="0"/>
              <a:t>CCAS Considerations</a:t>
            </a:r>
            <a:br>
              <a:rPr lang="en-US" sz="2400" b="1" dirty="0"/>
            </a:br>
            <a:r>
              <a:rPr lang="en-US" sz="2400" b="1" i="1" dirty="0"/>
              <a:t>Pay Pool Funding – Target Pay Set at the Lower Rail</a:t>
            </a:r>
            <a:endParaRPr lang="en-US" b="1" dirty="0">
              <a:ea typeface="Tahoma" pitchFamily="34" charset="0"/>
              <a:cs typeface="Tahoma" pitchFamily="34" charset="0"/>
            </a:endParaRPr>
          </a:p>
        </p:txBody>
      </p:sp>
    </p:spTree>
    <p:extLst>
      <p:ext uri="{BB962C8B-B14F-4D97-AF65-F5344CB8AC3E}">
        <p14:creationId xmlns:p14="http://schemas.microsoft.com/office/powerpoint/2010/main" val="4712822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781800" y="2438400"/>
            <a:ext cx="2076979" cy="400110"/>
          </a:xfrm>
          <a:prstGeom prst="rect">
            <a:avLst/>
          </a:prstGeom>
          <a:solidFill>
            <a:srgbClr val="FFFF99"/>
          </a:solidFill>
          <a:ln w="9525">
            <a:solidFill>
              <a:srgbClr val="FF0000"/>
            </a:solidFill>
            <a:miter lim="800000"/>
            <a:headEnd/>
            <a:tailEnd/>
          </a:ln>
        </p:spPr>
        <p:txBody>
          <a:bodyPr wrap="none">
            <a:spAutoFit/>
          </a:bodyPr>
          <a:lstStyle/>
          <a:p>
            <a:pPr eaLnBrk="0" hangingPunct="0"/>
            <a:r>
              <a:rPr lang="en-US" sz="2000">
                <a:latin typeface="Calibri" pitchFamily="34" charset="0"/>
              </a:rPr>
              <a:t>Standard Pay Line</a:t>
            </a:r>
          </a:p>
        </p:txBody>
      </p:sp>
      <p:sp>
        <p:nvSpPr>
          <p:cNvPr id="4" name="Rectangle 4"/>
          <p:cNvSpPr>
            <a:spLocks noChangeArrowheads="1"/>
          </p:cNvSpPr>
          <p:nvPr/>
        </p:nvSpPr>
        <p:spPr bwMode="auto">
          <a:xfrm>
            <a:off x="2103438" y="1981200"/>
            <a:ext cx="6583362" cy="2886075"/>
          </a:xfrm>
          <a:prstGeom prst="rect">
            <a:avLst/>
          </a:prstGeom>
          <a:noFill/>
          <a:ln w="9525">
            <a:noFill/>
            <a:miter lim="800000"/>
            <a:headEnd/>
            <a:tailEnd/>
          </a:ln>
        </p:spPr>
        <p:txBody>
          <a:bodyPr/>
          <a:lstStyle/>
          <a:p>
            <a:endParaRPr lang="en-US">
              <a:latin typeface="Calibri" pitchFamily="34" charset="0"/>
            </a:endParaRPr>
          </a:p>
        </p:txBody>
      </p:sp>
      <p:sp>
        <p:nvSpPr>
          <p:cNvPr id="5" name="Text Box 5"/>
          <p:cNvSpPr txBox="1">
            <a:spLocks noChangeArrowheads="1"/>
          </p:cNvSpPr>
          <p:nvPr/>
        </p:nvSpPr>
        <p:spPr bwMode="auto">
          <a:xfrm>
            <a:off x="2870200" y="1447800"/>
            <a:ext cx="184150" cy="519113"/>
          </a:xfrm>
          <a:prstGeom prst="rect">
            <a:avLst/>
          </a:prstGeom>
          <a:noFill/>
          <a:ln w="9525">
            <a:noFill/>
            <a:miter lim="800000"/>
            <a:headEnd/>
            <a:tailEnd/>
          </a:ln>
          <a:effectLst/>
        </p:spPr>
        <p:txBody>
          <a:bodyPr wrap="none" lIns="92075" tIns="46038" rIns="92075" bIns="46038">
            <a:spAutoFit/>
          </a:bodyPr>
          <a:lstStyle/>
          <a:p>
            <a:pPr eaLnBrk="0" fontAlgn="auto" hangingPunct="0">
              <a:spcBef>
                <a:spcPct val="20000"/>
              </a:spcBef>
              <a:spcAft>
                <a:spcPts val="0"/>
              </a:spcAft>
              <a:buClr>
                <a:schemeClr val="bg2"/>
              </a:buClr>
              <a:buSzPct val="75000"/>
              <a:buFont typeface="Monotype Sorts" pitchFamily="2" charset="2"/>
              <a:buNone/>
              <a:defRPr/>
            </a:pPr>
            <a:endParaRPr lang="en-US" sz="2800">
              <a:effectLst>
                <a:outerShdw blurRad="38100" dist="38100" dir="2700000" algn="tl">
                  <a:srgbClr val="C0C0C0"/>
                </a:outerShdw>
              </a:effectLst>
              <a:latin typeface="+mn-lt"/>
            </a:endParaRPr>
          </a:p>
        </p:txBody>
      </p:sp>
      <p:sp>
        <p:nvSpPr>
          <p:cNvPr id="6" name="AutoShape 6"/>
          <p:cNvSpPr>
            <a:spLocks noChangeArrowheads="1"/>
          </p:cNvSpPr>
          <p:nvPr/>
        </p:nvSpPr>
        <p:spPr bwMode="auto">
          <a:xfrm>
            <a:off x="4117975" y="1597025"/>
            <a:ext cx="2095500" cy="1054100"/>
          </a:xfrm>
          <a:prstGeom prst="wedgeRectCallout">
            <a:avLst>
              <a:gd name="adj1" fmla="val -78866"/>
              <a:gd name="adj2" fmla="val 102106"/>
            </a:avLst>
          </a:prstGeom>
          <a:noFill/>
          <a:ln w="9525">
            <a:noFill/>
            <a:miter lim="800000"/>
            <a:headEnd/>
            <a:tailEnd/>
          </a:ln>
          <a:effectLst/>
        </p:spPr>
        <p:txBody>
          <a:bodyPr wrap="none" lIns="92075" tIns="46038" rIns="92075" bIns="46038" anchor="ctr"/>
          <a:lstStyle/>
          <a:p>
            <a:pPr algn="ctr" eaLnBrk="0" fontAlgn="auto" hangingPunct="0">
              <a:spcBef>
                <a:spcPct val="20000"/>
              </a:spcBef>
              <a:spcAft>
                <a:spcPts val="0"/>
              </a:spcAft>
              <a:buClr>
                <a:schemeClr val="bg2"/>
              </a:buClr>
              <a:buSzPct val="75000"/>
              <a:buFont typeface="Monotype Sorts" pitchFamily="2" charset="2"/>
              <a:buChar char="n"/>
              <a:defRPr/>
            </a:pPr>
            <a:endParaRPr lang="en-US" sz="2800">
              <a:effectLst>
                <a:outerShdw blurRad="38100" dist="38100" dir="2700000" algn="tl">
                  <a:srgbClr val="C0C0C0"/>
                </a:outerShdw>
              </a:effectLst>
              <a:latin typeface="+mn-lt"/>
            </a:endParaRPr>
          </a:p>
        </p:txBody>
      </p:sp>
      <p:sp>
        <p:nvSpPr>
          <p:cNvPr id="7" name="Freeform 7"/>
          <p:cNvSpPr>
            <a:spLocks/>
          </p:cNvSpPr>
          <p:nvPr/>
        </p:nvSpPr>
        <p:spPr bwMode="auto">
          <a:xfrm>
            <a:off x="1981200" y="3505200"/>
            <a:ext cx="5791200" cy="22098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6350" cap="flat" cmpd="sng">
            <a:solidFill>
              <a:schemeClr val="tx1"/>
            </a:solidFill>
            <a:prstDash val="solid"/>
            <a:round/>
            <a:headEnd/>
            <a:tailEnd/>
          </a:ln>
        </p:spPr>
        <p:txBody>
          <a:bodyPr wrap="none" lIns="92075" tIns="46038" rIns="92075" bIns="46038" anchor="ctr"/>
          <a:lstStyle/>
          <a:p>
            <a:endParaRPr lang="en-US"/>
          </a:p>
        </p:txBody>
      </p:sp>
      <p:sp>
        <p:nvSpPr>
          <p:cNvPr id="8" name="Freeform 8"/>
          <p:cNvSpPr>
            <a:spLocks/>
          </p:cNvSpPr>
          <p:nvPr/>
        </p:nvSpPr>
        <p:spPr bwMode="auto">
          <a:xfrm>
            <a:off x="1752600" y="2286000"/>
            <a:ext cx="4876800" cy="22860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9525" cap="flat" cmpd="sng">
            <a:solidFill>
              <a:schemeClr val="tx1"/>
            </a:solidFill>
            <a:prstDash val="solid"/>
            <a:round/>
            <a:headEnd/>
            <a:tailEnd/>
          </a:ln>
        </p:spPr>
        <p:txBody>
          <a:bodyPr wrap="none" lIns="92075" tIns="46038" rIns="92075" bIns="46038" anchor="ctr"/>
          <a:lstStyle/>
          <a:p>
            <a:endParaRPr lang="en-US"/>
          </a:p>
        </p:txBody>
      </p:sp>
      <p:sp>
        <p:nvSpPr>
          <p:cNvPr id="9" name="Freeform 9"/>
          <p:cNvSpPr>
            <a:spLocks/>
          </p:cNvSpPr>
          <p:nvPr/>
        </p:nvSpPr>
        <p:spPr bwMode="auto">
          <a:xfrm>
            <a:off x="1905000" y="2971800"/>
            <a:ext cx="5257800" cy="22098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57150" cap="flat" cmpd="sng">
            <a:solidFill>
              <a:srgbClr val="FF0000"/>
            </a:solidFill>
            <a:prstDash val="solid"/>
            <a:round/>
            <a:headEnd/>
            <a:tailEnd/>
          </a:ln>
        </p:spPr>
        <p:txBody>
          <a:bodyPr wrap="none" lIns="92075" tIns="46038" rIns="92075" bIns="46038" anchor="ctr"/>
          <a:lstStyle/>
          <a:p>
            <a:endParaRPr lang="en-US"/>
          </a:p>
        </p:txBody>
      </p:sp>
      <p:sp>
        <p:nvSpPr>
          <p:cNvPr id="10" name="Text Box 10"/>
          <p:cNvSpPr txBox="1">
            <a:spLocks noChangeArrowheads="1"/>
          </p:cNvSpPr>
          <p:nvPr/>
        </p:nvSpPr>
        <p:spPr bwMode="auto">
          <a:xfrm>
            <a:off x="3733800" y="4479925"/>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1" name="Text Box 11"/>
          <p:cNvSpPr txBox="1">
            <a:spLocks noChangeArrowheads="1"/>
          </p:cNvSpPr>
          <p:nvPr/>
        </p:nvSpPr>
        <p:spPr bwMode="auto">
          <a:xfrm>
            <a:off x="3276600" y="5165725"/>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2" name="Text Box 12"/>
          <p:cNvSpPr txBox="1">
            <a:spLocks noChangeArrowheads="1"/>
          </p:cNvSpPr>
          <p:nvPr/>
        </p:nvSpPr>
        <p:spPr bwMode="auto">
          <a:xfrm>
            <a:off x="4184650" y="3886200"/>
            <a:ext cx="3810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3" name="Text Box 13"/>
          <p:cNvSpPr txBox="1">
            <a:spLocks noChangeArrowheads="1"/>
          </p:cNvSpPr>
          <p:nvPr/>
        </p:nvSpPr>
        <p:spPr bwMode="auto">
          <a:xfrm>
            <a:off x="4648200" y="2651125"/>
            <a:ext cx="3810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4" name="Text Box 14"/>
          <p:cNvSpPr txBox="1">
            <a:spLocks noChangeArrowheads="1"/>
          </p:cNvSpPr>
          <p:nvPr/>
        </p:nvSpPr>
        <p:spPr bwMode="auto">
          <a:xfrm>
            <a:off x="4489450" y="4251325"/>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5" name="Text Box 15"/>
          <p:cNvSpPr txBox="1">
            <a:spLocks noChangeArrowheads="1"/>
          </p:cNvSpPr>
          <p:nvPr/>
        </p:nvSpPr>
        <p:spPr bwMode="auto">
          <a:xfrm>
            <a:off x="4794250" y="4616450"/>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6" name="Text Box 16"/>
          <p:cNvSpPr txBox="1">
            <a:spLocks noChangeArrowheads="1"/>
          </p:cNvSpPr>
          <p:nvPr/>
        </p:nvSpPr>
        <p:spPr bwMode="auto">
          <a:xfrm>
            <a:off x="5784850" y="4495800"/>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7" name="Text Box 17"/>
          <p:cNvSpPr txBox="1">
            <a:spLocks noChangeArrowheads="1"/>
          </p:cNvSpPr>
          <p:nvPr/>
        </p:nvSpPr>
        <p:spPr bwMode="auto">
          <a:xfrm>
            <a:off x="5867400" y="2819400"/>
            <a:ext cx="3810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8" name="Line 18"/>
          <p:cNvSpPr>
            <a:spLocks noChangeShapeType="1"/>
          </p:cNvSpPr>
          <p:nvPr/>
        </p:nvSpPr>
        <p:spPr bwMode="auto">
          <a:xfrm flipV="1">
            <a:off x="3429000" y="4724400"/>
            <a:ext cx="0" cy="9144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19" name="Line 19"/>
          <p:cNvSpPr>
            <a:spLocks noChangeShapeType="1"/>
          </p:cNvSpPr>
          <p:nvPr/>
        </p:nvSpPr>
        <p:spPr bwMode="auto">
          <a:xfrm flipV="1">
            <a:off x="4953000" y="4191000"/>
            <a:ext cx="0" cy="9144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0" name="Line 20"/>
          <p:cNvSpPr>
            <a:spLocks noChangeShapeType="1"/>
          </p:cNvSpPr>
          <p:nvPr/>
        </p:nvSpPr>
        <p:spPr bwMode="auto">
          <a:xfrm flipV="1">
            <a:off x="5943600" y="3733800"/>
            <a:ext cx="0" cy="12192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1" name="Line 21"/>
          <p:cNvSpPr>
            <a:spLocks noChangeShapeType="1"/>
          </p:cNvSpPr>
          <p:nvPr/>
        </p:nvSpPr>
        <p:spPr bwMode="auto">
          <a:xfrm flipV="1">
            <a:off x="3886200" y="4571998"/>
            <a:ext cx="0" cy="381001"/>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2" name="Line 22"/>
          <p:cNvSpPr>
            <a:spLocks noChangeShapeType="1"/>
          </p:cNvSpPr>
          <p:nvPr/>
        </p:nvSpPr>
        <p:spPr bwMode="auto">
          <a:xfrm flipV="1">
            <a:off x="4648200" y="4343400"/>
            <a:ext cx="0" cy="413756"/>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3" name="Text Box 23"/>
          <p:cNvSpPr txBox="1">
            <a:spLocks noChangeArrowheads="1"/>
          </p:cNvSpPr>
          <p:nvPr/>
        </p:nvSpPr>
        <p:spPr bwMode="auto">
          <a:xfrm>
            <a:off x="574675" y="1508125"/>
            <a:ext cx="4876800" cy="1911350"/>
          </a:xfrm>
          <a:prstGeom prst="rect">
            <a:avLst/>
          </a:prstGeom>
          <a:noFill/>
          <a:ln w="9525">
            <a:noFill/>
            <a:miter lim="800000"/>
            <a:headEnd/>
            <a:tailEnd/>
          </a:ln>
        </p:spPr>
        <p:txBody>
          <a:bodyPr wrap="square" lIns="92075" tIns="46038" rIns="92075" bIns="46038">
            <a:noAutofit/>
          </a:bodyPr>
          <a:lstStyle/>
          <a:p>
            <a:r>
              <a:rPr lang="en-US" sz="2400" dirty="0">
                <a:solidFill>
                  <a:schemeClr val="accent1"/>
                </a:solidFill>
              </a:rPr>
              <a:t>Now </a:t>
            </a:r>
            <a:r>
              <a:rPr lang="en-US" sz="2400" dirty="0">
                <a:solidFill>
                  <a:srgbClr val="FF0000"/>
                </a:solidFill>
              </a:rPr>
              <a:t>five</a:t>
            </a:r>
            <a:r>
              <a:rPr lang="en-US" sz="2400" dirty="0">
                <a:solidFill>
                  <a:schemeClr val="accent1"/>
                </a:solidFill>
              </a:rPr>
              <a:t> receive CRI pay adjustments</a:t>
            </a:r>
          </a:p>
          <a:p>
            <a:pPr marL="349250" indent="-234950">
              <a:buFont typeface="Arial" panose="020B0604020202020204" pitchFamily="34" charset="0"/>
              <a:buChar char="•"/>
            </a:pPr>
            <a:r>
              <a:rPr lang="en-US" sz="2400" dirty="0">
                <a:solidFill>
                  <a:schemeClr val="accent1"/>
                </a:solidFill>
              </a:rPr>
              <a:t>Includes two below the Standard Pay Line but above the Lower Rail (technically, in the Normal Pay Range)</a:t>
            </a:r>
          </a:p>
        </p:txBody>
      </p:sp>
      <p:sp>
        <p:nvSpPr>
          <p:cNvPr id="24" name="Slide Number Placeholder 23">
            <a:extLst>
              <a:ext uri="{FF2B5EF4-FFF2-40B4-BE49-F238E27FC236}">
                <a16:creationId xmlns:a16="http://schemas.microsoft.com/office/drawing/2014/main" id="{4BA721C4-DF40-8A46-BA22-5174DA4E35CE}"/>
              </a:ext>
            </a:extLst>
          </p:cNvPr>
          <p:cNvSpPr>
            <a:spLocks noGrp="1"/>
          </p:cNvSpPr>
          <p:nvPr>
            <p:ph type="sldNum" sz="quarter" idx="12"/>
          </p:nvPr>
        </p:nvSpPr>
        <p:spPr>
          <a:xfrm>
            <a:off x="7086600" y="6569075"/>
            <a:ext cx="2057400" cy="365125"/>
          </a:xfrm>
        </p:spPr>
        <p:txBody>
          <a:bodyPr/>
          <a:lstStyle/>
          <a:p>
            <a:fld id="{F85093EB-6271-4776-AD74-9AC7DBDF4235}" type="slidenum">
              <a:rPr lang="en-US" smtClean="0"/>
              <a:t>48</a:t>
            </a:fld>
            <a:endParaRPr lang="en-US" dirty="0"/>
          </a:p>
        </p:txBody>
      </p:sp>
      <p:sp>
        <p:nvSpPr>
          <p:cNvPr id="27" name="Title 1">
            <a:extLst>
              <a:ext uri="{FF2B5EF4-FFF2-40B4-BE49-F238E27FC236}">
                <a16:creationId xmlns:a16="http://schemas.microsoft.com/office/drawing/2014/main" id="{F61159CC-20B9-4F7B-9311-B760BD4BB8F4}"/>
              </a:ext>
            </a:extLst>
          </p:cNvPr>
          <p:cNvSpPr>
            <a:spLocks noGrp="1"/>
          </p:cNvSpPr>
          <p:nvPr>
            <p:ph type="title"/>
          </p:nvPr>
        </p:nvSpPr>
        <p:spPr>
          <a:xfrm>
            <a:off x="0" y="280555"/>
            <a:ext cx="9156032" cy="813922"/>
          </a:xfrm>
        </p:spPr>
        <p:txBody>
          <a:bodyPr anchor="t">
            <a:noAutofit/>
          </a:bodyPr>
          <a:lstStyle/>
          <a:p>
            <a:pPr>
              <a:defRPr/>
            </a:pPr>
            <a:r>
              <a:rPr lang="en-US" b="1" dirty="0"/>
              <a:t>CCAS Considerations</a:t>
            </a:r>
            <a:br>
              <a:rPr lang="en-US" sz="2400" b="1" dirty="0"/>
            </a:br>
            <a:r>
              <a:rPr lang="en-US" sz="2400" b="1" i="1" dirty="0"/>
              <a:t>Pay Pool Funding – Target Pay Set at Standard Pay Line</a:t>
            </a:r>
            <a:endParaRPr lang="en-US" b="1" dirty="0">
              <a:ea typeface="Tahoma" pitchFamily="34" charset="0"/>
              <a:cs typeface="Tahoma" pitchFamily="34" charset="0"/>
            </a:endParaRPr>
          </a:p>
        </p:txBody>
      </p:sp>
    </p:spTree>
    <p:extLst>
      <p:ext uri="{BB962C8B-B14F-4D97-AF65-F5344CB8AC3E}">
        <p14:creationId xmlns:p14="http://schemas.microsoft.com/office/powerpoint/2010/main" val="8920382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6553200" y="2438400"/>
            <a:ext cx="1301959" cy="400110"/>
          </a:xfrm>
          <a:prstGeom prst="rect">
            <a:avLst/>
          </a:prstGeom>
          <a:solidFill>
            <a:srgbClr val="FFFF99"/>
          </a:solidFill>
          <a:ln w="9525">
            <a:solidFill>
              <a:srgbClr val="FF0000"/>
            </a:solidFill>
            <a:miter lim="800000"/>
            <a:headEnd/>
            <a:tailEnd/>
          </a:ln>
        </p:spPr>
        <p:txBody>
          <a:bodyPr wrap="none">
            <a:spAutoFit/>
          </a:bodyPr>
          <a:lstStyle/>
          <a:p>
            <a:pPr eaLnBrk="0" hangingPunct="0"/>
            <a:r>
              <a:rPr lang="en-US" sz="2000">
                <a:latin typeface="Calibri" pitchFamily="34" charset="0"/>
              </a:rPr>
              <a:t>Upper Rail</a:t>
            </a:r>
          </a:p>
        </p:txBody>
      </p:sp>
      <p:sp>
        <p:nvSpPr>
          <p:cNvPr id="4" name="Rectangle 4"/>
          <p:cNvSpPr>
            <a:spLocks noChangeArrowheads="1"/>
          </p:cNvSpPr>
          <p:nvPr/>
        </p:nvSpPr>
        <p:spPr bwMode="auto">
          <a:xfrm>
            <a:off x="1951038" y="2438400"/>
            <a:ext cx="6583362" cy="2886075"/>
          </a:xfrm>
          <a:prstGeom prst="rect">
            <a:avLst/>
          </a:prstGeom>
          <a:noFill/>
          <a:ln w="9525">
            <a:noFill/>
            <a:miter lim="800000"/>
            <a:headEnd/>
            <a:tailEnd/>
          </a:ln>
        </p:spPr>
        <p:txBody>
          <a:bodyPr/>
          <a:lstStyle/>
          <a:p>
            <a:endParaRPr lang="en-US">
              <a:latin typeface="Calibri" pitchFamily="34" charset="0"/>
            </a:endParaRPr>
          </a:p>
        </p:txBody>
      </p:sp>
      <p:sp>
        <p:nvSpPr>
          <p:cNvPr id="5" name="Text Box 5"/>
          <p:cNvSpPr txBox="1">
            <a:spLocks noChangeArrowheads="1"/>
          </p:cNvSpPr>
          <p:nvPr/>
        </p:nvSpPr>
        <p:spPr bwMode="auto">
          <a:xfrm>
            <a:off x="2717800" y="1905000"/>
            <a:ext cx="184150" cy="519113"/>
          </a:xfrm>
          <a:prstGeom prst="rect">
            <a:avLst/>
          </a:prstGeom>
          <a:noFill/>
          <a:ln w="9525">
            <a:noFill/>
            <a:miter lim="800000"/>
            <a:headEnd/>
            <a:tailEnd/>
          </a:ln>
          <a:effectLst/>
        </p:spPr>
        <p:txBody>
          <a:bodyPr wrap="none" lIns="92075" tIns="46038" rIns="92075" bIns="46038">
            <a:spAutoFit/>
          </a:bodyPr>
          <a:lstStyle/>
          <a:p>
            <a:pPr eaLnBrk="0" fontAlgn="auto" hangingPunct="0">
              <a:spcBef>
                <a:spcPct val="20000"/>
              </a:spcBef>
              <a:spcAft>
                <a:spcPts val="0"/>
              </a:spcAft>
              <a:buClr>
                <a:schemeClr val="bg2"/>
              </a:buClr>
              <a:buSzPct val="75000"/>
              <a:buFont typeface="Monotype Sorts" pitchFamily="2" charset="2"/>
              <a:buNone/>
              <a:defRPr/>
            </a:pPr>
            <a:endParaRPr lang="en-US" sz="2800">
              <a:effectLst>
                <a:outerShdw blurRad="38100" dist="38100" dir="2700000" algn="tl">
                  <a:srgbClr val="C0C0C0"/>
                </a:outerShdw>
              </a:effectLst>
              <a:latin typeface="+mn-lt"/>
            </a:endParaRPr>
          </a:p>
        </p:txBody>
      </p:sp>
      <p:sp>
        <p:nvSpPr>
          <p:cNvPr id="6" name="AutoShape 6"/>
          <p:cNvSpPr>
            <a:spLocks noChangeArrowheads="1"/>
          </p:cNvSpPr>
          <p:nvPr/>
        </p:nvSpPr>
        <p:spPr bwMode="auto">
          <a:xfrm>
            <a:off x="3962400" y="2057400"/>
            <a:ext cx="2095500" cy="1054100"/>
          </a:xfrm>
          <a:prstGeom prst="wedgeRectCallout">
            <a:avLst>
              <a:gd name="adj1" fmla="val -78866"/>
              <a:gd name="adj2" fmla="val 102106"/>
            </a:avLst>
          </a:prstGeom>
          <a:noFill/>
          <a:ln w="9525">
            <a:noFill/>
            <a:miter lim="800000"/>
            <a:headEnd/>
            <a:tailEnd/>
          </a:ln>
          <a:effectLst/>
        </p:spPr>
        <p:txBody>
          <a:bodyPr wrap="none" lIns="92075" tIns="46038" rIns="92075" bIns="46038" anchor="ctr"/>
          <a:lstStyle/>
          <a:p>
            <a:pPr algn="ctr" eaLnBrk="0" fontAlgn="auto" hangingPunct="0">
              <a:spcBef>
                <a:spcPct val="20000"/>
              </a:spcBef>
              <a:spcAft>
                <a:spcPts val="0"/>
              </a:spcAft>
              <a:buClr>
                <a:schemeClr val="bg2"/>
              </a:buClr>
              <a:buSzPct val="75000"/>
              <a:buFont typeface="Monotype Sorts" pitchFamily="2" charset="2"/>
              <a:buChar char="n"/>
              <a:defRPr/>
            </a:pPr>
            <a:endParaRPr lang="en-US" sz="2800">
              <a:effectLst>
                <a:outerShdw blurRad="38100" dist="38100" dir="2700000" algn="tl">
                  <a:srgbClr val="C0C0C0"/>
                </a:outerShdw>
              </a:effectLst>
              <a:latin typeface="+mn-lt"/>
            </a:endParaRPr>
          </a:p>
        </p:txBody>
      </p:sp>
      <p:sp>
        <p:nvSpPr>
          <p:cNvPr id="7" name="Freeform 7"/>
          <p:cNvSpPr>
            <a:spLocks/>
          </p:cNvSpPr>
          <p:nvPr/>
        </p:nvSpPr>
        <p:spPr bwMode="auto">
          <a:xfrm>
            <a:off x="1828800" y="3962400"/>
            <a:ext cx="5791200" cy="22098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6350" cap="flat" cmpd="sng">
            <a:solidFill>
              <a:schemeClr val="tx1"/>
            </a:solidFill>
            <a:prstDash val="solid"/>
            <a:round/>
            <a:headEnd/>
            <a:tailEnd/>
          </a:ln>
        </p:spPr>
        <p:txBody>
          <a:bodyPr wrap="none" lIns="92075" tIns="46038" rIns="92075" bIns="46038" anchor="ctr"/>
          <a:lstStyle/>
          <a:p>
            <a:endParaRPr lang="en-US"/>
          </a:p>
        </p:txBody>
      </p:sp>
      <p:sp>
        <p:nvSpPr>
          <p:cNvPr id="8" name="Freeform 8"/>
          <p:cNvSpPr>
            <a:spLocks/>
          </p:cNvSpPr>
          <p:nvPr/>
        </p:nvSpPr>
        <p:spPr bwMode="auto">
          <a:xfrm>
            <a:off x="1600200" y="2743200"/>
            <a:ext cx="4876800" cy="22860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38100" cap="flat" cmpd="sng">
            <a:solidFill>
              <a:srgbClr val="FF0000"/>
            </a:solidFill>
            <a:prstDash val="solid"/>
            <a:round/>
            <a:headEnd/>
            <a:tailEnd/>
          </a:ln>
        </p:spPr>
        <p:txBody>
          <a:bodyPr wrap="none" lIns="92075" tIns="46038" rIns="92075" bIns="46038" anchor="ctr"/>
          <a:lstStyle/>
          <a:p>
            <a:endParaRPr lang="en-US"/>
          </a:p>
        </p:txBody>
      </p:sp>
      <p:sp>
        <p:nvSpPr>
          <p:cNvPr id="9" name="Freeform 9"/>
          <p:cNvSpPr>
            <a:spLocks/>
          </p:cNvSpPr>
          <p:nvPr/>
        </p:nvSpPr>
        <p:spPr bwMode="auto">
          <a:xfrm>
            <a:off x="1752600" y="3429000"/>
            <a:ext cx="5257800" cy="2209800"/>
          </a:xfrm>
          <a:custGeom>
            <a:avLst/>
            <a:gdLst>
              <a:gd name="T0" fmla="*/ 0 w 2856"/>
              <a:gd name="T1" fmla="*/ 2147483647 h 448"/>
              <a:gd name="T2" fmla="*/ 2147483647 w 2856"/>
              <a:gd name="T3" fmla="*/ 0 h 448"/>
              <a:gd name="T4" fmla="*/ 0 60000 65536"/>
              <a:gd name="T5" fmla="*/ 0 60000 65536"/>
              <a:gd name="T6" fmla="*/ 0 w 2856"/>
              <a:gd name="T7" fmla="*/ 0 h 448"/>
              <a:gd name="T8" fmla="*/ 2856 w 2856"/>
              <a:gd name="T9" fmla="*/ 448 h 448"/>
            </a:gdLst>
            <a:ahLst/>
            <a:cxnLst>
              <a:cxn ang="T4">
                <a:pos x="T0" y="T1"/>
              </a:cxn>
              <a:cxn ang="T5">
                <a:pos x="T2" y="T3"/>
              </a:cxn>
            </a:cxnLst>
            <a:rect l="T6" t="T7" r="T8" b="T9"/>
            <a:pathLst>
              <a:path w="2856" h="448">
                <a:moveTo>
                  <a:pt x="0" y="448"/>
                </a:moveTo>
                <a:cubicBezTo>
                  <a:pt x="1009" y="339"/>
                  <a:pt x="2019" y="231"/>
                  <a:pt x="2856" y="0"/>
                </a:cubicBezTo>
              </a:path>
            </a:pathLst>
          </a:custGeom>
          <a:noFill/>
          <a:ln w="6350" cap="flat" cmpd="sng">
            <a:solidFill>
              <a:schemeClr val="tx1"/>
            </a:solidFill>
            <a:prstDash val="solid"/>
            <a:round/>
            <a:headEnd/>
            <a:tailEnd/>
          </a:ln>
        </p:spPr>
        <p:txBody>
          <a:bodyPr wrap="none" lIns="92075" tIns="46038" rIns="92075" bIns="46038" anchor="ctr"/>
          <a:lstStyle/>
          <a:p>
            <a:endParaRPr lang="en-US"/>
          </a:p>
        </p:txBody>
      </p:sp>
      <p:sp>
        <p:nvSpPr>
          <p:cNvPr id="10" name="Text Box 10"/>
          <p:cNvSpPr txBox="1">
            <a:spLocks noChangeArrowheads="1"/>
          </p:cNvSpPr>
          <p:nvPr/>
        </p:nvSpPr>
        <p:spPr bwMode="auto">
          <a:xfrm>
            <a:off x="3581400" y="4937125"/>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1" name="Text Box 11"/>
          <p:cNvSpPr txBox="1">
            <a:spLocks noChangeArrowheads="1"/>
          </p:cNvSpPr>
          <p:nvPr/>
        </p:nvSpPr>
        <p:spPr bwMode="auto">
          <a:xfrm>
            <a:off x="3124200" y="5622925"/>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2" name="Text Box 12"/>
          <p:cNvSpPr txBox="1">
            <a:spLocks noChangeArrowheads="1"/>
          </p:cNvSpPr>
          <p:nvPr/>
        </p:nvSpPr>
        <p:spPr bwMode="auto">
          <a:xfrm>
            <a:off x="4032250" y="4343400"/>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3" name="Text Box 13"/>
          <p:cNvSpPr txBox="1">
            <a:spLocks noChangeArrowheads="1"/>
          </p:cNvSpPr>
          <p:nvPr/>
        </p:nvSpPr>
        <p:spPr bwMode="auto">
          <a:xfrm>
            <a:off x="4495800" y="3108325"/>
            <a:ext cx="457200" cy="708528"/>
          </a:xfrm>
          <a:prstGeom prst="rect">
            <a:avLst/>
          </a:prstGeom>
          <a:noFill/>
          <a:ln w="9525">
            <a:noFill/>
            <a:miter lim="800000"/>
            <a:headEnd/>
            <a:tailEnd/>
          </a:ln>
        </p:spPr>
        <p:txBody>
          <a:bodyPr wrap="square" lIns="92075" tIns="46038" rIns="92075" bIns="46038">
            <a:spAutoFit/>
          </a:bodyPr>
          <a:lstStyle/>
          <a:p>
            <a:r>
              <a:rPr lang="en-US" sz="4000" b="1">
                <a:latin typeface="Calibri" pitchFamily="34" charset="0"/>
              </a:rPr>
              <a:t>.</a:t>
            </a:r>
          </a:p>
        </p:txBody>
      </p:sp>
      <p:sp>
        <p:nvSpPr>
          <p:cNvPr id="14" name="Text Box 14"/>
          <p:cNvSpPr txBox="1">
            <a:spLocks noChangeArrowheads="1"/>
          </p:cNvSpPr>
          <p:nvPr/>
        </p:nvSpPr>
        <p:spPr bwMode="auto">
          <a:xfrm>
            <a:off x="4337050" y="4708525"/>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5" name="Text Box 15"/>
          <p:cNvSpPr txBox="1">
            <a:spLocks noChangeArrowheads="1"/>
          </p:cNvSpPr>
          <p:nvPr/>
        </p:nvSpPr>
        <p:spPr bwMode="auto">
          <a:xfrm>
            <a:off x="4641850" y="5073650"/>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6" name="Text Box 16"/>
          <p:cNvSpPr txBox="1">
            <a:spLocks noChangeArrowheads="1"/>
          </p:cNvSpPr>
          <p:nvPr/>
        </p:nvSpPr>
        <p:spPr bwMode="auto">
          <a:xfrm>
            <a:off x="5632450" y="4953000"/>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7" name="Text Box 17"/>
          <p:cNvSpPr txBox="1">
            <a:spLocks noChangeArrowheads="1"/>
          </p:cNvSpPr>
          <p:nvPr/>
        </p:nvSpPr>
        <p:spPr bwMode="auto">
          <a:xfrm>
            <a:off x="5715000" y="3276600"/>
            <a:ext cx="311150" cy="701675"/>
          </a:xfrm>
          <a:prstGeom prst="rect">
            <a:avLst/>
          </a:prstGeom>
          <a:noFill/>
          <a:ln w="9525">
            <a:noFill/>
            <a:miter lim="800000"/>
            <a:headEnd/>
            <a:tailEnd/>
          </a:ln>
        </p:spPr>
        <p:txBody>
          <a:bodyPr wrap="none" lIns="92075" tIns="46038" rIns="92075" bIns="46038">
            <a:spAutoFit/>
          </a:bodyPr>
          <a:lstStyle/>
          <a:p>
            <a:r>
              <a:rPr lang="en-US" sz="4000" b="1">
                <a:latin typeface="Calibri" pitchFamily="34" charset="0"/>
              </a:rPr>
              <a:t>.</a:t>
            </a:r>
          </a:p>
        </p:txBody>
      </p:sp>
      <p:sp>
        <p:nvSpPr>
          <p:cNvPr id="18" name="Line 18"/>
          <p:cNvSpPr>
            <a:spLocks noChangeShapeType="1"/>
          </p:cNvSpPr>
          <p:nvPr/>
        </p:nvSpPr>
        <p:spPr bwMode="auto">
          <a:xfrm flipV="1">
            <a:off x="3276600" y="4495800"/>
            <a:ext cx="0" cy="16002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19" name="Line 19"/>
          <p:cNvSpPr>
            <a:spLocks noChangeShapeType="1"/>
          </p:cNvSpPr>
          <p:nvPr/>
        </p:nvSpPr>
        <p:spPr bwMode="auto">
          <a:xfrm flipH="1" flipV="1">
            <a:off x="4800600" y="3810000"/>
            <a:ext cx="0" cy="17526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0" name="Line 20"/>
          <p:cNvSpPr>
            <a:spLocks noChangeShapeType="1"/>
          </p:cNvSpPr>
          <p:nvPr/>
        </p:nvSpPr>
        <p:spPr bwMode="auto">
          <a:xfrm flipV="1">
            <a:off x="5791200" y="3276598"/>
            <a:ext cx="0" cy="2133601"/>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1" name="Line 21"/>
          <p:cNvSpPr>
            <a:spLocks noChangeShapeType="1"/>
          </p:cNvSpPr>
          <p:nvPr/>
        </p:nvSpPr>
        <p:spPr bwMode="auto">
          <a:xfrm flipV="1">
            <a:off x="3733800" y="4267198"/>
            <a:ext cx="0" cy="1143001"/>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2" name="Line 22"/>
          <p:cNvSpPr>
            <a:spLocks noChangeShapeType="1"/>
          </p:cNvSpPr>
          <p:nvPr/>
        </p:nvSpPr>
        <p:spPr bwMode="auto">
          <a:xfrm flipV="1">
            <a:off x="4495800" y="3962400"/>
            <a:ext cx="0" cy="12192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3" name="Line 23"/>
          <p:cNvSpPr>
            <a:spLocks noChangeShapeType="1"/>
          </p:cNvSpPr>
          <p:nvPr/>
        </p:nvSpPr>
        <p:spPr bwMode="auto">
          <a:xfrm flipV="1">
            <a:off x="5867400" y="3200400"/>
            <a:ext cx="0" cy="5334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4" name="Line 24"/>
          <p:cNvSpPr>
            <a:spLocks noChangeShapeType="1"/>
          </p:cNvSpPr>
          <p:nvPr/>
        </p:nvSpPr>
        <p:spPr bwMode="auto">
          <a:xfrm flipV="1">
            <a:off x="4191000" y="4114800"/>
            <a:ext cx="0" cy="762000"/>
          </a:xfrm>
          <a:prstGeom prst="line">
            <a:avLst/>
          </a:prstGeom>
          <a:noFill/>
          <a:ln w="9525">
            <a:solidFill>
              <a:schemeClr val="tx1"/>
            </a:solidFill>
            <a:round/>
            <a:headEnd/>
            <a:tailEnd type="triangle" w="med" len="med"/>
          </a:ln>
        </p:spPr>
        <p:txBody>
          <a:bodyPr wrap="none" lIns="92075" tIns="46038" rIns="92075" bIns="46038" anchor="ctr"/>
          <a:lstStyle/>
          <a:p>
            <a:endParaRPr lang="en-US"/>
          </a:p>
        </p:txBody>
      </p:sp>
      <p:sp>
        <p:nvSpPr>
          <p:cNvPr id="25" name="Text Box 25"/>
          <p:cNvSpPr txBox="1">
            <a:spLocks noChangeArrowheads="1"/>
          </p:cNvSpPr>
          <p:nvPr/>
        </p:nvSpPr>
        <p:spPr bwMode="auto">
          <a:xfrm>
            <a:off x="806951" y="1676400"/>
            <a:ext cx="4981074" cy="1939635"/>
          </a:xfrm>
          <a:prstGeom prst="rect">
            <a:avLst/>
          </a:prstGeom>
          <a:noFill/>
          <a:ln w="9525">
            <a:noFill/>
            <a:miter lim="800000"/>
            <a:headEnd/>
            <a:tailEnd/>
          </a:ln>
        </p:spPr>
        <p:txBody>
          <a:bodyPr wrap="square" lIns="92075" tIns="46038" rIns="92075" bIns="46038">
            <a:spAutoFit/>
          </a:bodyPr>
          <a:lstStyle/>
          <a:p>
            <a:r>
              <a:rPr lang="en-US" sz="2400" dirty="0">
                <a:solidFill>
                  <a:schemeClr val="accent1"/>
                </a:solidFill>
              </a:rPr>
              <a:t>Now </a:t>
            </a:r>
            <a:r>
              <a:rPr lang="en-US" sz="2400" dirty="0">
                <a:solidFill>
                  <a:srgbClr val="FF0000"/>
                </a:solidFill>
              </a:rPr>
              <a:t>seven</a:t>
            </a:r>
            <a:r>
              <a:rPr lang="en-US" sz="2400" dirty="0">
                <a:solidFill>
                  <a:schemeClr val="accent1"/>
                </a:solidFill>
              </a:rPr>
              <a:t> receive CRI pay adjustments </a:t>
            </a:r>
          </a:p>
          <a:p>
            <a:pPr marL="342900" indent="-342900">
              <a:buFont typeface="Arial" panose="020B0604020202020204" pitchFamily="34" charset="0"/>
              <a:buChar char="•"/>
            </a:pPr>
            <a:r>
              <a:rPr lang="en-US" sz="2400" dirty="0">
                <a:solidFill>
                  <a:schemeClr val="accent1"/>
                </a:solidFill>
              </a:rPr>
              <a:t>All appropriately compensated and undercompensated employees receive CRI</a:t>
            </a:r>
          </a:p>
        </p:txBody>
      </p:sp>
      <p:sp>
        <p:nvSpPr>
          <p:cNvPr id="26" name="Slide Number Placeholder 25">
            <a:extLst>
              <a:ext uri="{FF2B5EF4-FFF2-40B4-BE49-F238E27FC236}">
                <a16:creationId xmlns:a16="http://schemas.microsoft.com/office/drawing/2014/main" id="{50A1ADBE-0951-EA47-9C4A-78D90201F541}"/>
              </a:ext>
            </a:extLst>
          </p:cNvPr>
          <p:cNvSpPr>
            <a:spLocks noGrp="1"/>
          </p:cNvSpPr>
          <p:nvPr>
            <p:ph type="sldNum" sz="quarter" idx="12"/>
          </p:nvPr>
        </p:nvSpPr>
        <p:spPr>
          <a:xfrm>
            <a:off x="7086600" y="6569075"/>
            <a:ext cx="2057400" cy="365125"/>
          </a:xfrm>
        </p:spPr>
        <p:txBody>
          <a:bodyPr/>
          <a:lstStyle/>
          <a:p>
            <a:fld id="{F85093EB-6271-4776-AD74-9AC7DBDF4235}" type="slidenum">
              <a:rPr lang="en-US" smtClean="0"/>
              <a:t>49</a:t>
            </a:fld>
            <a:endParaRPr lang="en-US"/>
          </a:p>
        </p:txBody>
      </p:sp>
      <p:sp>
        <p:nvSpPr>
          <p:cNvPr id="29" name="Title 1">
            <a:extLst>
              <a:ext uri="{FF2B5EF4-FFF2-40B4-BE49-F238E27FC236}">
                <a16:creationId xmlns:a16="http://schemas.microsoft.com/office/drawing/2014/main" id="{8A6F8003-B98B-472D-B090-0AED9310FB7C}"/>
              </a:ext>
            </a:extLst>
          </p:cNvPr>
          <p:cNvSpPr>
            <a:spLocks noGrp="1"/>
          </p:cNvSpPr>
          <p:nvPr>
            <p:ph type="title"/>
          </p:nvPr>
        </p:nvSpPr>
        <p:spPr>
          <a:xfrm>
            <a:off x="0" y="280555"/>
            <a:ext cx="9156032" cy="813922"/>
          </a:xfrm>
        </p:spPr>
        <p:txBody>
          <a:bodyPr anchor="t">
            <a:noAutofit/>
          </a:bodyPr>
          <a:lstStyle/>
          <a:p>
            <a:pPr>
              <a:defRPr/>
            </a:pPr>
            <a:r>
              <a:rPr lang="en-US" b="1" dirty="0"/>
              <a:t>CCAS Considerations</a:t>
            </a:r>
            <a:br>
              <a:rPr lang="en-US" sz="2400" b="1" dirty="0"/>
            </a:br>
            <a:r>
              <a:rPr lang="en-US" sz="2400" b="1" i="1" dirty="0"/>
              <a:t>Pay Pool Funding – Target Pay Set at the Upper Rail</a:t>
            </a:r>
            <a:endParaRPr lang="en-US" b="1" dirty="0">
              <a:ea typeface="Tahoma" pitchFamily="34" charset="0"/>
              <a:cs typeface="Tahoma" pitchFamily="34" charset="0"/>
            </a:endParaRPr>
          </a:p>
        </p:txBody>
      </p:sp>
    </p:spTree>
    <p:extLst>
      <p:ext uri="{BB962C8B-B14F-4D97-AF65-F5344CB8AC3E}">
        <p14:creationId xmlns:p14="http://schemas.microsoft.com/office/powerpoint/2010/main" val="48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152400" y="304800"/>
            <a:ext cx="4191000" cy="609600"/>
          </a:xfrm>
        </p:spPr>
        <p:txBody>
          <a:bodyPr>
            <a:noAutofit/>
          </a:bodyPr>
          <a:lstStyle/>
          <a:p>
            <a:pPr algn="l"/>
            <a:br>
              <a:rPr lang="en-US" sz="2800" b="1" dirty="0"/>
            </a:br>
            <a:br>
              <a:rPr lang="en-US" sz="2800" b="1" dirty="0">
                <a:cs typeface="Tahoma" pitchFamily="34" charset="0"/>
              </a:rPr>
            </a:br>
            <a:endParaRPr lang="en-US" sz="2800" b="1" dirty="0">
              <a:cs typeface="Tahoma" pitchFamily="34" charset="0"/>
            </a:endParaRPr>
          </a:p>
        </p:txBody>
      </p:sp>
      <p:graphicFrame>
        <p:nvGraphicFramePr>
          <p:cNvPr id="32806" name="Group 38"/>
          <p:cNvGraphicFramePr>
            <a:graphicFrameLocks noGrp="1"/>
          </p:cNvGraphicFramePr>
          <p:nvPr>
            <p:extLst/>
          </p:nvPr>
        </p:nvGraphicFramePr>
        <p:xfrm>
          <a:off x="304800" y="1219200"/>
          <a:ext cx="8534400" cy="5229417"/>
        </p:xfrm>
        <a:graphic>
          <a:graphicData uri="http://schemas.openxmlformats.org/drawingml/2006/table">
            <a:tbl>
              <a:tblPr/>
              <a:tblGrid>
                <a:gridCol w="37338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tblGrid>
              <a:tr h="39619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charset="0"/>
                        </a:rPr>
                        <a:t>General Schedule</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bg1"/>
                          </a:solidFill>
                          <a:effectLst/>
                          <a:latin typeface="Arial" charset="0"/>
                        </a:rPr>
                        <a:t>ACQDEMO</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7027D"/>
                    </a:solidFill>
                  </a:tcPr>
                </a:tc>
                <a:extLst>
                  <a:ext uri="{0D108BD9-81ED-4DB2-BD59-A6C34878D82A}">
                    <a16:rowId xmlns:a16="http://schemas.microsoft.com/office/drawing/2014/main" val="10000"/>
                  </a:ext>
                </a:extLst>
              </a:tr>
              <a:tr h="6198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Occupational Series</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1D015F"/>
                          </a:solidFill>
                          <a:effectLst/>
                          <a:latin typeface="Arial" charset="0"/>
                        </a:rPr>
                        <a:t>Occupational Series</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05183">
                <a:tc>
                  <a:txBody>
                    <a:bodyPr/>
                    <a:lstStyle/>
                    <a:p>
                      <a:pPr marL="0" marR="0" lvl="0" indent="0" algn="l" defTabSz="914400" rtl="0" eaLnBrk="0" fontAlgn="base" latinLnBrk="0" hangingPunct="0">
                        <a:lnSpc>
                          <a:spcPct val="100000"/>
                        </a:lnSpc>
                        <a:spcBef>
                          <a:spcPts val="480"/>
                        </a:spcBef>
                        <a:spcAft>
                          <a:spcPct val="0"/>
                        </a:spcAft>
                        <a:buClrTx/>
                        <a:buSzTx/>
                        <a:buFontTx/>
                        <a:buNone/>
                        <a:tabLst/>
                      </a:pPr>
                      <a:r>
                        <a:rPr kumimoji="0" lang="en-US" sz="2000" b="1" i="0" u="none" strike="noStrike" cap="none" normalizeH="0" baseline="0" dirty="0">
                          <a:ln>
                            <a:noFill/>
                          </a:ln>
                          <a:solidFill>
                            <a:srgbClr val="292929"/>
                          </a:solidFill>
                          <a:effectLst/>
                          <a:latin typeface="Arial" charset="0"/>
                        </a:rPr>
                        <a:t>Occupational Groups</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1D015F"/>
                          </a:solidFill>
                          <a:effectLst/>
                          <a:latin typeface="Arial" charset="0"/>
                        </a:rPr>
                        <a:t>Career Path &amp; Pay Schedules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1D015F"/>
                          </a:solidFill>
                          <a:effectLst/>
                          <a:latin typeface="Arial" charset="0"/>
                        </a:rPr>
                        <a:t>Business Management and Technical </a:t>
                      </a:r>
                      <a:br>
                        <a:rPr kumimoji="0" lang="en-US" sz="2000" b="0" i="0" u="none" strike="noStrike" cap="none" normalizeH="0" baseline="0" dirty="0">
                          <a:ln>
                            <a:noFill/>
                          </a:ln>
                          <a:solidFill>
                            <a:srgbClr val="1D015F"/>
                          </a:solidFill>
                          <a:effectLst/>
                          <a:latin typeface="Arial" charset="0"/>
                        </a:rPr>
                      </a:br>
                      <a:r>
                        <a:rPr kumimoji="0" lang="en-US" sz="2000" b="0" i="0" u="none" strike="noStrike" cap="none" normalizeH="0" baseline="0" dirty="0">
                          <a:ln>
                            <a:noFill/>
                          </a:ln>
                          <a:solidFill>
                            <a:srgbClr val="1D015F"/>
                          </a:solidFill>
                          <a:effectLst/>
                          <a:latin typeface="Arial" charset="0"/>
                        </a:rPr>
                        <a:t>    Management Professional</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1D015F"/>
                          </a:solidFill>
                          <a:effectLst/>
                          <a:latin typeface="Arial" charset="0"/>
                        </a:rPr>
                        <a:t>Technical Management Support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1D015F"/>
                          </a:solidFill>
                          <a:effectLst/>
                          <a:latin typeface="Arial" charset="0"/>
                        </a:rPr>
                        <a:t>Administrative Support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4518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Pay Plan Code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GS</a:t>
                      </a:r>
                      <a:endParaRPr kumimoji="0" lang="en-US" sz="2000" b="0" i="0" u="none" strike="noStrike" cap="none" normalizeH="0" baseline="0" dirty="0">
                        <a:ln>
                          <a:noFill/>
                        </a:ln>
                        <a:solidFill>
                          <a:schemeClr val="tx1"/>
                        </a:solidFill>
                        <a:effectLst/>
                        <a:latin typeface="Arial"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1D015F"/>
                          </a:solidFill>
                          <a:effectLst/>
                          <a:latin typeface="Arial" charset="0"/>
                        </a:rPr>
                        <a:t>Pay Plan Designator</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1D015F"/>
                          </a:solidFill>
                          <a:effectLst/>
                          <a:latin typeface="Arial" charset="0"/>
                        </a:rPr>
                        <a:t>NH, NJ, NK</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19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Grades 1-15/Steps 1-10</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1D015F"/>
                          </a:solidFill>
                          <a:effectLst/>
                          <a:latin typeface="Arial" charset="0"/>
                        </a:rPr>
                        <a:t>Broadband</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1D015F"/>
                          </a:solidFill>
                          <a:effectLst/>
                          <a:latin typeface="Arial" charset="0"/>
                        </a:rPr>
                        <a:t>I, II, III, IV</a:t>
                      </a:r>
                      <a:endParaRPr kumimoji="0" lang="en-US" sz="2000" b="1" i="0" u="none" strike="noStrike" cap="none" normalizeH="0" baseline="0" dirty="0">
                        <a:ln>
                          <a:noFill/>
                        </a:ln>
                        <a:solidFill>
                          <a:srgbClr val="1D015F"/>
                        </a:solidFill>
                        <a:effectLst/>
                        <a:latin typeface="Arial"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09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Position Description (PD)</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1D015F"/>
                          </a:solidFill>
                          <a:effectLst/>
                          <a:latin typeface="Arial" charset="0"/>
                        </a:rPr>
                        <a:t>Position Requirements Document (PRD)</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 name="Rectangle 2">
            <a:extLst>
              <a:ext uri="{FF2B5EF4-FFF2-40B4-BE49-F238E27FC236}">
                <a16:creationId xmlns:a16="http://schemas.microsoft.com/office/drawing/2014/main" id="{19EABE29-86A7-44E7-BA5B-1F2A6E023150}"/>
              </a:ext>
            </a:extLst>
          </p:cNvPr>
          <p:cNvSpPr txBox="1">
            <a:spLocks noChangeArrowheads="1"/>
          </p:cNvSpPr>
          <p:nvPr/>
        </p:nvSpPr>
        <p:spPr>
          <a:xfrm>
            <a:off x="960619" y="154550"/>
            <a:ext cx="7222762" cy="75985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err="1">
                <a:cs typeface="Tahoma" pitchFamily="34" charset="0"/>
              </a:rPr>
              <a:t>AcqDemo</a:t>
            </a:r>
            <a:r>
              <a:rPr lang="en-US" b="1" dirty="0">
                <a:cs typeface="Tahoma" pitchFamily="34" charset="0"/>
              </a:rPr>
              <a:t> Conversion Highlights</a:t>
            </a:r>
            <a:endParaRPr lang="en-US" sz="2400" b="1" dirty="0">
              <a:cs typeface="Tahoma" pitchFamily="34" charset="0"/>
            </a:endParaRPr>
          </a:p>
          <a:p>
            <a:pPr algn="ctr"/>
            <a:r>
              <a:rPr lang="en-US" sz="2400" b="1" i="1" dirty="0">
                <a:cs typeface="Tahoma" pitchFamily="34" charset="0"/>
              </a:rPr>
              <a:t>Terminology Crosswalk</a:t>
            </a:r>
            <a:endParaRPr lang="en-US" b="1" i="1" dirty="0">
              <a:cs typeface="Tahoma" pitchFamily="34" charset="0"/>
            </a:endParaRPr>
          </a:p>
        </p:txBody>
      </p:sp>
      <p:sp>
        <p:nvSpPr>
          <p:cNvPr id="2" name="Slide Number Placeholder 1">
            <a:extLst>
              <a:ext uri="{FF2B5EF4-FFF2-40B4-BE49-F238E27FC236}">
                <a16:creationId xmlns:a16="http://schemas.microsoft.com/office/drawing/2014/main" id="{966AA1D5-A161-4A7F-BF53-A82ADF39D060}"/>
              </a:ext>
            </a:extLst>
          </p:cNvPr>
          <p:cNvSpPr>
            <a:spLocks noGrp="1"/>
          </p:cNvSpPr>
          <p:nvPr>
            <p:ph type="sldNum" sz="quarter" idx="12"/>
          </p:nvPr>
        </p:nvSpPr>
        <p:spPr>
          <a:xfrm>
            <a:off x="6934200" y="6570854"/>
            <a:ext cx="2057400" cy="365125"/>
          </a:xfrm>
        </p:spPr>
        <p:txBody>
          <a:bodyPr/>
          <a:lstStyle/>
          <a:p>
            <a:fld id="{F85093EB-6271-4776-AD74-9AC7DBDF4235}" type="slidenum">
              <a:rPr lang="en-US" smtClean="0"/>
              <a:t>5</a:t>
            </a:fld>
            <a:endParaRPr lang="en-US" dirty="0"/>
          </a:p>
        </p:txBody>
      </p:sp>
    </p:spTree>
    <p:extLst>
      <p:ext uri="{BB962C8B-B14F-4D97-AF65-F5344CB8AC3E}">
        <p14:creationId xmlns:p14="http://schemas.microsoft.com/office/powerpoint/2010/main" val="22861577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5093EB-6271-4776-AD74-9AC7DBDF4235}" type="slidenum">
              <a:rPr lang="en-US" smtClean="0"/>
              <a:pPr/>
              <a:t>50</a:t>
            </a:fld>
            <a:endParaRPr lang="en-US" dirty="0"/>
          </a:p>
        </p:txBody>
      </p:sp>
      <p:sp>
        <p:nvSpPr>
          <p:cNvPr id="5" name="Content Placeholder 4"/>
          <p:cNvSpPr>
            <a:spLocks noGrp="1"/>
          </p:cNvSpPr>
          <p:nvPr>
            <p:ph idx="1"/>
          </p:nvPr>
        </p:nvSpPr>
        <p:spPr>
          <a:xfrm>
            <a:off x="628650" y="1672389"/>
            <a:ext cx="7886700" cy="4364729"/>
          </a:xfrm>
        </p:spPr>
        <p:txBody>
          <a:bodyPr>
            <a:noAutofit/>
          </a:bodyPr>
          <a:lstStyle/>
          <a:p>
            <a:pPr marL="225425" lvl="2" indent="-219075">
              <a:lnSpc>
                <a:spcPct val="100000"/>
              </a:lnSpc>
              <a:buClr>
                <a:schemeClr val="tx1"/>
              </a:buClr>
            </a:pPr>
            <a:r>
              <a:rPr lang="en-US" sz="2600" dirty="0"/>
              <a:t>When a resulting CRI (increase in basic pay) exceeds a compensation maximum, the pay pool panel </a:t>
            </a:r>
            <a:r>
              <a:rPr lang="en-US" sz="2600" b="1" i="1" dirty="0">
                <a:solidFill>
                  <a:srgbClr val="0070C0"/>
                </a:solidFill>
              </a:rPr>
              <a:t>may</a:t>
            </a:r>
            <a:r>
              <a:rPr lang="en-US" sz="2600" dirty="0"/>
              <a:t> authorize a CRI carryover </a:t>
            </a:r>
          </a:p>
          <a:p>
            <a:pPr marL="688975" lvl="3" indent="-225425">
              <a:lnSpc>
                <a:spcPct val="100000"/>
              </a:lnSpc>
              <a:buClr>
                <a:schemeClr val="tx1"/>
              </a:buClr>
            </a:pPr>
            <a:r>
              <a:rPr lang="en-US" sz="2400" dirty="0"/>
              <a:t>Amount exceeding compensation maximum is added to the contribution award (CA)</a:t>
            </a:r>
          </a:p>
          <a:p>
            <a:pPr marL="688975" lvl="3" indent="-225425">
              <a:lnSpc>
                <a:spcPct val="100000"/>
              </a:lnSpc>
              <a:buClr>
                <a:schemeClr val="tx1"/>
              </a:buClr>
            </a:pPr>
            <a:r>
              <a:rPr lang="en-US" sz="2400" dirty="0"/>
              <a:t>Compensation maximum established by position management structure </a:t>
            </a:r>
            <a:r>
              <a:rPr lang="en-US" sz="2400" i="1" dirty="0"/>
              <a:t>or</a:t>
            </a:r>
            <a:r>
              <a:rPr lang="en-US" sz="2400" dirty="0"/>
              <a:t> broadband maximum</a:t>
            </a:r>
          </a:p>
        </p:txBody>
      </p:sp>
      <p:sp>
        <p:nvSpPr>
          <p:cNvPr id="7" name="Title 1">
            <a:extLst>
              <a:ext uri="{FF2B5EF4-FFF2-40B4-BE49-F238E27FC236}">
                <a16:creationId xmlns:a16="http://schemas.microsoft.com/office/drawing/2014/main" id="{5A678242-7E2A-4488-9F39-9C4143D25656}"/>
              </a:ext>
            </a:extLst>
          </p:cNvPr>
          <p:cNvSpPr>
            <a:spLocks noGrp="1"/>
          </p:cNvSpPr>
          <p:nvPr>
            <p:ph type="title"/>
          </p:nvPr>
        </p:nvSpPr>
        <p:spPr>
          <a:xfrm>
            <a:off x="0" y="336883"/>
            <a:ext cx="9144000" cy="867593"/>
          </a:xfrm>
        </p:spPr>
        <p:txBody>
          <a:bodyPr anchor="t">
            <a:norm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Pay Pool Funding—CRI Carryover</a:t>
            </a:r>
            <a:endParaRPr lang="en-US"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022717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786983" y="1867603"/>
            <a:ext cx="3937756" cy="3754874"/>
          </a:xfrm>
          <a:prstGeom prst="rect">
            <a:avLst/>
          </a:prstGeom>
          <a:noFill/>
        </p:spPr>
        <p:txBody>
          <a:bodyPr wrap="square" rtlCol="0">
            <a:spAutoFit/>
          </a:bodyPr>
          <a:lstStyle/>
          <a:p>
            <a:pPr marL="228600" indent="-228600">
              <a:spcAft>
                <a:spcPts val="600"/>
              </a:spcAft>
              <a:buClr>
                <a:srgbClr val="FF0000"/>
              </a:buClr>
              <a:buFont typeface="Arial" panose="020B0604020202020204" pitchFamily="34" charset="0"/>
              <a:buChar char="•"/>
            </a:pPr>
            <a:r>
              <a:rPr lang="en-US" sz="2000" dirty="0">
                <a:solidFill>
                  <a:srgbClr val="FF0000"/>
                </a:solidFill>
              </a:rPr>
              <a:t>Target pay for CRI and CA</a:t>
            </a:r>
          </a:p>
          <a:p>
            <a:pPr marL="228600" indent="-228600">
              <a:spcAft>
                <a:spcPts val="600"/>
              </a:spcAft>
              <a:buClr>
                <a:srgbClr val="FF0000"/>
              </a:buClr>
              <a:buFont typeface="Arial" panose="020B0604020202020204" pitchFamily="34" charset="0"/>
              <a:buChar char="•"/>
            </a:pPr>
            <a:r>
              <a:rPr lang="en-US" dirty="0">
                <a:solidFill>
                  <a:srgbClr val="FF0000"/>
                </a:solidFill>
              </a:rPr>
              <a:t>Use of CRI carryover option</a:t>
            </a:r>
          </a:p>
          <a:p>
            <a:pPr marL="228600" indent="-228600">
              <a:spcAft>
                <a:spcPts val="600"/>
              </a:spcAft>
              <a:buClr>
                <a:srgbClr val="FF0000"/>
              </a:buClr>
              <a:buFont typeface="Arial" panose="020B0604020202020204" pitchFamily="34" charset="0"/>
              <a:buChar char="•"/>
            </a:pPr>
            <a:r>
              <a:rPr lang="en-US" dirty="0">
                <a:solidFill>
                  <a:srgbClr val="FF0000"/>
                </a:solidFill>
              </a:rPr>
              <a:t>Guidelines/parameters for pay pool manager’s Discretionary Set-Aside option for CRI and/or CA</a:t>
            </a:r>
          </a:p>
          <a:p>
            <a:pPr marL="228600" indent="-228600">
              <a:spcAft>
                <a:spcPts val="600"/>
              </a:spcAft>
              <a:buClr>
                <a:srgbClr val="FF0000"/>
              </a:buClr>
              <a:buFont typeface="Arial" panose="020B0604020202020204" pitchFamily="34" charset="0"/>
              <a:buChar char="•"/>
            </a:pPr>
            <a:r>
              <a:rPr lang="en-US" dirty="0">
                <a:solidFill>
                  <a:srgbClr val="FF0000"/>
                </a:solidFill>
              </a:rPr>
              <a:t>Allowing the GPI in part, in full or not at all to employees in the Overcompensated Region (plotting above the upper rail)</a:t>
            </a:r>
          </a:p>
          <a:p>
            <a:pPr marL="228600" indent="-228600">
              <a:spcAft>
                <a:spcPts val="600"/>
              </a:spcAft>
              <a:buClr>
                <a:srgbClr val="FF0000"/>
              </a:buClr>
              <a:buFont typeface="Arial" panose="020B0604020202020204" pitchFamily="34" charset="0"/>
              <a:buChar char="•"/>
            </a:pPr>
            <a:r>
              <a:rPr lang="en-US" dirty="0">
                <a:solidFill>
                  <a:srgbClr val="FF0000"/>
                </a:solidFill>
              </a:rPr>
              <a:t>How or will you consider setting floors and/or ceilings for CRI and/or CA amounts?</a:t>
            </a:r>
          </a:p>
        </p:txBody>
      </p:sp>
      <p:sp>
        <p:nvSpPr>
          <p:cNvPr id="11" name="Title 1">
            <a:extLst>
              <a:ext uri="{FF2B5EF4-FFF2-40B4-BE49-F238E27FC236}">
                <a16:creationId xmlns:a16="http://schemas.microsoft.com/office/drawing/2014/main" id="{AC7D44F1-BF97-4AE9-A70F-4413C24E6450}"/>
              </a:ext>
            </a:extLst>
          </p:cNvPr>
          <p:cNvSpPr>
            <a:spLocks noGrp="1"/>
          </p:cNvSpPr>
          <p:nvPr>
            <p:ph type="title"/>
          </p:nvPr>
        </p:nvSpPr>
        <p:spPr>
          <a:xfrm>
            <a:off x="0" y="292389"/>
            <a:ext cx="9144000" cy="971259"/>
          </a:xfrm>
        </p:spPr>
        <p:txBody>
          <a:bodyPr anchor="t">
            <a:no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Pay Pool Funding</a:t>
            </a:r>
            <a:endParaRPr lang="en-US" b="1" dirty="0">
              <a:ea typeface="Tahoma" panose="020B0604030504040204" pitchFamily="34" charset="0"/>
              <a:cs typeface="Tahoma" panose="020B0604030504040204" pitchFamily="34" charset="0"/>
            </a:endParaRPr>
          </a:p>
        </p:txBody>
      </p:sp>
      <p:cxnSp>
        <p:nvCxnSpPr>
          <p:cNvPr id="7" name="Straight Connector 6"/>
          <p:cNvCxnSpPr>
            <a:cxnSpLocks/>
          </p:cNvCxnSpPr>
          <p:nvPr/>
        </p:nvCxnSpPr>
        <p:spPr>
          <a:xfrm>
            <a:off x="4744022" y="1778336"/>
            <a:ext cx="40249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p:nvCxnSpPr>
        <p:spPr>
          <a:xfrm>
            <a:off x="4750038" y="1779289"/>
            <a:ext cx="0" cy="3843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32997FE7-7CF8-4A87-8CC1-C9093334E9E7}"/>
              </a:ext>
            </a:extLst>
          </p:cNvPr>
          <p:cNvGrpSpPr/>
          <p:nvPr/>
        </p:nvGrpSpPr>
        <p:grpSpPr>
          <a:xfrm>
            <a:off x="524538" y="2148060"/>
            <a:ext cx="3912691" cy="3362409"/>
            <a:chOff x="36096" y="1811170"/>
            <a:chExt cx="5143500" cy="4114800"/>
          </a:xfrm>
        </p:grpSpPr>
        <p:pic>
          <p:nvPicPr>
            <p:cNvPr id="5123" name="Picture 3" descr="F:\Photos\Public domain\qns.jpg"/>
            <p:cNvPicPr>
              <a:picLocks noChangeAspect="1" noChangeArrowheads="1"/>
            </p:cNvPicPr>
            <p:nvPr/>
          </p:nvPicPr>
          <p:blipFill>
            <a:blip r:embed="rId3" cstate="email"/>
            <a:srcRect/>
            <a:stretch>
              <a:fillRect/>
            </a:stretch>
          </p:blipFill>
          <p:spPr bwMode="auto">
            <a:xfrm>
              <a:off x="36096" y="1811170"/>
              <a:ext cx="5143500" cy="4114800"/>
            </a:xfrm>
            <a:prstGeom prst="rect">
              <a:avLst/>
            </a:prstGeom>
            <a:noFill/>
          </p:spPr>
        </p:pic>
        <p:sp>
          <p:nvSpPr>
            <p:cNvPr id="6" name="Freeform 36"/>
            <p:cNvSpPr>
              <a:spLocks noEditPoints="1"/>
            </p:cNvSpPr>
            <p:nvPr/>
          </p:nvSpPr>
          <p:spPr bwMode="auto">
            <a:xfrm>
              <a:off x="1102896" y="3563770"/>
              <a:ext cx="990600" cy="1422400"/>
            </a:xfrm>
            <a:custGeom>
              <a:avLst/>
              <a:gdLst/>
              <a:ahLst/>
              <a:cxnLst>
                <a:cxn ang="0">
                  <a:pos x="440" y="14"/>
                </a:cxn>
                <a:cxn ang="0">
                  <a:pos x="418" y="20"/>
                </a:cxn>
                <a:cxn ang="0">
                  <a:pos x="402" y="36"/>
                </a:cxn>
                <a:cxn ang="0">
                  <a:pos x="374" y="92"/>
                </a:cxn>
                <a:cxn ang="0">
                  <a:pos x="344" y="94"/>
                </a:cxn>
                <a:cxn ang="0">
                  <a:pos x="326" y="88"/>
                </a:cxn>
                <a:cxn ang="0">
                  <a:pos x="276" y="86"/>
                </a:cxn>
                <a:cxn ang="0">
                  <a:pos x="264" y="74"/>
                </a:cxn>
                <a:cxn ang="0">
                  <a:pos x="256" y="52"/>
                </a:cxn>
                <a:cxn ang="0">
                  <a:pos x="238" y="32"/>
                </a:cxn>
                <a:cxn ang="0">
                  <a:pos x="232" y="24"/>
                </a:cxn>
                <a:cxn ang="0">
                  <a:pos x="228" y="22"/>
                </a:cxn>
                <a:cxn ang="0">
                  <a:pos x="226" y="16"/>
                </a:cxn>
                <a:cxn ang="0">
                  <a:pos x="226" y="14"/>
                </a:cxn>
                <a:cxn ang="0">
                  <a:pos x="196" y="26"/>
                </a:cxn>
                <a:cxn ang="0">
                  <a:pos x="180" y="44"/>
                </a:cxn>
                <a:cxn ang="0">
                  <a:pos x="182" y="72"/>
                </a:cxn>
                <a:cxn ang="0">
                  <a:pos x="202" y="94"/>
                </a:cxn>
                <a:cxn ang="0">
                  <a:pos x="202" y="114"/>
                </a:cxn>
                <a:cxn ang="0">
                  <a:pos x="162" y="152"/>
                </a:cxn>
                <a:cxn ang="0">
                  <a:pos x="150" y="176"/>
                </a:cxn>
                <a:cxn ang="0">
                  <a:pos x="126" y="192"/>
                </a:cxn>
                <a:cxn ang="0">
                  <a:pos x="68" y="172"/>
                </a:cxn>
                <a:cxn ang="0">
                  <a:pos x="40" y="160"/>
                </a:cxn>
                <a:cxn ang="0">
                  <a:pos x="24" y="172"/>
                </a:cxn>
                <a:cxn ang="0">
                  <a:pos x="10" y="178"/>
                </a:cxn>
                <a:cxn ang="0">
                  <a:pos x="64" y="186"/>
                </a:cxn>
                <a:cxn ang="0">
                  <a:pos x="114" y="228"/>
                </a:cxn>
                <a:cxn ang="0">
                  <a:pos x="168" y="218"/>
                </a:cxn>
                <a:cxn ang="0">
                  <a:pos x="208" y="222"/>
                </a:cxn>
                <a:cxn ang="0">
                  <a:pos x="218" y="262"/>
                </a:cxn>
                <a:cxn ang="0">
                  <a:pos x="226" y="320"/>
                </a:cxn>
                <a:cxn ang="0">
                  <a:pos x="218" y="394"/>
                </a:cxn>
                <a:cxn ang="0">
                  <a:pos x="210" y="474"/>
                </a:cxn>
                <a:cxn ang="0">
                  <a:pos x="196" y="548"/>
                </a:cxn>
                <a:cxn ang="0">
                  <a:pos x="182" y="570"/>
                </a:cxn>
                <a:cxn ang="0">
                  <a:pos x="172" y="586"/>
                </a:cxn>
                <a:cxn ang="0">
                  <a:pos x="202" y="600"/>
                </a:cxn>
                <a:cxn ang="0">
                  <a:pos x="222" y="582"/>
                </a:cxn>
                <a:cxn ang="0">
                  <a:pos x="262" y="448"/>
                </a:cxn>
                <a:cxn ang="0">
                  <a:pos x="300" y="352"/>
                </a:cxn>
                <a:cxn ang="0">
                  <a:pos x="332" y="468"/>
                </a:cxn>
                <a:cxn ang="0">
                  <a:pos x="328" y="544"/>
                </a:cxn>
                <a:cxn ang="0">
                  <a:pos x="324" y="578"/>
                </a:cxn>
                <a:cxn ang="0">
                  <a:pos x="346" y="604"/>
                </a:cxn>
                <a:cxn ang="0">
                  <a:pos x="374" y="590"/>
                </a:cxn>
                <a:cxn ang="0">
                  <a:pos x="362" y="574"/>
                </a:cxn>
                <a:cxn ang="0">
                  <a:pos x="358" y="550"/>
                </a:cxn>
                <a:cxn ang="0">
                  <a:pos x="380" y="428"/>
                </a:cxn>
                <a:cxn ang="0">
                  <a:pos x="356" y="306"/>
                </a:cxn>
                <a:cxn ang="0">
                  <a:pos x="350" y="230"/>
                </a:cxn>
                <a:cxn ang="0">
                  <a:pos x="338" y="144"/>
                </a:cxn>
                <a:cxn ang="0">
                  <a:pos x="408" y="114"/>
                </a:cxn>
                <a:cxn ang="0">
                  <a:pos x="426" y="70"/>
                </a:cxn>
                <a:cxn ang="0">
                  <a:pos x="444" y="22"/>
                </a:cxn>
                <a:cxn ang="0">
                  <a:pos x="184" y="40"/>
                </a:cxn>
                <a:cxn ang="0">
                  <a:pos x="190" y="30"/>
                </a:cxn>
                <a:cxn ang="0">
                  <a:pos x="192" y="28"/>
                </a:cxn>
                <a:cxn ang="0">
                  <a:pos x="188" y="568"/>
                </a:cxn>
                <a:cxn ang="0">
                  <a:pos x="230" y="20"/>
                </a:cxn>
                <a:cxn ang="0">
                  <a:pos x="364" y="576"/>
                </a:cxn>
              </a:cxnLst>
              <a:rect l="0" t="0" r="r" b="b"/>
              <a:pathLst>
                <a:path w="462" h="608">
                  <a:moveTo>
                    <a:pt x="462" y="0"/>
                  </a:moveTo>
                  <a:lnTo>
                    <a:pt x="462" y="0"/>
                  </a:lnTo>
                  <a:lnTo>
                    <a:pt x="460" y="0"/>
                  </a:lnTo>
                  <a:lnTo>
                    <a:pt x="458" y="2"/>
                  </a:lnTo>
                  <a:lnTo>
                    <a:pt x="458" y="2"/>
                  </a:lnTo>
                  <a:lnTo>
                    <a:pt x="456" y="4"/>
                  </a:lnTo>
                  <a:lnTo>
                    <a:pt x="456" y="4"/>
                  </a:lnTo>
                  <a:lnTo>
                    <a:pt x="454" y="4"/>
                  </a:lnTo>
                  <a:lnTo>
                    <a:pt x="454" y="4"/>
                  </a:lnTo>
                  <a:lnTo>
                    <a:pt x="452" y="4"/>
                  </a:lnTo>
                  <a:lnTo>
                    <a:pt x="450" y="6"/>
                  </a:lnTo>
                  <a:lnTo>
                    <a:pt x="450" y="6"/>
                  </a:lnTo>
                  <a:lnTo>
                    <a:pt x="446" y="10"/>
                  </a:lnTo>
                  <a:lnTo>
                    <a:pt x="446" y="10"/>
                  </a:lnTo>
                  <a:lnTo>
                    <a:pt x="444" y="12"/>
                  </a:lnTo>
                  <a:lnTo>
                    <a:pt x="444" y="12"/>
                  </a:lnTo>
                  <a:lnTo>
                    <a:pt x="440" y="14"/>
                  </a:lnTo>
                  <a:lnTo>
                    <a:pt x="440" y="14"/>
                  </a:lnTo>
                  <a:lnTo>
                    <a:pt x="436" y="16"/>
                  </a:lnTo>
                  <a:lnTo>
                    <a:pt x="436" y="16"/>
                  </a:lnTo>
                  <a:lnTo>
                    <a:pt x="432" y="16"/>
                  </a:lnTo>
                  <a:lnTo>
                    <a:pt x="432" y="16"/>
                  </a:lnTo>
                  <a:lnTo>
                    <a:pt x="430" y="18"/>
                  </a:lnTo>
                  <a:lnTo>
                    <a:pt x="430" y="18"/>
                  </a:lnTo>
                  <a:lnTo>
                    <a:pt x="428" y="18"/>
                  </a:lnTo>
                  <a:lnTo>
                    <a:pt x="428" y="18"/>
                  </a:lnTo>
                  <a:lnTo>
                    <a:pt x="424" y="20"/>
                  </a:lnTo>
                  <a:lnTo>
                    <a:pt x="424" y="20"/>
                  </a:lnTo>
                  <a:lnTo>
                    <a:pt x="426" y="14"/>
                  </a:lnTo>
                  <a:lnTo>
                    <a:pt x="426" y="14"/>
                  </a:lnTo>
                  <a:lnTo>
                    <a:pt x="424" y="12"/>
                  </a:lnTo>
                  <a:lnTo>
                    <a:pt x="420" y="14"/>
                  </a:lnTo>
                  <a:lnTo>
                    <a:pt x="420" y="14"/>
                  </a:lnTo>
                  <a:lnTo>
                    <a:pt x="418" y="20"/>
                  </a:lnTo>
                  <a:lnTo>
                    <a:pt x="418" y="20"/>
                  </a:lnTo>
                  <a:lnTo>
                    <a:pt x="416" y="22"/>
                  </a:lnTo>
                  <a:lnTo>
                    <a:pt x="416" y="22"/>
                  </a:lnTo>
                  <a:lnTo>
                    <a:pt x="416" y="22"/>
                  </a:lnTo>
                  <a:lnTo>
                    <a:pt x="416" y="22"/>
                  </a:lnTo>
                  <a:lnTo>
                    <a:pt x="410" y="24"/>
                  </a:lnTo>
                  <a:lnTo>
                    <a:pt x="410" y="24"/>
                  </a:lnTo>
                  <a:lnTo>
                    <a:pt x="408" y="28"/>
                  </a:lnTo>
                  <a:lnTo>
                    <a:pt x="408" y="28"/>
                  </a:lnTo>
                  <a:lnTo>
                    <a:pt x="406" y="32"/>
                  </a:lnTo>
                  <a:lnTo>
                    <a:pt x="406" y="32"/>
                  </a:lnTo>
                  <a:lnTo>
                    <a:pt x="406" y="34"/>
                  </a:lnTo>
                  <a:lnTo>
                    <a:pt x="406" y="34"/>
                  </a:lnTo>
                  <a:lnTo>
                    <a:pt x="406" y="36"/>
                  </a:lnTo>
                  <a:lnTo>
                    <a:pt x="406" y="36"/>
                  </a:lnTo>
                  <a:lnTo>
                    <a:pt x="402" y="36"/>
                  </a:lnTo>
                  <a:lnTo>
                    <a:pt x="402" y="36"/>
                  </a:lnTo>
                  <a:lnTo>
                    <a:pt x="400" y="36"/>
                  </a:lnTo>
                  <a:lnTo>
                    <a:pt x="400" y="36"/>
                  </a:lnTo>
                  <a:lnTo>
                    <a:pt x="398" y="44"/>
                  </a:lnTo>
                  <a:lnTo>
                    <a:pt x="398" y="44"/>
                  </a:lnTo>
                  <a:lnTo>
                    <a:pt x="394" y="50"/>
                  </a:lnTo>
                  <a:lnTo>
                    <a:pt x="394" y="50"/>
                  </a:lnTo>
                  <a:lnTo>
                    <a:pt x="392" y="56"/>
                  </a:lnTo>
                  <a:lnTo>
                    <a:pt x="392" y="56"/>
                  </a:lnTo>
                  <a:lnTo>
                    <a:pt x="386" y="68"/>
                  </a:lnTo>
                  <a:lnTo>
                    <a:pt x="386" y="68"/>
                  </a:lnTo>
                  <a:lnTo>
                    <a:pt x="382" y="78"/>
                  </a:lnTo>
                  <a:lnTo>
                    <a:pt x="382" y="78"/>
                  </a:lnTo>
                  <a:lnTo>
                    <a:pt x="382" y="86"/>
                  </a:lnTo>
                  <a:lnTo>
                    <a:pt x="382" y="86"/>
                  </a:lnTo>
                  <a:lnTo>
                    <a:pt x="378" y="88"/>
                  </a:lnTo>
                  <a:lnTo>
                    <a:pt x="378" y="88"/>
                  </a:lnTo>
                  <a:lnTo>
                    <a:pt x="374" y="92"/>
                  </a:lnTo>
                  <a:lnTo>
                    <a:pt x="374" y="92"/>
                  </a:lnTo>
                  <a:lnTo>
                    <a:pt x="372" y="94"/>
                  </a:lnTo>
                  <a:lnTo>
                    <a:pt x="372" y="94"/>
                  </a:lnTo>
                  <a:lnTo>
                    <a:pt x="370" y="96"/>
                  </a:lnTo>
                  <a:lnTo>
                    <a:pt x="370" y="96"/>
                  </a:lnTo>
                  <a:lnTo>
                    <a:pt x="366" y="96"/>
                  </a:lnTo>
                  <a:lnTo>
                    <a:pt x="366" y="96"/>
                  </a:lnTo>
                  <a:lnTo>
                    <a:pt x="362" y="96"/>
                  </a:lnTo>
                  <a:lnTo>
                    <a:pt x="362" y="96"/>
                  </a:lnTo>
                  <a:lnTo>
                    <a:pt x="354" y="94"/>
                  </a:lnTo>
                  <a:lnTo>
                    <a:pt x="354" y="94"/>
                  </a:lnTo>
                  <a:lnTo>
                    <a:pt x="350" y="96"/>
                  </a:lnTo>
                  <a:lnTo>
                    <a:pt x="350" y="96"/>
                  </a:lnTo>
                  <a:lnTo>
                    <a:pt x="346" y="96"/>
                  </a:lnTo>
                  <a:lnTo>
                    <a:pt x="346" y="96"/>
                  </a:lnTo>
                  <a:lnTo>
                    <a:pt x="344" y="94"/>
                  </a:lnTo>
                  <a:lnTo>
                    <a:pt x="344" y="94"/>
                  </a:lnTo>
                  <a:lnTo>
                    <a:pt x="342" y="94"/>
                  </a:lnTo>
                  <a:lnTo>
                    <a:pt x="342" y="94"/>
                  </a:lnTo>
                  <a:lnTo>
                    <a:pt x="340" y="94"/>
                  </a:lnTo>
                  <a:lnTo>
                    <a:pt x="340" y="94"/>
                  </a:lnTo>
                  <a:lnTo>
                    <a:pt x="336" y="92"/>
                  </a:lnTo>
                  <a:lnTo>
                    <a:pt x="336" y="92"/>
                  </a:lnTo>
                  <a:lnTo>
                    <a:pt x="332" y="92"/>
                  </a:lnTo>
                  <a:lnTo>
                    <a:pt x="332" y="94"/>
                  </a:lnTo>
                  <a:lnTo>
                    <a:pt x="332" y="94"/>
                  </a:lnTo>
                  <a:lnTo>
                    <a:pt x="330" y="94"/>
                  </a:lnTo>
                  <a:lnTo>
                    <a:pt x="330" y="94"/>
                  </a:lnTo>
                  <a:lnTo>
                    <a:pt x="330" y="94"/>
                  </a:lnTo>
                  <a:lnTo>
                    <a:pt x="330" y="90"/>
                  </a:lnTo>
                  <a:lnTo>
                    <a:pt x="330" y="90"/>
                  </a:lnTo>
                  <a:lnTo>
                    <a:pt x="328" y="88"/>
                  </a:lnTo>
                  <a:lnTo>
                    <a:pt x="326" y="88"/>
                  </a:lnTo>
                  <a:lnTo>
                    <a:pt x="326" y="88"/>
                  </a:lnTo>
                  <a:lnTo>
                    <a:pt x="324" y="90"/>
                  </a:lnTo>
                  <a:lnTo>
                    <a:pt x="324" y="90"/>
                  </a:lnTo>
                  <a:lnTo>
                    <a:pt x="322" y="86"/>
                  </a:lnTo>
                  <a:lnTo>
                    <a:pt x="322" y="86"/>
                  </a:lnTo>
                  <a:lnTo>
                    <a:pt x="318" y="82"/>
                  </a:lnTo>
                  <a:lnTo>
                    <a:pt x="318" y="82"/>
                  </a:lnTo>
                  <a:lnTo>
                    <a:pt x="316" y="80"/>
                  </a:lnTo>
                  <a:lnTo>
                    <a:pt x="312" y="80"/>
                  </a:lnTo>
                  <a:lnTo>
                    <a:pt x="312" y="80"/>
                  </a:lnTo>
                  <a:lnTo>
                    <a:pt x="306" y="82"/>
                  </a:lnTo>
                  <a:lnTo>
                    <a:pt x="306" y="82"/>
                  </a:lnTo>
                  <a:lnTo>
                    <a:pt x="292" y="84"/>
                  </a:lnTo>
                  <a:lnTo>
                    <a:pt x="292" y="84"/>
                  </a:lnTo>
                  <a:lnTo>
                    <a:pt x="284" y="84"/>
                  </a:lnTo>
                  <a:lnTo>
                    <a:pt x="284" y="84"/>
                  </a:lnTo>
                  <a:lnTo>
                    <a:pt x="276" y="86"/>
                  </a:lnTo>
                  <a:lnTo>
                    <a:pt x="276" y="86"/>
                  </a:lnTo>
                  <a:lnTo>
                    <a:pt x="274" y="88"/>
                  </a:lnTo>
                  <a:lnTo>
                    <a:pt x="270" y="88"/>
                  </a:lnTo>
                  <a:lnTo>
                    <a:pt x="270" y="88"/>
                  </a:lnTo>
                  <a:lnTo>
                    <a:pt x="264" y="88"/>
                  </a:lnTo>
                  <a:lnTo>
                    <a:pt x="264" y="88"/>
                  </a:lnTo>
                  <a:lnTo>
                    <a:pt x="260" y="88"/>
                  </a:lnTo>
                  <a:lnTo>
                    <a:pt x="260" y="88"/>
                  </a:lnTo>
                  <a:lnTo>
                    <a:pt x="256" y="88"/>
                  </a:lnTo>
                  <a:lnTo>
                    <a:pt x="256" y="88"/>
                  </a:lnTo>
                  <a:lnTo>
                    <a:pt x="252" y="88"/>
                  </a:lnTo>
                  <a:lnTo>
                    <a:pt x="252" y="88"/>
                  </a:lnTo>
                  <a:lnTo>
                    <a:pt x="252" y="86"/>
                  </a:lnTo>
                  <a:lnTo>
                    <a:pt x="252" y="86"/>
                  </a:lnTo>
                  <a:lnTo>
                    <a:pt x="252" y="86"/>
                  </a:lnTo>
                  <a:lnTo>
                    <a:pt x="254" y="82"/>
                  </a:lnTo>
                  <a:lnTo>
                    <a:pt x="254" y="82"/>
                  </a:lnTo>
                  <a:lnTo>
                    <a:pt x="264" y="74"/>
                  </a:lnTo>
                  <a:lnTo>
                    <a:pt x="264" y="74"/>
                  </a:lnTo>
                  <a:lnTo>
                    <a:pt x="266" y="72"/>
                  </a:lnTo>
                  <a:lnTo>
                    <a:pt x="264" y="68"/>
                  </a:lnTo>
                  <a:lnTo>
                    <a:pt x="264" y="68"/>
                  </a:lnTo>
                  <a:lnTo>
                    <a:pt x="262" y="66"/>
                  </a:lnTo>
                  <a:lnTo>
                    <a:pt x="260" y="64"/>
                  </a:lnTo>
                  <a:lnTo>
                    <a:pt x="260" y="64"/>
                  </a:lnTo>
                  <a:lnTo>
                    <a:pt x="260" y="60"/>
                  </a:lnTo>
                  <a:lnTo>
                    <a:pt x="260" y="60"/>
                  </a:lnTo>
                  <a:lnTo>
                    <a:pt x="256" y="60"/>
                  </a:lnTo>
                  <a:lnTo>
                    <a:pt x="256" y="60"/>
                  </a:lnTo>
                  <a:lnTo>
                    <a:pt x="256" y="58"/>
                  </a:lnTo>
                  <a:lnTo>
                    <a:pt x="256" y="58"/>
                  </a:lnTo>
                  <a:lnTo>
                    <a:pt x="256" y="58"/>
                  </a:lnTo>
                  <a:lnTo>
                    <a:pt x="256" y="56"/>
                  </a:lnTo>
                  <a:lnTo>
                    <a:pt x="256" y="52"/>
                  </a:lnTo>
                  <a:lnTo>
                    <a:pt x="256" y="52"/>
                  </a:lnTo>
                  <a:lnTo>
                    <a:pt x="254" y="50"/>
                  </a:lnTo>
                  <a:lnTo>
                    <a:pt x="254" y="50"/>
                  </a:lnTo>
                  <a:lnTo>
                    <a:pt x="254" y="46"/>
                  </a:lnTo>
                  <a:lnTo>
                    <a:pt x="254" y="46"/>
                  </a:lnTo>
                  <a:lnTo>
                    <a:pt x="256" y="44"/>
                  </a:lnTo>
                  <a:lnTo>
                    <a:pt x="254" y="40"/>
                  </a:lnTo>
                  <a:lnTo>
                    <a:pt x="254" y="40"/>
                  </a:lnTo>
                  <a:lnTo>
                    <a:pt x="252" y="40"/>
                  </a:lnTo>
                  <a:lnTo>
                    <a:pt x="248" y="38"/>
                  </a:lnTo>
                  <a:lnTo>
                    <a:pt x="248" y="38"/>
                  </a:lnTo>
                  <a:lnTo>
                    <a:pt x="244" y="38"/>
                  </a:lnTo>
                  <a:lnTo>
                    <a:pt x="240" y="38"/>
                  </a:lnTo>
                  <a:lnTo>
                    <a:pt x="240" y="38"/>
                  </a:lnTo>
                  <a:lnTo>
                    <a:pt x="240" y="34"/>
                  </a:lnTo>
                  <a:lnTo>
                    <a:pt x="240" y="34"/>
                  </a:lnTo>
                  <a:lnTo>
                    <a:pt x="240" y="32"/>
                  </a:lnTo>
                  <a:lnTo>
                    <a:pt x="238" y="32"/>
                  </a:lnTo>
                  <a:lnTo>
                    <a:pt x="238" y="32"/>
                  </a:lnTo>
                  <a:lnTo>
                    <a:pt x="236" y="32"/>
                  </a:lnTo>
                  <a:lnTo>
                    <a:pt x="236" y="32"/>
                  </a:lnTo>
                  <a:lnTo>
                    <a:pt x="234" y="28"/>
                  </a:lnTo>
                  <a:lnTo>
                    <a:pt x="234" y="28"/>
                  </a:lnTo>
                  <a:lnTo>
                    <a:pt x="230" y="26"/>
                  </a:lnTo>
                  <a:lnTo>
                    <a:pt x="230" y="26"/>
                  </a:lnTo>
                  <a:lnTo>
                    <a:pt x="232" y="26"/>
                  </a:lnTo>
                  <a:lnTo>
                    <a:pt x="232" y="26"/>
                  </a:lnTo>
                  <a:lnTo>
                    <a:pt x="234" y="28"/>
                  </a:lnTo>
                  <a:lnTo>
                    <a:pt x="234" y="28"/>
                  </a:lnTo>
                  <a:lnTo>
                    <a:pt x="234" y="26"/>
                  </a:lnTo>
                  <a:lnTo>
                    <a:pt x="234" y="26"/>
                  </a:lnTo>
                  <a:lnTo>
                    <a:pt x="232" y="24"/>
                  </a:lnTo>
                  <a:lnTo>
                    <a:pt x="232" y="24"/>
                  </a:lnTo>
                  <a:lnTo>
                    <a:pt x="232" y="24"/>
                  </a:lnTo>
                  <a:lnTo>
                    <a:pt x="232" y="24"/>
                  </a:lnTo>
                  <a:lnTo>
                    <a:pt x="232" y="24"/>
                  </a:lnTo>
                  <a:lnTo>
                    <a:pt x="232" y="24"/>
                  </a:lnTo>
                  <a:lnTo>
                    <a:pt x="234" y="24"/>
                  </a:lnTo>
                  <a:lnTo>
                    <a:pt x="234" y="24"/>
                  </a:lnTo>
                  <a:lnTo>
                    <a:pt x="232" y="24"/>
                  </a:lnTo>
                  <a:lnTo>
                    <a:pt x="232" y="24"/>
                  </a:lnTo>
                  <a:lnTo>
                    <a:pt x="230" y="22"/>
                  </a:lnTo>
                  <a:lnTo>
                    <a:pt x="230" y="22"/>
                  </a:lnTo>
                  <a:lnTo>
                    <a:pt x="228" y="22"/>
                  </a:lnTo>
                  <a:lnTo>
                    <a:pt x="228" y="22"/>
                  </a:lnTo>
                  <a:lnTo>
                    <a:pt x="230" y="22"/>
                  </a:lnTo>
                  <a:lnTo>
                    <a:pt x="230" y="22"/>
                  </a:lnTo>
                  <a:lnTo>
                    <a:pt x="232" y="22"/>
                  </a:lnTo>
                  <a:lnTo>
                    <a:pt x="232" y="22"/>
                  </a:lnTo>
                  <a:lnTo>
                    <a:pt x="230" y="22"/>
                  </a:lnTo>
                  <a:lnTo>
                    <a:pt x="228" y="22"/>
                  </a:lnTo>
                  <a:lnTo>
                    <a:pt x="228" y="22"/>
                  </a:lnTo>
                  <a:lnTo>
                    <a:pt x="228" y="22"/>
                  </a:lnTo>
                  <a:lnTo>
                    <a:pt x="228" y="22"/>
                  </a:lnTo>
                  <a:lnTo>
                    <a:pt x="230" y="22"/>
                  </a:lnTo>
                  <a:lnTo>
                    <a:pt x="230" y="22"/>
                  </a:lnTo>
                  <a:lnTo>
                    <a:pt x="232" y="20"/>
                  </a:lnTo>
                  <a:lnTo>
                    <a:pt x="232" y="20"/>
                  </a:lnTo>
                  <a:lnTo>
                    <a:pt x="232" y="20"/>
                  </a:lnTo>
                  <a:lnTo>
                    <a:pt x="230" y="20"/>
                  </a:lnTo>
                  <a:lnTo>
                    <a:pt x="230" y="20"/>
                  </a:lnTo>
                  <a:lnTo>
                    <a:pt x="230" y="20"/>
                  </a:lnTo>
                  <a:lnTo>
                    <a:pt x="230" y="20"/>
                  </a:lnTo>
                  <a:lnTo>
                    <a:pt x="230" y="20"/>
                  </a:lnTo>
                  <a:lnTo>
                    <a:pt x="230" y="18"/>
                  </a:lnTo>
                  <a:lnTo>
                    <a:pt x="230" y="18"/>
                  </a:lnTo>
                  <a:lnTo>
                    <a:pt x="228" y="18"/>
                  </a:lnTo>
                  <a:lnTo>
                    <a:pt x="228" y="18"/>
                  </a:lnTo>
                  <a:lnTo>
                    <a:pt x="226" y="16"/>
                  </a:lnTo>
                  <a:lnTo>
                    <a:pt x="226" y="16"/>
                  </a:lnTo>
                  <a:lnTo>
                    <a:pt x="230" y="18"/>
                  </a:lnTo>
                  <a:lnTo>
                    <a:pt x="230" y="18"/>
                  </a:lnTo>
                  <a:lnTo>
                    <a:pt x="232" y="18"/>
                  </a:lnTo>
                  <a:lnTo>
                    <a:pt x="232" y="18"/>
                  </a:lnTo>
                  <a:lnTo>
                    <a:pt x="228" y="16"/>
                  </a:lnTo>
                  <a:lnTo>
                    <a:pt x="228" y="16"/>
                  </a:lnTo>
                  <a:lnTo>
                    <a:pt x="226" y="16"/>
                  </a:lnTo>
                  <a:lnTo>
                    <a:pt x="226" y="16"/>
                  </a:lnTo>
                  <a:lnTo>
                    <a:pt x="228" y="16"/>
                  </a:lnTo>
                  <a:lnTo>
                    <a:pt x="228" y="16"/>
                  </a:lnTo>
                  <a:lnTo>
                    <a:pt x="230" y="16"/>
                  </a:lnTo>
                  <a:lnTo>
                    <a:pt x="228" y="16"/>
                  </a:lnTo>
                  <a:lnTo>
                    <a:pt x="228" y="16"/>
                  </a:lnTo>
                  <a:lnTo>
                    <a:pt x="228" y="14"/>
                  </a:lnTo>
                  <a:lnTo>
                    <a:pt x="228" y="14"/>
                  </a:lnTo>
                  <a:lnTo>
                    <a:pt x="226" y="14"/>
                  </a:lnTo>
                  <a:lnTo>
                    <a:pt x="226" y="14"/>
                  </a:lnTo>
                  <a:lnTo>
                    <a:pt x="224" y="16"/>
                  </a:lnTo>
                  <a:lnTo>
                    <a:pt x="224" y="16"/>
                  </a:lnTo>
                  <a:lnTo>
                    <a:pt x="222" y="16"/>
                  </a:lnTo>
                  <a:lnTo>
                    <a:pt x="222" y="16"/>
                  </a:lnTo>
                  <a:lnTo>
                    <a:pt x="220" y="16"/>
                  </a:lnTo>
                  <a:lnTo>
                    <a:pt x="220" y="16"/>
                  </a:lnTo>
                  <a:lnTo>
                    <a:pt x="212" y="18"/>
                  </a:lnTo>
                  <a:lnTo>
                    <a:pt x="212" y="18"/>
                  </a:lnTo>
                  <a:lnTo>
                    <a:pt x="206" y="20"/>
                  </a:lnTo>
                  <a:lnTo>
                    <a:pt x="206" y="20"/>
                  </a:lnTo>
                  <a:lnTo>
                    <a:pt x="200" y="24"/>
                  </a:lnTo>
                  <a:lnTo>
                    <a:pt x="200" y="24"/>
                  </a:lnTo>
                  <a:lnTo>
                    <a:pt x="196" y="26"/>
                  </a:lnTo>
                  <a:lnTo>
                    <a:pt x="196" y="26"/>
                  </a:lnTo>
                  <a:lnTo>
                    <a:pt x="196" y="26"/>
                  </a:lnTo>
                  <a:lnTo>
                    <a:pt x="196" y="26"/>
                  </a:lnTo>
                  <a:lnTo>
                    <a:pt x="194" y="26"/>
                  </a:lnTo>
                  <a:lnTo>
                    <a:pt x="194" y="26"/>
                  </a:lnTo>
                  <a:lnTo>
                    <a:pt x="194" y="28"/>
                  </a:lnTo>
                  <a:lnTo>
                    <a:pt x="194" y="28"/>
                  </a:lnTo>
                  <a:lnTo>
                    <a:pt x="194" y="26"/>
                  </a:lnTo>
                  <a:lnTo>
                    <a:pt x="194" y="26"/>
                  </a:lnTo>
                  <a:lnTo>
                    <a:pt x="192" y="26"/>
                  </a:lnTo>
                  <a:lnTo>
                    <a:pt x="192" y="26"/>
                  </a:lnTo>
                  <a:lnTo>
                    <a:pt x="188" y="32"/>
                  </a:lnTo>
                  <a:lnTo>
                    <a:pt x="188" y="32"/>
                  </a:lnTo>
                  <a:lnTo>
                    <a:pt x="186" y="34"/>
                  </a:lnTo>
                  <a:lnTo>
                    <a:pt x="186" y="34"/>
                  </a:lnTo>
                  <a:lnTo>
                    <a:pt x="186" y="36"/>
                  </a:lnTo>
                  <a:lnTo>
                    <a:pt x="186" y="36"/>
                  </a:lnTo>
                  <a:lnTo>
                    <a:pt x="182" y="40"/>
                  </a:lnTo>
                  <a:lnTo>
                    <a:pt x="182" y="40"/>
                  </a:lnTo>
                  <a:lnTo>
                    <a:pt x="180" y="44"/>
                  </a:lnTo>
                  <a:lnTo>
                    <a:pt x="180" y="44"/>
                  </a:lnTo>
                  <a:lnTo>
                    <a:pt x="182" y="40"/>
                  </a:lnTo>
                  <a:lnTo>
                    <a:pt x="182" y="40"/>
                  </a:lnTo>
                  <a:lnTo>
                    <a:pt x="184" y="38"/>
                  </a:lnTo>
                  <a:lnTo>
                    <a:pt x="184" y="38"/>
                  </a:lnTo>
                  <a:lnTo>
                    <a:pt x="182" y="40"/>
                  </a:lnTo>
                  <a:lnTo>
                    <a:pt x="182" y="40"/>
                  </a:lnTo>
                  <a:lnTo>
                    <a:pt x="180" y="46"/>
                  </a:lnTo>
                  <a:lnTo>
                    <a:pt x="180" y="46"/>
                  </a:lnTo>
                  <a:lnTo>
                    <a:pt x="180" y="52"/>
                  </a:lnTo>
                  <a:lnTo>
                    <a:pt x="180" y="52"/>
                  </a:lnTo>
                  <a:lnTo>
                    <a:pt x="180" y="58"/>
                  </a:lnTo>
                  <a:lnTo>
                    <a:pt x="180" y="58"/>
                  </a:lnTo>
                  <a:lnTo>
                    <a:pt x="182" y="66"/>
                  </a:lnTo>
                  <a:lnTo>
                    <a:pt x="182" y="66"/>
                  </a:lnTo>
                  <a:lnTo>
                    <a:pt x="182" y="72"/>
                  </a:lnTo>
                  <a:lnTo>
                    <a:pt x="182" y="72"/>
                  </a:lnTo>
                  <a:lnTo>
                    <a:pt x="184" y="78"/>
                  </a:lnTo>
                  <a:lnTo>
                    <a:pt x="184" y="78"/>
                  </a:lnTo>
                  <a:lnTo>
                    <a:pt x="186" y="80"/>
                  </a:lnTo>
                  <a:lnTo>
                    <a:pt x="186" y="80"/>
                  </a:lnTo>
                  <a:lnTo>
                    <a:pt x="190" y="86"/>
                  </a:lnTo>
                  <a:lnTo>
                    <a:pt x="190" y="86"/>
                  </a:lnTo>
                  <a:lnTo>
                    <a:pt x="194" y="88"/>
                  </a:lnTo>
                  <a:lnTo>
                    <a:pt x="194" y="88"/>
                  </a:lnTo>
                  <a:lnTo>
                    <a:pt x="196" y="90"/>
                  </a:lnTo>
                  <a:lnTo>
                    <a:pt x="196" y="90"/>
                  </a:lnTo>
                  <a:lnTo>
                    <a:pt x="196" y="90"/>
                  </a:lnTo>
                  <a:lnTo>
                    <a:pt x="196" y="92"/>
                  </a:lnTo>
                  <a:lnTo>
                    <a:pt x="196" y="92"/>
                  </a:lnTo>
                  <a:lnTo>
                    <a:pt x="198" y="92"/>
                  </a:lnTo>
                  <a:lnTo>
                    <a:pt x="198" y="92"/>
                  </a:lnTo>
                  <a:lnTo>
                    <a:pt x="202" y="94"/>
                  </a:lnTo>
                  <a:lnTo>
                    <a:pt x="202" y="94"/>
                  </a:lnTo>
                  <a:lnTo>
                    <a:pt x="206" y="94"/>
                  </a:lnTo>
                  <a:lnTo>
                    <a:pt x="206" y="94"/>
                  </a:lnTo>
                  <a:lnTo>
                    <a:pt x="208" y="98"/>
                  </a:lnTo>
                  <a:lnTo>
                    <a:pt x="208" y="98"/>
                  </a:lnTo>
                  <a:lnTo>
                    <a:pt x="212" y="98"/>
                  </a:lnTo>
                  <a:lnTo>
                    <a:pt x="212" y="98"/>
                  </a:lnTo>
                  <a:lnTo>
                    <a:pt x="212" y="98"/>
                  </a:lnTo>
                  <a:lnTo>
                    <a:pt x="212" y="98"/>
                  </a:lnTo>
                  <a:lnTo>
                    <a:pt x="212" y="100"/>
                  </a:lnTo>
                  <a:lnTo>
                    <a:pt x="212" y="100"/>
                  </a:lnTo>
                  <a:lnTo>
                    <a:pt x="212" y="102"/>
                  </a:lnTo>
                  <a:lnTo>
                    <a:pt x="212" y="102"/>
                  </a:lnTo>
                  <a:lnTo>
                    <a:pt x="210" y="104"/>
                  </a:lnTo>
                  <a:lnTo>
                    <a:pt x="210" y="104"/>
                  </a:lnTo>
                  <a:lnTo>
                    <a:pt x="206" y="112"/>
                  </a:lnTo>
                  <a:lnTo>
                    <a:pt x="206" y="112"/>
                  </a:lnTo>
                  <a:lnTo>
                    <a:pt x="202" y="114"/>
                  </a:lnTo>
                  <a:lnTo>
                    <a:pt x="202" y="114"/>
                  </a:lnTo>
                  <a:lnTo>
                    <a:pt x="198" y="118"/>
                  </a:lnTo>
                  <a:lnTo>
                    <a:pt x="198" y="118"/>
                  </a:lnTo>
                  <a:lnTo>
                    <a:pt x="188" y="122"/>
                  </a:lnTo>
                  <a:lnTo>
                    <a:pt x="188" y="122"/>
                  </a:lnTo>
                  <a:lnTo>
                    <a:pt x="178" y="128"/>
                  </a:lnTo>
                  <a:lnTo>
                    <a:pt x="170" y="134"/>
                  </a:lnTo>
                  <a:lnTo>
                    <a:pt x="170" y="134"/>
                  </a:lnTo>
                  <a:lnTo>
                    <a:pt x="166" y="138"/>
                  </a:lnTo>
                  <a:lnTo>
                    <a:pt x="166" y="138"/>
                  </a:lnTo>
                  <a:lnTo>
                    <a:pt x="164" y="138"/>
                  </a:lnTo>
                  <a:lnTo>
                    <a:pt x="162" y="138"/>
                  </a:lnTo>
                  <a:lnTo>
                    <a:pt x="162" y="138"/>
                  </a:lnTo>
                  <a:lnTo>
                    <a:pt x="162" y="146"/>
                  </a:lnTo>
                  <a:lnTo>
                    <a:pt x="162" y="146"/>
                  </a:lnTo>
                  <a:lnTo>
                    <a:pt x="162" y="152"/>
                  </a:lnTo>
                  <a:lnTo>
                    <a:pt x="162" y="152"/>
                  </a:lnTo>
                  <a:lnTo>
                    <a:pt x="160" y="154"/>
                  </a:lnTo>
                  <a:lnTo>
                    <a:pt x="160" y="154"/>
                  </a:lnTo>
                  <a:lnTo>
                    <a:pt x="162" y="158"/>
                  </a:lnTo>
                  <a:lnTo>
                    <a:pt x="162" y="158"/>
                  </a:lnTo>
                  <a:lnTo>
                    <a:pt x="162" y="160"/>
                  </a:lnTo>
                  <a:lnTo>
                    <a:pt x="162" y="160"/>
                  </a:lnTo>
                  <a:lnTo>
                    <a:pt x="160" y="162"/>
                  </a:lnTo>
                  <a:lnTo>
                    <a:pt x="160" y="162"/>
                  </a:lnTo>
                  <a:lnTo>
                    <a:pt x="158" y="164"/>
                  </a:lnTo>
                  <a:lnTo>
                    <a:pt x="158" y="164"/>
                  </a:lnTo>
                  <a:lnTo>
                    <a:pt x="158" y="166"/>
                  </a:lnTo>
                  <a:lnTo>
                    <a:pt x="158" y="166"/>
                  </a:lnTo>
                  <a:lnTo>
                    <a:pt x="154" y="168"/>
                  </a:lnTo>
                  <a:lnTo>
                    <a:pt x="154" y="168"/>
                  </a:lnTo>
                  <a:lnTo>
                    <a:pt x="152" y="172"/>
                  </a:lnTo>
                  <a:lnTo>
                    <a:pt x="152" y="172"/>
                  </a:lnTo>
                  <a:lnTo>
                    <a:pt x="150" y="176"/>
                  </a:lnTo>
                  <a:lnTo>
                    <a:pt x="150" y="176"/>
                  </a:lnTo>
                  <a:lnTo>
                    <a:pt x="146" y="178"/>
                  </a:lnTo>
                  <a:lnTo>
                    <a:pt x="146" y="178"/>
                  </a:lnTo>
                  <a:lnTo>
                    <a:pt x="142" y="182"/>
                  </a:lnTo>
                  <a:lnTo>
                    <a:pt x="142" y="182"/>
                  </a:lnTo>
                  <a:lnTo>
                    <a:pt x="142" y="184"/>
                  </a:lnTo>
                  <a:lnTo>
                    <a:pt x="142" y="184"/>
                  </a:lnTo>
                  <a:lnTo>
                    <a:pt x="138" y="186"/>
                  </a:lnTo>
                  <a:lnTo>
                    <a:pt x="138" y="186"/>
                  </a:lnTo>
                  <a:lnTo>
                    <a:pt x="134" y="190"/>
                  </a:lnTo>
                  <a:lnTo>
                    <a:pt x="134" y="190"/>
                  </a:lnTo>
                  <a:lnTo>
                    <a:pt x="132" y="190"/>
                  </a:lnTo>
                  <a:lnTo>
                    <a:pt x="132" y="190"/>
                  </a:lnTo>
                  <a:lnTo>
                    <a:pt x="128" y="192"/>
                  </a:lnTo>
                  <a:lnTo>
                    <a:pt x="128" y="192"/>
                  </a:lnTo>
                  <a:lnTo>
                    <a:pt x="126" y="192"/>
                  </a:lnTo>
                  <a:lnTo>
                    <a:pt x="126" y="192"/>
                  </a:lnTo>
                  <a:lnTo>
                    <a:pt x="120" y="190"/>
                  </a:lnTo>
                  <a:lnTo>
                    <a:pt x="120" y="190"/>
                  </a:lnTo>
                  <a:lnTo>
                    <a:pt x="112" y="188"/>
                  </a:lnTo>
                  <a:lnTo>
                    <a:pt x="112" y="188"/>
                  </a:lnTo>
                  <a:lnTo>
                    <a:pt x="110" y="186"/>
                  </a:lnTo>
                  <a:lnTo>
                    <a:pt x="110" y="186"/>
                  </a:lnTo>
                  <a:lnTo>
                    <a:pt x="102" y="184"/>
                  </a:lnTo>
                  <a:lnTo>
                    <a:pt x="102" y="184"/>
                  </a:lnTo>
                  <a:lnTo>
                    <a:pt x="96" y="182"/>
                  </a:lnTo>
                  <a:lnTo>
                    <a:pt x="96" y="182"/>
                  </a:lnTo>
                  <a:lnTo>
                    <a:pt x="84" y="176"/>
                  </a:lnTo>
                  <a:lnTo>
                    <a:pt x="84" y="176"/>
                  </a:lnTo>
                  <a:lnTo>
                    <a:pt x="74" y="174"/>
                  </a:lnTo>
                  <a:lnTo>
                    <a:pt x="74" y="174"/>
                  </a:lnTo>
                  <a:lnTo>
                    <a:pt x="70" y="172"/>
                  </a:lnTo>
                  <a:lnTo>
                    <a:pt x="70" y="172"/>
                  </a:lnTo>
                  <a:lnTo>
                    <a:pt x="68" y="172"/>
                  </a:lnTo>
                  <a:lnTo>
                    <a:pt x="68" y="172"/>
                  </a:lnTo>
                  <a:lnTo>
                    <a:pt x="64" y="170"/>
                  </a:lnTo>
                  <a:lnTo>
                    <a:pt x="64" y="170"/>
                  </a:lnTo>
                  <a:lnTo>
                    <a:pt x="62" y="168"/>
                  </a:lnTo>
                  <a:lnTo>
                    <a:pt x="62" y="168"/>
                  </a:lnTo>
                  <a:lnTo>
                    <a:pt x="60" y="164"/>
                  </a:lnTo>
                  <a:lnTo>
                    <a:pt x="56" y="164"/>
                  </a:lnTo>
                  <a:lnTo>
                    <a:pt x="56" y="164"/>
                  </a:lnTo>
                  <a:lnTo>
                    <a:pt x="52" y="164"/>
                  </a:lnTo>
                  <a:lnTo>
                    <a:pt x="52" y="164"/>
                  </a:lnTo>
                  <a:lnTo>
                    <a:pt x="50" y="164"/>
                  </a:lnTo>
                  <a:lnTo>
                    <a:pt x="50" y="164"/>
                  </a:lnTo>
                  <a:lnTo>
                    <a:pt x="46" y="162"/>
                  </a:lnTo>
                  <a:lnTo>
                    <a:pt x="46" y="162"/>
                  </a:lnTo>
                  <a:lnTo>
                    <a:pt x="42" y="160"/>
                  </a:lnTo>
                  <a:lnTo>
                    <a:pt x="40" y="160"/>
                  </a:lnTo>
                  <a:lnTo>
                    <a:pt x="40" y="160"/>
                  </a:lnTo>
                  <a:lnTo>
                    <a:pt x="40" y="160"/>
                  </a:lnTo>
                  <a:lnTo>
                    <a:pt x="38" y="164"/>
                  </a:lnTo>
                  <a:lnTo>
                    <a:pt x="40" y="166"/>
                  </a:lnTo>
                  <a:lnTo>
                    <a:pt x="40" y="166"/>
                  </a:lnTo>
                  <a:lnTo>
                    <a:pt x="42" y="166"/>
                  </a:lnTo>
                  <a:lnTo>
                    <a:pt x="42" y="168"/>
                  </a:lnTo>
                  <a:lnTo>
                    <a:pt x="42" y="168"/>
                  </a:lnTo>
                  <a:lnTo>
                    <a:pt x="40" y="170"/>
                  </a:lnTo>
                  <a:lnTo>
                    <a:pt x="40" y="170"/>
                  </a:lnTo>
                  <a:lnTo>
                    <a:pt x="36" y="170"/>
                  </a:lnTo>
                  <a:lnTo>
                    <a:pt x="36" y="170"/>
                  </a:lnTo>
                  <a:lnTo>
                    <a:pt x="32" y="172"/>
                  </a:lnTo>
                  <a:lnTo>
                    <a:pt x="32" y="172"/>
                  </a:lnTo>
                  <a:lnTo>
                    <a:pt x="28" y="172"/>
                  </a:lnTo>
                  <a:lnTo>
                    <a:pt x="28" y="172"/>
                  </a:lnTo>
                  <a:lnTo>
                    <a:pt x="24" y="172"/>
                  </a:lnTo>
                  <a:lnTo>
                    <a:pt x="24" y="172"/>
                  </a:lnTo>
                  <a:lnTo>
                    <a:pt x="20" y="172"/>
                  </a:lnTo>
                  <a:lnTo>
                    <a:pt x="20" y="172"/>
                  </a:lnTo>
                  <a:lnTo>
                    <a:pt x="14" y="172"/>
                  </a:lnTo>
                  <a:lnTo>
                    <a:pt x="14" y="172"/>
                  </a:lnTo>
                  <a:lnTo>
                    <a:pt x="10" y="172"/>
                  </a:lnTo>
                  <a:lnTo>
                    <a:pt x="10" y="172"/>
                  </a:lnTo>
                  <a:lnTo>
                    <a:pt x="8" y="172"/>
                  </a:lnTo>
                  <a:lnTo>
                    <a:pt x="8" y="172"/>
                  </a:lnTo>
                  <a:lnTo>
                    <a:pt x="4" y="170"/>
                  </a:lnTo>
                  <a:lnTo>
                    <a:pt x="4" y="170"/>
                  </a:lnTo>
                  <a:lnTo>
                    <a:pt x="2" y="172"/>
                  </a:lnTo>
                  <a:lnTo>
                    <a:pt x="2" y="172"/>
                  </a:lnTo>
                  <a:lnTo>
                    <a:pt x="0" y="174"/>
                  </a:lnTo>
                  <a:lnTo>
                    <a:pt x="0" y="174"/>
                  </a:lnTo>
                  <a:lnTo>
                    <a:pt x="2" y="174"/>
                  </a:lnTo>
                  <a:lnTo>
                    <a:pt x="2" y="174"/>
                  </a:lnTo>
                  <a:lnTo>
                    <a:pt x="10" y="178"/>
                  </a:lnTo>
                  <a:lnTo>
                    <a:pt x="10" y="178"/>
                  </a:lnTo>
                  <a:lnTo>
                    <a:pt x="16" y="182"/>
                  </a:lnTo>
                  <a:lnTo>
                    <a:pt x="16" y="182"/>
                  </a:lnTo>
                  <a:lnTo>
                    <a:pt x="22" y="182"/>
                  </a:lnTo>
                  <a:lnTo>
                    <a:pt x="22" y="182"/>
                  </a:lnTo>
                  <a:lnTo>
                    <a:pt x="30" y="182"/>
                  </a:lnTo>
                  <a:lnTo>
                    <a:pt x="30" y="182"/>
                  </a:lnTo>
                  <a:lnTo>
                    <a:pt x="36" y="182"/>
                  </a:lnTo>
                  <a:lnTo>
                    <a:pt x="36" y="182"/>
                  </a:lnTo>
                  <a:lnTo>
                    <a:pt x="44" y="182"/>
                  </a:lnTo>
                  <a:lnTo>
                    <a:pt x="44" y="182"/>
                  </a:lnTo>
                  <a:lnTo>
                    <a:pt x="56" y="182"/>
                  </a:lnTo>
                  <a:lnTo>
                    <a:pt x="56" y="182"/>
                  </a:lnTo>
                  <a:lnTo>
                    <a:pt x="60" y="184"/>
                  </a:lnTo>
                  <a:lnTo>
                    <a:pt x="60" y="184"/>
                  </a:lnTo>
                  <a:lnTo>
                    <a:pt x="62" y="184"/>
                  </a:lnTo>
                  <a:lnTo>
                    <a:pt x="64" y="186"/>
                  </a:lnTo>
                  <a:lnTo>
                    <a:pt x="64" y="186"/>
                  </a:lnTo>
                  <a:lnTo>
                    <a:pt x="58" y="200"/>
                  </a:lnTo>
                  <a:lnTo>
                    <a:pt x="58" y="200"/>
                  </a:lnTo>
                  <a:lnTo>
                    <a:pt x="56" y="206"/>
                  </a:lnTo>
                  <a:lnTo>
                    <a:pt x="56" y="206"/>
                  </a:lnTo>
                  <a:lnTo>
                    <a:pt x="74" y="214"/>
                  </a:lnTo>
                  <a:lnTo>
                    <a:pt x="74" y="214"/>
                  </a:lnTo>
                  <a:lnTo>
                    <a:pt x="82" y="218"/>
                  </a:lnTo>
                  <a:lnTo>
                    <a:pt x="82" y="218"/>
                  </a:lnTo>
                  <a:lnTo>
                    <a:pt x="88" y="220"/>
                  </a:lnTo>
                  <a:lnTo>
                    <a:pt x="88" y="220"/>
                  </a:lnTo>
                  <a:lnTo>
                    <a:pt x="98" y="222"/>
                  </a:lnTo>
                  <a:lnTo>
                    <a:pt x="98" y="222"/>
                  </a:lnTo>
                  <a:lnTo>
                    <a:pt x="108" y="226"/>
                  </a:lnTo>
                  <a:lnTo>
                    <a:pt x="108" y="226"/>
                  </a:lnTo>
                  <a:lnTo>
                    <a:pt x="114" y="228"/>
                  </a:lnTo>
                  <a:lnTo>
                    <a:pt x="114" y="228"/>
                  </a:lnTo>
                  <a:lnTo>
                    <a:pt x="124" y="232"/>
                  </a:lnTo>
                  <a:lnTo>
                    <a:pt x="124" y="232"/>
                  </a:lnTo>
                  <a:lnTo>
                    <a:pt x="130" y="232"/>
                  </a:lnTo>
                  <a:lnTo>
                    <a:pt x="130" y="232"/>
                  </a:lnTo>
                  <a:lnTo>
                    <a:pt x="132" y="232"/>
                  </a:lnTo>
                  <a:lnTo>
                    <a:pt x="136" y="232"/>
                  </a:lnTo>
                  <a:lnTo>
                    <a:pt x="136" y="232"/>
                  </a:lnTo>
                  <a:lnTo>
                    <a:pt x="138" y="230"/>
                  </a:lnTo>
                  <a:lnTo>
                    <a:pt x="138" y="230"/>
                  </a:lnTo>
                  <a:lnTo>
                    <a:pt x="142" y="230"/>
                  </a:lnTo>
                  <a:lnTo>
                    <a:pt x="146" y="230"/>
                  </a:lnTo>
                  <a:lnTo>
                    <a:pt x="146" y="230"/>
                  </a:lnTo>
                  <a:lnTo>
                    <a:pt x="150" y="224"/>
                  </a:lnTo>
                  <a:lnTo>
                    <a:pt x="150" y="224"/>
                  </a:lnTo>
                  <a:lnTo>
                    <a:pt x="160" y="222"/>
                  </a:lnTo>
                  <a:lnTo>
                    <a:pt x="160" y="222"/>
                  </a:lnTo>
                  <a:lnTo>
                    <a:pt x="168" y="218"/>
                  </a:lnTo>
                  <a:lnTo>
                    <a:pt x="168" y="218"/>
                  </a:lnTo>
                  <a:lnTo>
                    <a:pt x="172" y="216"/>
                  </a:lnTo>
                  <a:lnTo>
                    <a:pt x="172" y="216"/>
                  </a:lnTo>
                  <a:lnTo>
                    <a:pt x="180" y="210"/>
                  </a:lnTo>
                  <a:lnTo>
                    <a:pt x="180" y="210"/>
                  </a:lnTo>
                  <a:lnTo>
                    <a:pt x="190" y="202"/>
                  </a:lnTo>
                  <a:lnTo>
                    <a:pt x="190" y="202"/>
                  </a:lnTo>
                  <a:lnTo>
                    <a:pt x="190" y="200"/>
                  </a:lnTo>
                  <a:lnTo>
                    <a:pt x="192" y="200"/>
                  </a:lnTo>
                  <a:lnTo>
                    <a:pt x="192" y="200"/>
                  </a:lnTo>
                  <a:lnTo>
                    <a:pt x="196" y="204"/>
                  </a:lnTo>
                  <a:lnTo>
                    <a:pt x="196" y="204"/>
                  </a:lnTo>
                  <a:lnTo>
                    <a:pt x="204" y="212"/>
                  </a:lnTo>
                  <a:lnTo>
                    <a:pt x="204" y="212"/>
                  </a:lnTo>
                  <a:lnTo>
                    <a:pt x="206" y="216"/>
                  </a:lnTo>
                  <a:lnTo>
                    <a:pt x="206" y="216"/>
                  </a:lnTo>
                  <a:lnTo>
                    <a:pt x="208" y="222"/>
                  </a:lnTo>
                  <a:lnTo>
                    <a:pt x="208" y="222"/>
                  </a:lnTo>
                  <a:lnTo>
                    <a:pt x="212" y="230"/>
                  </a:lnTo>
                  <a:lnTo>
                    <a:pt x="212" y="230"/>
                  </a:lnTo>
                  <a:lnTo>
                    <a:pt x="212" y="236"/>
                  </a:lnTo>
                  <a:lnTo>
                    <a:pt x="212" y="236"/>
                  </a:lnTo>
                  <a:lnTo>
                    <a:pt x="214" y="238"/>
                  </a:lnTo>
                  <a:lnTo>
                    <a:pt x="214" y="240"/>
                  </a:lnTo>
                  <a:lnTo>
                    <a:pt x="214" y="240"/>
                  </a:lnTo>
                  <a:lnTo>
                    <a:pt x="218" y="244"/>
                  </a:lnTo>
                  <a:lnTo>
                    <a:pt x="218" y="244"/>
                  </a:lnTo>
                  <a:lnTo>
                    <a:pt x="216" y="248"/>
                  </a:lnTo>
                  <a:lnTo>
                    <a:pt x="216" y="248"/>
                  </a:lnTo>
                  <a:lnTo>
                    <a:pt x="216" y="258"/>
                  </a:lnTo>
                  <a:lnTo>
                    <a:pt x="216" y="258"/>
                  </a:lnTo>
                  <a:lnTo>
                    <a:pt x="218" y="260"/>
                  </a:lnTo>
                  <a:lnTo>
                    <a:pt x="218" y="260"/>
                  </a:lnTo>
                  <a:lnTo>
                    <a:pt x="218" y="262"/>
                  </a:lnTo>
                  <a:lnTo>
                    <a:pt x="218" y="262"/>
                  </a:lnTo>
                  <a:lnTo>
                    <a:pt x="220" y="268"/>
                  </a:lnTo>
                  <a:lnTo>
                    <a:pt x="220" y="268"/>
                  </a:lnTo>
                  <a:lnTo>
                    <a:pt x="222" y="274"/>
                  </a:lnTo>
                  <a:lnTo>
                    <a:pt x="224" y="280"/>
                  </a:lnTo>
                  <a:lnTo>
                    <a:pt x="224" y="280"/>
                  </a:lnTo>
                  <a:lnTo>
                    <a:pt x="224" y="290"/>
                  </a:lnTo>
                  <a:lnTo>
                    <a:pt x="224" y="290"/>
                  </a:lnTo>
                  <a:lnTo>
                    <a:pt x="224" y="296"/>
                  </a:lnTo>
                  <a:lnTo>
                    <a:pt x="224" y="296"/>
                  </a:lnTo>
                  <a:lnTo>
                    <a:pt x="226" y="302"/>
                  </a:lnTo>
                  <a:lnTo>
                    <a:pt x="226" y="302"/>
                  </a:lnTo>
                  <a:lnTo>
                    <a:pt x="224" y="306"/>
                  </a:lnTo>
                  <a:lnTo>
                    <a:pt x="224" y="306"/>
                  </a:lnTo>
                  <a:lnTo>
                    <a:pt x="226" y="312"/>
                  </a:lnTo>
                  <a:lnTo>
                    <a:pt x="226" y="312"/>
                  </a:lnTo>
                  <a:lnTo>
                    <a:pt x="226" y="320"/>
                  </a:lnTo>
                  <a:lnTo>
                    <a:pt x="226" y="320"/>
                  </a:lnTo>
                  <a:lnTo>
                    <a:pt x="226" y="324"/>
                  </a:lnTo>
                  <a:lnTo>
                    <a:pt x="226" y="324"/>
                  </a:lnTo>
                  <a:lnTo>
                    <a:pt x="226" y="332"/>
                  </a:lnTo>
                  <a:lnTo>
                    <a:pt x="226" y="332"/>
                  </a:lnTo>
                  <a:lnTo>
                    <a:pt x="224" y="338"/>
                  </a:lnTo>
                  <a:lnTo>
                    <a:pt x="224" y="338"/>
                  </a:lnTo>
                  <a:lnTo>
                    <a:pt x="224" y="350"/>
                  </a:lnTo>
                  <a:lnTo>
                    <a:pt x="224" y="350"/>
                  </a:lnTo>
                  <a:lnTo>
                    <a:pt x="224" y="360"/>
                  </a:lnTo>
                  <a:lnTo>
                    <a:pt x="224" y="360"/>
                  </a:lnTo>
                  <a:lnTo>
                    <a:pt x="224" y="370"/>
                  </a:lnTo>
                  <a:lnTo>
                    <a:pt x="224" y="370"/>
                  </a:lnTo>
                  <a:lnTo>
                    <a:pt x="222" y="378"/>
                  </a:lnTo>
                  <a:lnTo>
                    <a:pt x="222" y="378"/>
                  </a:lnTo>
                  <a:lnTo>
                    <a:pt x="218" y="386"/>
                  </a:lnTo>
                  <a:lnTo>
                    <a:pt x="218" y="394"/>
                  </a:lnTo>
                  <a:lnTo>
                    <a:pt x="218" y="394"/>
                  </a:lnTo>
                  <a:lnTo>
                    <a:pt x="216" y="408"/>
                  </a:lnTo>
                  <a:lnTo>
                    <a:pt x="216" y="408"/>
                  </a:lnTo>
                  <a:lnTo>
                    <a:pt x="216" y="420"/>
                  </a:lnTo>
                  <a:lnTo>
                    <a:pt x="216" y="420"/>
                  </a:lnTo>
                  <a:lnTo>
                    <a:pt x="218" y="424"/>
                  </a:lnTo>
                  <a:lnTo>
                    <a:pt x="218" y="424"/>
                  </a:lnTo>
                  <a:lnTo>
                    <a:pt x="220" y="426"/>
                  </a:lnTo>
                  <a:lnTo>
                    <a:pt x="218" y="428"/>
                  </a:lnTo>
                  <a:lnTo>
                    <a:pt x="218" y="428"/>
                  </a:lnTo>
                  <a:lnTo>
                    <a:pt x="214" y="448"/>
                  </a:lnTo>
                  <a:lnTo>
                    <a:pt x="214" y="448"/>
                  </a:lnTo>
                  <a:lnTo>
                    <a:pt x="212" y="452"/>
                  </a:lnTo>
                  <a:lnTo>
                    <a:pt x="210" y="460"/>
                  </a:lnTo>
                  <a:lnTo>
                    <a:pt x="210" y="460"/>
                  </a:lnTo>
                  <a:lnTo>
                    <a:pt x="210" y="474"/>
                  </a:lnTo>
                  <a:lnTo>
                    <a:pt x="210" y="474"/>
                  </a:lnTo>
                  <a:lnTo>
                    <a:pt x="208" y="486"/>
                  </a:lnTo>
                  <a:lnTo>
                    <a:pt x="208" y="486"/>
                  </a:lnTo>
                  <a:lnTo>
                    <a:pt x="208" y="502"/>
                  </a:lnTo>
                  <a:lnTo>
                    <a:pt x="208" y="502"/>
                  </a:lnTo>
                  <a:lnTo>
                    <a:pt x="206" y="514"/>
                  </a:lnTo>
                  <a:lnTo>
                    <a:pt x="206" y="514"/>
                  </a:lnTo>
                  <a:lnTo>
                    <a:pt x="204" y="522"/>
                  </a:lnTo>
                  <a:lnTo>
                    <a:pt x="204" y="522"/>
                  </a:lnTo>
                  <a:lnTo>
                    <a:pt x="204" y="530"/>
                  </a:lnTo>
                  <a:lnTo>
                    <a:pt x="204" y="530"/>
                  </a:lnTo>
                  <a:lnTo>
                    <a:pt x="200" y="534"/>
                  </a:lnTo>
                  <a:lnTo>
                    <a:pt x="200" y="534"/>
                  </a:lnTo>
                  <a:lnTo>
                    <a:pt x="196" y="542"/>
                  </a:lnTo>
                  <a:lnTo>
                    <a:pt x="196" y="542"/>
                  </a:lnTo>
                  <a:lnTo>
                    <a:pt x="194" y="546"/>
                  </a:lnTo>
                  <a:lnTo>
                    <a:pt x="194" y="546"/>
                  </a:lnTo>
                  <a:lnTo>
                    <a:pt x="196" y="548"/>
                  </a:lnTo>
                  <a:lnTo>
                    <a:pt x="196" y="548"/>
                  </a:lnTo>
                  <a:lnTo>
                    <a:pt x="198" y="550"/>
                  </a:lnTo>
                  <a:lnTo>
                    <a:pt x="198" y="550"/>
                  </a:lnTo>
                  <a:lnTo>
                    <a:pt x="196" y="554"/>
                  </a:lnTo>
                  <a:lnTo>
                    <a:pt x="196" y="554"/>
                  </a:lnTo>
                  <a:lnTo>
                    <a:pt x="194" y="554"/>
                  </a:lnTo>
                  <a:lnTo>
                    <a:pt x="194" y="554"/>
                  </a:lnTo>
                  <a:lnTo>
                    <a:pt x="194" y="556"/>
                  </a:lnTo>
                  <a:lnTo>
                    <a:pt x="194" y="556"/>
                  </a:lnTo>
                  <a:lnTo>
                    <a:pt x="192" y="562"/>
                  </a:lnTo>
                  <a:lnTo>
                    <a:pt x="192" y="562"/>
                  </a:lnTo>
                  <a:lnTo>
                    <a:pt x="190" y="566"/>
                  </a:lnTo>
                  <a:lnTo>
                    <a:pt x="190" y="566"/>
                  </a:lnTo>
                  <a:lnTo>
                    <a:pt x="186" y="566"/>
                  </a:lnTo>
                  <a:lnTo>
                    <a:pt x="186" y="566"/>
                  </a:lnTo>
                  <a:lnTo>
                    <a:pt x="184" y="568"/>
                  </a:lnTo>
                  <a:lnTo>
                    <a:pt x="182" y="570"/>
                  </a:lnTo>
                  <a:lnTo>
                    <a:pt x="182" y="570"/>
                  </a:lnTo>
                  <a:lnTo>
                    <a:pt x="182" y="570"/>
                  </a:lnTo>
                  <a:lnTo>
                    <a:pt x="184" y="572"/>
                  </a:lnTo>
                  <a:lnTo>
                    <a:pt x="184" y="572"/>
                  </a:lnTo>
                  <a:lnTo>
                    <a:pt x="184" y="572"/>
                  </a:lnTo>
                  <a:lnTo>
                    <a:pt x="184" y="572"/>
                  </a:lnTo>
                  <a:lnTo>
                    <a:pt x="182" y="574"/>
                  </a:lnTo>
                  <a:lnTo>
                    <a:pt x="182" y="574"/>
                  </a:lnTo>
                  <a:lnTo>
                    <a:pt x="180" y="578"/>
                  </a:lnTo>
                  <a:lnTo>
                    <a:pt x="180" y="578"/>
                  </a:lnTo>
                  <a:lnTo>
                    <a:pt x="180" y="578"/>
                  </a:lnTo>
                  <a:lnTo>
                    <a:pt x="178" y="580"/>
                  </a:lnTo>
                  <a:lnTo>
                    <a:pt x="178" y="580"/>
                  </a:lnTo>
                  <a:lnTo>
                    <a:pt x="176" y="584"/>
                  </a:lnTo>
                  <a:lnTo>
                    <a:pt x="176" y="584"/>
                  </a:lnTo>
                  <a:lnTo>
                    <a:pt x="172" y="586"/>
                  </a:lnTo>
                  <a:lnTo>
                    <a:pt x="172" y="586"/>
                  </a:lnTo>
                  <a:lnTo>
                    <a:pt x="168" y="588"/>
                  </a:lnTo>
                  <a:lnTo>
                    <a:pt x="168" y="588"/>
                  </a:lnTo>
                  <a:lnTo>
                    <a:pt x="164" y="590"/>
                  </a:lnTo>
                  <a:lnTo>
                    <a:pt x="164" y="592"/>
                  </a:lnTo>
                  <a:lnTo>
                    <a:pt x="164" y="592"/>
                  </a:lnTo>
                  <a:lnTo>
                    <a:pt x="164" y="596"/>
                  </a:lnTo>
                  <a:lnTo>
                    <a:pt x="164" y="596"/>
                  </a:lnTo>
                  <a:lnTo>
                    <a:pt x="164" y="596"/>
                  </a:lnTo>
                  <a:lnTo>
                    <a:pt x="162" y="596"/>
                  </a:lnTo>
                  <a:lnTo>
                    <a:pt x="162" y="596"/>
                  </a:lnTo>
                  <a:lnTo>
                    <a:pt x="162" y="600"/>
                  </a:lnTo>
                  <a:lnTo>
                    <a:pt x="164" y="602"/>
                  </a:lnTo>
                  <a:lnTo>
                    <a:pt x="164" y="602"/>
                  </a:lnTo>
                  <a:lnTo>
                    <a:pt x="186" y="604"/>
                  </a:lnTo>
                  <a:lnTo>
                    <a:pt x="186" y="604"/>
                  </a:lnTo>
                  <a:lnTo>
                    <a:pt x="194" y="602"/>
                  </a:lnTo>
                  <a:lnTo>
                    <a:pt x="202" y="600"/>
                  </a:lnTo>
                  <a:lnTo>
                    <a:pt x="202" y="600"/>
                  </a:lnTo>
                  <a:lnTo>
                    <a:pt x="208" y="596"/>
                  </a:lnTo>
                  <a:lnTo>
                    <a:pt x="208" y="596"/>
                  </a:lnTo>
                  <a:lnTo>
                    <a:pt x="210" y="598"/>
                  </a:lnTo>
                  <a:lnTo>
                    <a:pt x="214" y="598"/>
                  </a:lnTo>
                  <a:lnTo>
                    <a:pt x="214" y="598"/>
                  </a:lnTo>
                  <a:lnTo>
                    <a:pt x="220" y="596"/>
                  </a:lnTo>
                  <a:lnTo>
                    <a:pt x="220" y="594"/>
                  </a:lnTo>
                  <a:lnTo>
                    <a:pt x="220" y="594"/>
                  </a:lnTo>
                  <a:lnTo>
                    <a:pt x="222" y="590"/>
                  </a:lnTo>
                  <a:lnTo>
                    <a:pt x="222" y="590"/>
                  </a:lnTo>
                  <a:lnTo>
                    <a:pt x="220" y="588"/>
                  </a:lnTo>
                  <a:lnTo>
                    <a:pt x="220" y="588"/>
                  </a:lnTo>
                  <a:lnTo>
                    <a:pt x="222" y="586"/>
                  </a:lnTo>
                  <a:lnTo>
                    <a:pt x="222" y="586"/>
                  </a:lnTo>
                  <a:lnTo>
                    <a:pt x="222" y="582"/>
                  </a:lnTo>
                  <a:lnTo>
                    <a:pt x="222" y="582"/>
                  </a:lnTo>
                  <a:lnTo>
                    <a:pt x="224" y="582"/>
                  </a:lnTo>
                  <a:lnTo>
                    <a:pt x="224" y="580"/>
                  </a:lnTo>
                  <a:lnTo>
                    <a:pt x="226" y="578"/>
                  </a:lnTo>
                  <a:lnTo>
                    <a:pt x="226" y="578"/>
                  </a:lnTo>
                  <a:lnTo>
                    <a:pt x="228" y="572"/>
                  </a:lnTo>
                  <a:lnTo>
                    <a:pt x="228" y="572"/>
                  </a:lnTo>
                  <a:lnTo>
                    <a:pt x="228" y="570"/>
                  </a:lnTo>
                  <a:lnTo>
                    <a:pt x="228" y="570"/>
                  </a:lnTo>
                  <a:lnTo>
                    <a:pt x="234" y="554"/>
                  </a:lnTo>
                  <a:lnTo>
                    <a:pt x="234" y="554"/>
                  </a:lnTo>
                  <a:lnTo>
                    <a:pt x="242" y="532"/>
                  </a:lnTo>
                  <a:lnTo>
                    <a:pt x="242" y="532"/>
                  </a:lnTo>
                  <a:lnTo>
                    <a:pt x="248" y="506"/>
                  </a:lnTo>
                  <a:lnTo>
                    <a:pt x="248" y="506"/>
                  </a:lnTo>
                  <a:lnTo>
                    <a:pt x="256" y="478"/>
                  </a:lnTo>
                  <a:lnTo>
                    <a:pt x="256" y="478"/>
                  </a:lnTo>
                  <a:lnTo>
                    <a:pt x="262" y="448"/>
                  </a:lnTo>
                  <a:lnTo>
                    <a:pt x="262" y="448"/>
                  </a:lnTo>
                  <a:lnTo>
                    <a:pt x="272" y="412"/>
                  </a:lnTo>
                  <a:lnTo>
                    <a:pt x="272" y="412"/>
                  </a:lnTo>
                  <a:lnTo>
                    <a:pt x="276" y="392"/>
                  </a:lnTo>
                  <a:lnTo>
                    <a:pt x="276" y="392"/>
                  </a:lnTo>
                  <a:lnTo>
                    <a:pt x="278" y="388"/>
                  </a:lnTo>
                  <a:lnTo>
                    <a:pt x="284" y="376"/>
                  </a:lnTo>
                  <a:lnTo>
                    <a:pt x="284" y="376"/>
                  </a:lnTo>
                  <a:lnTo>
                    <a:pt x="288" y="362"/>
                  </a:lnTo>
                  <a:lnTo>
                    <a:pt x="290" y="352"/>
                  </a:lnTo>
                  <a:lnTo>
                    <a:pt x="290" y="352"/>
                  </a:lnTo>
                  <a:lnTo>
                    <a:pt x="294" y="340"/>
                  </a:lnTo>
                  <a:lnTo>
                    <a:pt x="294" y="340"/>
                  </a:lnTo>
                  <a:lnTo>
                    <a:pt x="294" y="334"/>
                  </a:lnTo>
                  <a:lnTo>
                    <a:pt x="294" y="334"/>
                  </a:lnTo>
                  <a:lnTo>
                    <a:pt x="296" y="338"/>
                  </a:lnTo>
                  <a:lnTo>
                    <a:pt x="300" y="352"/>
                  </a:lnTo>
                  <a:lnTo>
                    <a:pt x="300" y="352"/>
                  </a:lnTo>
                  <a:lnTo>
                    <a:pt x="308" y="382"/>
                  </a:lnTo>
                  <a:lnTo>
                    <a:pt x="308" y="382"/>
                  </a:lnTo>
                  <a:lnTo>
                    <a:pt x="312" y="414"/>
                  </a:lnTo>
                  <a:lnTo>
                    <a:pt x="312" y="414"/>
                  </a:lnTo>
                  <a:lnTo>
                    <a:pt x="318" y="436"/>
                  </a:lnTo>
                  <a:lnTo>
                    <a:pt x="318" y="436"/>
                  </a:lnTo>
                  <a:lnTo>
                    <a:pt x="322" y="452"/>
                  </a:lnTo>
                  <a:lnTo>
                    <a:pt x="322" y="452"/>
                  </a:lnTo>
                  <a:lnTo>
                    <a:pt x="326" y="458"/>
                  </a:lnTo>
                  <a:lnTo>
                    <a:pt x="326" y="458"/>
                  </a:lnTo>
                  <a:lnTo>
                    <a:pt x="330" y="460"/>
                  </a:lnTo>
                  <a:lnTo>
                    <a:pt x="330" y="460"/>
                  </a:lnTo>
                  <a:lnTo>
                    <a:pt x="332" y="466"/>
                  </a:lnTo>
                  <a:lnTo>
                    <a:pt x="332" y="466"/>
                  </a:lnTo>
                  <a:lnTo>
                    <a:pt x="332" y="468"/>
                  </a:lnTo>
                  <a:lnTo>
                    <a:pt x="332" y="468"/>
                  </a:lnTo>
                  <a:lnTo>
                    <a:pt x="330" y="474"/>
                  </a:lnTo>
                  <a:lnTo>
                    <a:pt x="330" y="474"/>
                  </a:lnTo>
                  <a:lnTo>
                    <a:pt x="330" y="480"/>
                  </a:lnTo>
                  <a:lnTo>
                    <a:pt x="330" y="480"/>
                  </a:lnTo>
                  <a:lnTo>
                    <a:pt x="332" y="490"/>
                  </a:lnTo>
                  <a:lnTo>
                    <a:pt x="332" y="490"/>
                  </a:lnTo>
                  <a:lnTo>
                    <a:pt x="332" y="502"/>
                  </a:lnTo>
                  <a:lnTo>
                    <a:pt x="332" y="502"/>
                  </a:lnTo>
                  <a:lnTo>
                    <a:pt x="332" y="512"/>
                  </a:lnTo>
                  <a:lnTo>
                    <a:pt x="332" y="512"/>
                  </a:lnTo>
                  <a:lnTo>
                    <a:pt x="332" y="518"/>
                  </a:lnTo>
                  <a:lnTo>
                    <a:pt x="332" y="518"/>
                  </a:lnTo>
                  <a:lnTo>
                    <a:pt x="330" y="532"/>
                  </a:lnTo>
                  <a:lnTo>
                    <a:pt x="330" y="532"/>
                  </a:lnTo>
                  <a:lnTo>
                    <a:pt x="328" y="540"/>
                  </a:lnTo>
                  <a:lnTo>
                    <a:pt x="328" y="544"/>
                  </a:lnTo>
                  <a:lnTo>
                    <a:pt x="328" y="544"/>
                  </a:lnTo>
                  <a:lnTo>
                    <a:pt x="328" y="550"/>
                  </a:lnTo>
                  <a:lnTo>
                    <a:pt x="328" y="550"/>
                  </a:lnTo>
                  <a:lnTo>
                    <a:pt x="326" y="554"/>
                  </a:lnTo>
                  <a:lnTo>
                    <a:pt x="326" y="554"/>
                  </a:lnTo>
                  <a:lnTo>
                    <a:pt x="326" y="558"/>
                  </a:lnTo>
                  <a:lnTo>
                    <a:pt x="326" y="558"/>
                  </a:lnTo>
                  <a:lnTo>
                    <a:pt x="328" y="566"/>
                  </a:lnTo>
                  <a:lnTo>
                    <a:pt x="328" y="566"/>
                  </a:lnTo>
                  <a:lnTo>
                    <a:pt x="326" y="568"/>
                  </a:lnTo>
                  <a:lnTo>
                    <a:pt x="326" y="568"/>
                  </a:lnTo>
                  <a:lnTo>
                    <a:pt x="326" y="570"/>
                  </a:lnTo>
                  <a:lnTo>
                    <a:pt x="326" y="570"/>
                  </a:lnTo>
                  <a:lnTo>
                    <a:pt x="326" y="570"/>
                  </a:lnTo>
                  <a:lnTo>
                    <a:pt x="326" y="570"/>
                  </a:lnTo>
                  <a:lnTo>
                    <a:pt x="324" y="576"/>
                  </a:lnTo>
                  <a:lnTo>
                    <a:pt x="324" y="576"/>
                  </a:lnTo>
                  <a:lnTo>
                    <a:pt x="324" y="578"/>
                  </a:lnTo>
                  <a:lnTo>
                    <a:pt x="324" y="578"/>
                  </a:lnTo>
                  <a:lnTo>
                    <a:pt x="324" y="580"/>
                  </a:lnTo>
                  <a:lnTo>
                    <a:pt x="324" y="580"/>
                  </a:lnTo>
                  <a:lnTo>
                    <a:pt x="324" y="584"/>
                  </a:lnTo>
                  <a:lnTo>
                    <a:pt x="324" y="588"/>
                  </a:lnTo>
                  <a:lnTo>
                    <a:pt x="324" y="588"/>
                  </a:lnTo>
                  <a:lnTo>
                    <a:pt x="330" y="592"/>
                  </a:lnTo>
                  <a:lnTo>
                    <a:pt x="330" y="592"/>
                  </a:lnTo>
                  <a:lnTo>
                    <a:pt x="334" y="592"/>
                  </a:lnTo>
                  <a:lnTo>
                    <a:pt x="334" y="592"/>
                  </a:lnTo>
                  <a:lnTo>
                    <a:pt x="338" y="592"/>
                  </a:lnTo>
                  <a:lnTo>
                    <a:pt x="338" y="592"/>
                  </a:lnTo>
                  <a:lnTo>
                    <a:pt x="342" y="598"/>
                  </a:lnTo>
                  <a:lnTo>
                    <a:pt x="342" y="598"/>
                  </a:lnTo>
                  <a:lnTo>
                    <a:pt x="344" y="602"/>
                  </a:lnTo>
                  <a:lnTo>
                    <a:pt x="344" y="602"/>
                  </a:lnTo>
                  <a:lnTo>
                    <a:pt x="346" y="604"/>
                  </a:lnTo>
                  <a:lnTo>
                    <a:pt x="356" y="608"/>
                  </a:lnTo>
                  <a:lnTo>
                    <a:pt x="356" y="608"/>
                  </a:lnTo>
                  <a:lnTo>
                    <a:pt x="370" y="606"/>
                  </a:lnTo>
                  <a:lnTo>
                    <a:pt x="376" y="606"/>
                  </a:lnTo>
                  <a:lnTo>
                    <a:pt x="376" y="606"/>
                  </a:lnTo>
                  <a:lnTo>
                    <a:pt x="378" y="606"/>
                  </a:lnTo>
                  <a:lnTo>
                    <a:pt x="378" y="604"/>
                  </a:lnTo>
                  <a:lnTo>
                    <a:pt x="378" y="604"/>
                  </a:lnTo>
                  <a:lnTo>
                    <a:pt x="378" y="602"/>
                  </a:lnTo>
                  <a:lnTo>
                    <a:pt x="378" y="602"/>
                  </a:lnTo>
                  <a:lnTo>
                    <a:pt x="376" y="600"/>
                  </a:lnTo>
                  <a:lnTo>
                    <a:pt x="376" y="600"/>
                  </a:lnTo>
                  <a:lnTo>
                    <a:pt x="378" y="598"/>
                  </a:lnTo>
                  <a:lnTo>
                    <a:pt x="378" y="594"/>
                  </a:lnTo>
                  <a:lnTo>
                    <a:pt x="378" y="594"/>
                  </a:lnTo>
                  <a:lnTo>
                    <a:pt x="376" y="592"/>
                  </a:lnTo>
                  <a:lnTo>
                    <a:pt x="374" y="590"/>
                  </a:lnTo>
                  <a:lnTo>
                    <a:pt x="374" y="590"/>
                  </a:lnTo>
                  <a:lnTo>
                    <a:pt x="370" y="588"/>
                  </a:lnTo>
                  <a:lnTo>
                    <a:pt x="370" y="588"/>
                  </a:lnTo>
                  <a:lnTo>
                    <a:pt x="364" y="582"/>
                  </a:lnTo>
                  <a:lnTo>
                    <a:pt x="364" y="582"/>
                  </a:lnTo>
                  <a:lnTo>
                    <a:pt x="362" y="578"/>
                  </a:lnTo>
                  <a:lnTo>
                    <a:pt x="362" y="578"/>
                  </a:lnTo>
                  <a:lnTo>
                    <a:pt x="364" y="580"/>
                  </a:lnTo>
                  <a:lnTo>
                    <a:pt x="364" y="580"/>
                  </a:lnTo>
                  <a:lnTo>
                    <a:pt x="366" y="582"/>
                  </a:lnTo>
                  <a:lnTo>
                    <a:pt x="366" y="582"/>
                  </a:lnTo>
                  <a:lnTo>
                    <a:pt x="366" y="582"/>
                  </a:lnTo>
                  <a:lnTo>
                    <a:pt x="366" y="582"/>
                  </a:lnTo>
                  <a:lnTo>
                    <a:pt x="364" y="578"/>
                  </a:lnTo>
                  <a:lnTo>
                    <a:pt x="364" y="578"/>
                  </a:lnTo>
                  <a:lnTo>
                    <a:pt x="362" y="574"/>
                  </a:lnTo>
                  <a:lnTo>
                    <a:pt x="362" y="574"/>
                  </a:lnTo>
                  <a:lnTo>
                    <a:pt x="362" y="574"/>
                  </a:lnTo>
                  <a:lnTo>
                    <a:pt x="362" y="574"/>
                  </a:lnTo>
                  <a:lnTo>
                    <a:pt x="364" y="574"/>
                  </a:lnTo>
                  <a:lnTo>
                    <a:pt x="364" y="572"/>
                  </a:lnTo>
                  <a:lnTo>
                    <a:pt x="364" y="572"/>
                  </a:lnTo>
                  <a:lnTo>
                    <a:pt x="364" y="572"/>
                  </a:lnTo>
                  <a:lnTo>
                    <a:pt x="362" y="566"/>
                  </a:lnTo>
                  <a:lnTo>
                    <a:pt x="362" y="566"/>
                  </a:lnTo>
                  <a:lnTo>
                    <a:pt x="362" y="558"/>
                  </a:lnTo>
                  <a:lnTo>
                    <a:pt x="362" y="558"/>
                  </a:lnTo>
                  <a:lnTo>
                    <a:pt x="362" y="556"/>
                  </a:lnTo>
                  <a:lnTo>
                    <a:pt x="362" y="556"/>
                  </a:lnTo>
                  <a:lnTo>
                    <a:pt x="362" y="556"/>
                  </a:lnTo>
                  <a:lnTo>
                    <a:pt x="360" y="554"/>
                  </a:lnTo>
                  <a:lnTo>
                    <a:pt x="360" y="554"/>
                  </a:lnTo>
                  <a:lnTo>
                    <a:pt x="358" y="550"/>
                  </a:lnTo>
                  <a:lnTo>
                    <a:pt x="358" y="550"/>
                  </a:lnTo>
                  <a:lnTo>
                    <a:pt x="360" y="542"/>
                  </a:lnTo>
                  <a:lnTo>
                    <a:pt x="360" y="542"/>
                  </a:lnTo>
                  <a:lnTo>
                    <a:pt x="366" y="528"/>
                  </a:lnTo>
                  <a:lnTo>
                    <a:pt x="366" y="528"/>
                  </a:lnTo>
                  <a:lnTo>
                    <a:pt x="370" y="504"/>
                  </a:lnTo>
                  <a:lnTo>
                    <a:pt x="370" y="504"/>
                  </a:lnTo>
                  <a:lnTo>
                    <a:pt x="372" y="480"/>
                  </a:lnTo>
                  <a:lnTo>
                    <a:pt x="372" y="480"/>
                  </a:lnTo>
                  <a:lnTo>
                    <a:pt x="372" y="468"/>
                  </a:lnTo>
                  <a:lnTo>
                    <a:pt x="372" y="468"/>
                  </a:lnTo>
                  <a:lnTo>
                    <a:pt x="376" y="456"/>
                  </a:lnTo>
                  <a:lnTo>
                    <a:pt x="376" y="456"/>
                  </a:lnTo>
                  <a:lnTo>
                    <a:pt x="376" y="442"/>
                  </a:lnTo>
                  <a:lnTo>
                    <a:pt x="376" y="442"/>
                  </a:lnTo>
                  <a:lnTo>
                    <a:pt x="378" y="438"/>
                  </a:lnTo>
                  <a:lnTo>
                    <a:pt x="380" y="428"/>
                  </a:lnTo>
                  <a:lnTo>
                    <a:pt x="380" y="428"/>
                  </a:lnTo>
                  <a:lnTo>
                    <a:pt x="380" y="418"/>
                  </a:lnTo>
                  <a:lnTo>
                    <a:pt x="378" y="412"/>
                  </a:lnTo>
                  <a:lnTo>
                    <a:pt x="378" y="412"/>
                  </a:lnTo>
                  <a:lnTo>
                    <a:pt x="376" y="404"/>
                  </a:lnTo>
                  <a:lnTo>
                    <a:pt x="376" y="404"/>
                  </a:lnTo>
                  <a:lnTo>
                    <a:pt x="372" y="384"/>
                  </a:lnTo>
                  <a:lnTo>
                    <a:pt x="372" y="384"/>
                  </a:lnTo>
                  <a:lnTo>
                    <a:pt x="366" y="352"/>
                  </a:lnTo>
                  <a:lnTo>
                    <a:pt x="366" y="352"/>
                  </a:lnTo>
                  <a:lnTo>
                    <a:pt x="362" y="338"/>
                  </a:lnTo>
                  <a:lnTo>
                    <a:pt x="362" y="338"/>
                  </a:lnTo>
                  <a:lnTo>
                    <a:pt x="362" y="326"/>
                  </a:lnTo>
                  <a:lnTo>
                    <a:pt x="362" y="326"/>
                  </a:lnTo>
                  <a:lnTo>
                    <a:pt x="358" y="312"/>
                  </a:lnTo>
                  <a:lnTo>
                    <a:pt x="358" y="312"/>
                  </a:lnTo>
                  <a:lnTo>
                    <a:pt x="356" y="306"/>
                  </a:lnTo>
                  <a:lnTo>
                    <a:pt x="356" y="306"/>
                  </a:lnTo>
                  <a:lnTo>
                    <a:pt x="356" y="296"/>
                  </a:lnTo>
                  <a:lnTo>
                    <a:pt x="356" y="296"/>
                  </a:lnTo>
                  <a:lnTo>
                    <a:pt x="354" y="290"/>
                  </a:lnTo>
                  <a:lnTo>
                    <a:pt x="360" y="290"/>
                  </a:lnTo>
                  <a:lnTo>
                    <a:pt x="360" y="290"/>
                  </a:lnTo>
                  <a:lnTo>
                    <a:pt x="354" y="272"/>
                  </a:lnTo>
                  <a:lnTo>
                    <a:pt x="354" y="272"/>
                  </a:lnTo>
                  <a:lnTo>
                    <a:pt x="352" y="260"/>
                  </a:lnTo>
                  <a:lnTo>
                    <a:pt x="352" y="260"/>
                  </a:lnTo>
                  <a:lnTo>
                    <a:pt x="350" y="242"/>
                  </a:lnTo>
                  <a:lnTo>
                    <a:pt x="350" y="242"/>
                  </a:lnTo>
                  <a:lnTo>
                    <a:pt x="346" y="228"/>
                  </a:lnTo>
                  <a:lnTo>
                    <a:pt x="346" y="228"/>
                  </a:lnTo>
                  <a:lnTo>
                    <a:pt x="348" y="228"/>
                  </a:lnTo>
                  <a:lnTo>
                    <a:pt x="348" y="228"/>
                  </a:lnTo>
                  <a:lnTo>
                    <a:pt x="350" y="230"/>
                  </a:lnTo>
                  <a:lnTo>
                    <a:pt x="350" y="230"/>
                  </a:lnTo>
                  <a:lnTo>
                    <a:pt x="346" y="220"/>
                  </a:lnTo>
                  <a:lnTo>
                    <a:pt x="346" y="220"/>
                  </a:lnTo>
                  <a:lnTo>
                    <a:pt x="342" y="212"/>
                  </a:lnTo>
                  <a:lnTo>
                    <a:pt x="338" y="200"/>
                  </a:lnTo>
                  <a:lnTo>
                    <a:pt x="338" y="200"/>
                  </a:lnTo>
                  <a:lnTo>
                    <a:pt x="332" y="180"/>
                  </a:lnTo>
                  <a:lnTo>
                    <a:pt x="332" y="180"/>
                  </a:lnTo>
                  <a:lnTo>
                    <a:pt x="332" y="170"/>
                  </a:lnTo>
                  <a:lnTo>
                    <a:pt x="332" y="166"/>
                  </a:lnTo>
                  <a:lnTo>
                    <a:pt x="332" y="166"/>
                  </a:lnTo>
                  <a:lnTo>
                    <a:pt x="332" y="158"/>
                  </a:lnTo>
                  <a:lnTo>
                    <a:pt x="332" y="158"/>
                  </a:lnTo>
                  <a:lnTo>
                    <a:pt x="334" y="150"/>
                  </a:lnTo>
                  <a:lnTo>
                    <a:pt x="334" y="150"/>
                  </a:lnTo>
                  <a:lnTo>
                    <a:pt x="336" y="144"/>
                  </a:lnTo>
                  <a:lnTo>
                    <a:pt x="336" y="144"/>
                  </a:lnTo>
                  <a:lnTo>
                    <a:pt x="338" y="144"/>
                  </a:lnTo>
                  <a:lnTo>
                    <a:pt x="344" y="142"/>
                  </a:lnTo>
                  <a:lnTo>
                    <a:pt x="344" y="142"/>
                  </a:lnTo>
                  <a:lnTo>
                    <a:pt x="360" y="138"/>
                  </a:lnTo>
                  <a:lnTo>
                    <a:pt x="360" y="138"/>
                  </a:lnTo>
                  <a:lnTo>
                    <a:pt x="382" y="132"/>
                  </a:lnTo>
                  <a:lnTo>
                    <a:pt x="382" y="132"/>
                  </a:lnTo>
                  <a:lnTo>
                    <a:pt x="388" y="128"/>
                  </a:lnTo>
                  <a:lnTo>
                    <a:pt x="388" y="128"/>
                  </a:lnTo>
                  <a:lnTo>
                    <a:pt x="392" y="128"/>
                  </a:lnTo>
                  <a:lnTo>
                    <a:pt x="392" y="128"/>
                  </a:lnTo>
                  <a:lnTo>
                    <a:pt x="398" y="126"/>
                  </a:lnTo>
                  <a:lnTo>
                    <a:pt x="398" y="126"/>
                  </a:lnTo>
                  <a:lnTo>
                    <a:pt x="402" y="122"/>
                  </a:lnTo>
                  <a:lnTo>
                    <a:pt x="406" y="118"/>
                  </a:lnTo>
                  <a:lnTo>
                    <a:pt x="406" y="118"/>
                  </a:lnTo>
                  <a:lnTo>
                    <a:pt x="408" y="116"/>
                  </a:lnTo>
                  <a:lnTo>
                    <a:pt x="408" y="114"/>
                  </a:lnTo>
                  <a:lnTo>
                    <a:pt x="408" y="114"/>
                  </a:lnTo>
                  <a:lnTo>
                    <a:pt x="408" y="110"/>
                  </a:lnTo>
                  <a:lnTo>
                    <a:pt x="408" y="110"/>
                  </a:lnTo>
                  <a:lnTo>
                    <a:pt x="412" y="100"/>
                  </a:lnTo>
                  <a:lnTo>
                    <a:pt x="412" y="100"/>
                  </a:lnTo>
                  <a:lnTo>
                    <a:pt x="416" y="90"/>
                  </a:lnTo>
                  <a:lnTo>
                    <a:pt x="416" y="90"/>
                  </a:lnTo>
                  <a:lnTo>
                    <a:pt x="418" y="88"/>
                  </a:lnTo>
                  <a:lnTo>
                    <a:pt x="418" y="88"/>
                  </a:lnTo>
                  <a:lnTo>
                    <a:pt x="420" y="84"/>
                  </a:lnTo>
                  <a:lnTo>
                    <a:pt x="420" y="84"/>
                  </a:lnTo>
                  <a:lnTo>
                    <a:pt x="422" y="82"/>
                  </a:lnTo>
                  <a:lnTo>
                    <a:pt x="424" y="78"/>
                  </a:lnTo>
                  <a:lnTo>
                    <a:pt x="424" y="78"/>
                  </a:lnTo>
                  <a:lnTo>
                    <a:pt x="424" y="72"/>
                  </a:lnTo>
                  <a:lnTo>
                    <a:pt x="424" y="72"/>
                  </a:lnTo>
                  <a:lnTo>
                    <a:pt x="426" y="70"/>
                  </a:lnTo>
                  <a:lnTo>
                    <a:pt x="436" y="54"/>
                  </a:lnTo>
                  <a:lnTo>
                    <a:pt x="436" y="54"/>
                  </a:lnTo>
                  <a:lnTo>
                    <a:pt x="426" y="48"/>
                  </a:lnTo>
                  <a:lnTo>
                    <a:pt x="426" y="48"/>
                  </a:lnTo>
                  <a:lnTo>
                    <a:pt x="420" y="44"/>
                  </a:lnTo>
                  <a:lnTo>
                    <a:pt x="420" y="44"/>
                  </a:lnTo>
                  <a:lnTo>
                    <a:pt x="420" y="44"/>
                  </a:lnTo>
                  <a:lnTo>
                    <a:pt x="420" y="44"/>
                  </a:lnTo>
                  <a:lnTo>
                    <a:pt x="420" y="42"/>
                  </a:lnTo>
                  <a:lnTo>
                    <a:pt x="420" y="42"/>
                  </a:lnTo>
                  <a:lnTo>
                    <a:pt x="420" y="40"/>
                  </a:lnTo>
                  <a:lnTo>
                    <a:pt x="422" y="38"/>
                  </a:lnTo>
                  <a:lnTo>
                    <a:pt x="426" y="34"/>
                  </a:lnTo>
                  <a:lnTo>
                    <a:pt x="426" y="34"/>
                  </a:lnTo>
                  <a:lnTo>
                    <a:pt x="440" y="26"/>
                  </a:lnTo>
                  <a:lnTo>
                    <a:pt x="440" y="26"/>
                  </a:lnTo>
                  <a:lnTo>
                    <a:pt x="444" y="22"/>
                  </a:lnTo>
                  <a:lnTo>
                    <a:pt x="444" y="22"/>
                  </a:lnTo>
                  <a:lnTo>
                    <a:pt x="448" y="20"/>
                  </a:lnTo>
                  <a:lnTo>
                    <a:pt x="452" y="18"/>
                  </a:lnTo>
                  <a:lnTo>
                    <a:pt x="452" y="18"/>
                  </a:lnTo>
                  <a:lnTo>
                    <a:pt x="460" y="8"/>
                  </a:lnTo>
                  <a:lnTo>
                    <a:pt x="460" y="8"/>
                  </a:lnTo>
                  <a:lnTo>
                    <a:pt x="462" y="4"/>
                  </a:lnTo>
                  <a:lnTo>
                    <a:pt x="462" y="4"/>
                  </a:lnTo>
                  <a:lnTo>
                    <a:pt x="462" y="2"/>
                  </a:lnTo>
                  <a:lnTo>
                    <a:pt x="462" y="0"/>
                  </a:lnTo>
                  <a:lnTo>
                    <a:pt x="462" y="0"/>
                  </a:lnTo>
                  <a:close/>
                  <a:moveTo>
                    <a:pt x="184" y="42"/>
                  </a:moveTo>
                  <a:lnTo>
                    <a:pt x="184" y="42"/>
                  </a:lnTo>
                  <a:lnTo>
                    <a:pt x="184" y="42"/>
                  </a:lnTo>
                  <a:lnTo>
                    <a:pt x="184" y="42"/>
                  </a:lnTo>
                  <a:lnTo>
                    <a:pt x="184" y="40"/>
                  </a:lnTo>
                  <a:lnTo>
                    <a:pt x="184" y="40"/>
                  </a:lnTo>
                  <a:lnTo>
                    <a:pt x="184" y="42"/>
                  </a:lnTo>
                  <a:lnTo>
                    <a:pt x="184" y="42"/>
                  </a:lnTo>
                  <a:close/>
                  <a:moveTo>
                    <a:pt x="186" y="40"/>
                  </a:moveTo>
                  <a:lnTo>
                    <a:pt x="186" y="40"/>
                  </a:lnTo>
                  <a:lnTo>
                    <a:pt x="186" y="40"/>
                  </a:lnTo>
                  <a:lnTo>
                    <a:pt x="186" y="40"/>
                  </a:lnTo>
                  <a:lnTo>
                    <a:pt x="186" y="40"/>
                  </a:lnTo>
                  <a:lnTo>
                    <a:pt x="186" y="38"/>
                  </a:lnTo>
                  <a:lnTo>
                    <a:pt x="186" y="38"/>
                  </a:lnTo>
                  <a:lnTo>
                    <a:pt x="186" y="40"/>
                  </a:lnTo>
                  <a:lnTo>
                    <a:pt x="186" y="40"/>
                  </a:lnTo>
                  <a:close/>
                  <a:moveTo>
                    <a:pt x="192" y="30"/>
                  </a:moveTo>
                  <a:lnTo>
                    <a:pt x="192" y="30"/>
                  </a:lnTo>
                  <a:lnTo>
                    <a:pt x="190" y="30"/>
                  </a:lnTo>
                  <a:lnTo>
                    <a:pt x="190" y="30"/>
                  </a:lnTo>
                  <a:lnTo>
                    <a:pt x="190" y="30"/>
                  </a:lnTo>
                  <a:lnTo>
                    <a:pt x="190" y="30"/>
                  </a:lnTo>
                  <a:lnTo>
                    <a:pt x="190" y="30"/>
                  </a:lnTo>
                  <a:lnTo>
                    <a:pt x="192" y="30"/>
                  </a:lnTo>
                  <a:lnTo>
                    <a:pt x="192" y="30"/>
                  </a:lnTo>
                  <a:lnTo>
                    <a:pt x="192" y="30"/>
                  </a:lnTo>
                  <a:lnTo>
                    <a:pt x="192" y="30"/>
                  </a:lnTo>
                  <a:close/>
                  <a:moveTo>
                    <a:pt x="192" y="28"/>
                  </a:moveTo>
                  <a:lnTo>
                    <a:pt x="192" y="28"/>
                  </a:lnTo>
                  <a:lnTo>
                    <a:pt x="192" y="28"/>
                  </a:lnTo>
                  <a:lnTo>
                    <a:pt x="192" y="28"/>
                  </a:lnTo>
                  <a:lnTo>
                    <a:pt x="194" y="28"/>
                  </a:lnTo>
                  <a:lnTo>
                    <a:pt x="192" y="28"/>
                  </a:lnTo>
                  <a:close/>
                  <a:moveTo>
                    <a:pt x="194" y="28"/>
                  </a:moveTo>
                  <a:lnTo>
                    <a:pt x="194" y="28"/>
                  </a:lnTo>
                  <a:lnTo>
                    <a:pt x="192" y="28"/>
                  </a:lnTo>
                  <a:lnTo>
                    <a:pt x="192" y="28"/>
                  </a:lnTo>
                  <a:lnTo>
                    <a:pt x="192" y="28"/>
                  </a:lnTo>
                  <a:lnTo>
                    <a:pt x="192" y="28"/>
                  </a:lnTo>
                  <a:lnTo>
                    <a:pt x="194" y="28"/>
                  </a:lnTo>
                  <a:lnTo>
                    <a:pt x="194" y="28"/>
                  </a:lnTo>
                  <a:lnTo>
                    <a:pt x="194" y="28"/>
                  </a:lnTo>
                  <a:lnTo>
                    <a:pt x="194" y="28"/>
                  </a:lnTo>
                  <a:close/>
                  <a:moveTo>
                    <a:pt x="188" y="568"/>
                  </a:moveTo>
                  <a:lnTo>
                    <a:pt x="188" y="568"/>
                  </a:lnTo>
                  <a:lnTo>
                    <a:pt x="186" y="570"/>
                  </a:lnTo>
                  <a:lnTo>
                    <a:pt x="186" y="570"/>
                  </a:lnTo>
                  <a:lnTo>
                    <a:pt x="184" y="572"/>
                  </a:lnTo>
                  <a:lnTo>
                    <a:pt x="184" y="570"/>
                  </a:lnTo>
                  <a:lnTo>
                    <a:pt x="184" y="570"/>
                  </a:lnTo>
                  <a:lnTo>
                    <a:pt x="184" y="570"/>
                  </a:lnTo>
                  <a:lnTo>
                    <a:pt x="184" y="568"/>
                  </a:lnTo>
                  <a:lnTo>
                    <a:pt x="184" y="568"/>
                  </a:lnTo>
                  <a:lnTo>
                    <a:pt x="190" y="566"/>
                  </a:lnTo>
                  <a:lnTo>
                    <a:pt x="190" y="566"/>
                  </a:lnTo>
                  <a:lnTo>
                    <a:pt x="188" y="568"/>
                  </a:lnTo>
                  <a:lnTo>
                    <a:pt x="188" y="568"/>
                  </a:lnTo>
                  <a:close/>
                  <a:moveTo>
                    <a:pt x="230" y="20"/>
                  </a:moveTo>
                  <a:lnTo>
                    <a:pt x="230" y="20"/>
                  </a:lnTo>
                  <a:lnTo>
                    <a:pt x="230" y="20"/>
                  </a:lnTo>
                  <a:lnTo>
                    <a:pt x="230" y="20"/>
                  </a:lnTo>
                  <a:lnTo>
                    <a:pt x="230" y="22"/>
                  </a:lnTo>
                  <a:lnTo>
                    <a:pt x="230" y="22"/>
                  </a:lnTo>
                  <a:lnTo>
                    <a:pt x="228" y="22"/>
                  </a:lnTo>
                  <a:lnTo>
                    <a:pt x="228" y="22"/>
                  </a:lnTo>
                  <a:lnTo>
                    <a:pt x="230" y="20"/>
                  </a:lnTo>
                  <a:lnTo>
                    <a:pt x="230" y="20"/>
                  </a:lnTo>
                  <a:close/>
                  <a:moveTo>
                    <a:pt x="226" y="18"/>
                  </a:moveTo>
                  <a:lnTo>
                    <a:pt x="226" y="18"/>
                  </a:lnTo>
                  <a:lnTo>
                    <a:pt x="230" y="18"/>
                  </a:lnTo>
                  <a:lnTo>
                    <a:pt x="230" y="18"/>
                  </a:lnTo>
                  <a:lnTo>
                    <a:pt x="230" y="18"/>
                  </a:lnTo>
                  <a:lnTo>
                    <a:pt x="230" y="20"/>
                  </a:lnTo>
                  <a:lnTo>
                    <a:pt x="230" y="20"/>
                  </a:lnTo>
                  <a:lnTo>
                    <a:pt x="230" y="18"/>
                  </a:lnTo>
                  <a:lnTo>
                    <a:pt x="230" y="18"/>
                  </a:lnTo>
                  <a:lnTo>
                    <a:pt x="228" y="18"/>
                  </a:lnTo>
                  <a:lnTo>
                    <a:pt x="228" y="18"/>
                  </a:lnTo>
                  <a:lnTo>
                    <a:pt x="226" y="18"/>
                  </a:lnTo>
                  <a:lnTo>
                    <a:pt x="226" y="18"/>
                  </a:lnTo>
                  <a:close/>
                  <a:moveTo>
                    <a:pt x="228" y="18"/>
                  </a:moveTo>
                  <a:lnTo>
                    <a:pt x="228" y="18"/>
                  </a:lnTo>
                  <a:lnTo>
                    <a:pt x="228" y="18"/>
                  </a:lnTo>
                  <a:lnTo>
                    <a:pt x="230" y="18"/>
                  </a:lnTo>
                  <a:lnTo>
                    <a:pt x="230" y="18"/>
                  </a:lnTo>
                  <a:lnTo>
                    <a:pt x="228" y="20"/>
                  </a:lnTo>
                  <a:lnTo>
                    <a:pt x="228" y="20"/>
                  </a:lnTo>
                  <a:lnTo>
                    <a:pt x="226" y="20"/>
                  </a:lnTo>
                  <a:lnTo>
                    <a:pt x="228" y="18"/>
                  </a:lnTo>
                  <a:close/>
                  <a:moveTo>
                    <a:pt x="364" y="576"/>
                  </a:moveTo>
                  <a:lnTo>
                    <a:pt x="364" y="576"/>
                  </a:lnTo>
                  <a:lnTo>
                    <a:pt x="364" y="580"/>
                  </a:lnTo>
                  <a:lnTo>
                    <a:pt x="364" y="580"/>
                  </a:lnTo>
                  <a:lnTo>
                    <a:pt x="364" y="578"/>
                  </a:lnTo>
                  <a:lnTo>
                    <a:pt x="364" y="578"/>
                  </a:lnTo>
                  <a:lnTo>
                    <a:pt x="362" y="576"/>
                  </a:lnTo>
                  <a:lnTo>
                    <a:pt x="362" y="576"/>
                  </a:lnTo>
                  <a:lnTo>
                    <a:pt x="364" y="576"/>
                  </a:lnTo>
                  <a:lnTo>
                    <a:pt x="364" y="576"/>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sp>
          <p:nvSpPr>
            <p:cNvPr id="10" name="Freeform 76"/>
            <p:cNvSpPr>
              <a:spLocks noEditPoints="1"/>
            </p:cNvSpPr>
            <p:nvPr/>
          </p:nvSpPr>
          <p:spPr bwMode="auto">
            <a:xfrm>
              <a:off x="3084096" y="3670172"/>
              <a:ext cx="828259" cy="1857044"/>
            </a:xfrm>
            <a:custGeom>
              <a:avLst/>
              <a:gdLst/>
              <a:ahLst/>
              <a:cxnLst>
                <a:cxn ang="0">
                  <a:pos x="48" y="176"/>
                </a:cxn>
                <a:cxn ang="0">
                  <a:pos x="164" y="78"/>
                </a:cxn>
                <a:cxn ang="0">
                  <a:pos x="164" y="102"/>
                </a:cxn>
                <a:cxn ang="0">
                  <a:pos x="166" y="96"/>
                </a:cxn>
                <a:cxn ang="0">
                  <a:pos x="216" y="118"/>
                </a:cxn>
                <a:cxn ang="0">
                  <a:pos x="250" y="160"/>
                </a:cxn>
                <a:cxn ang="0">
                  <a:pos x="256" y="248"/>
                </a:cxn>
                <a:cxn ang="0">
                  <a:pos x="244" y="292"/>
                </a:cxn>
                <a:cxn ang="0">
                  <a:pos x="246" y="338"/>
                </a:cxn>
                <a:cxn ang="0">
                  <a:pos x="230" y="370"/>
                </a:cxn>
                <a:cxn ang="0">
                  <a:pos x="242" y="410"/>
                </a:cxn>
                <a:cxn ang="0">
                  <a:pos x="250" y="452"/>
                </a:cxn>
                <a:cxn ang="0">
                  <a:pos x="262" y="530"/>
                </a:cxn>
                <a:cxn ang="0">
                  <a:pos x="262" y="564"/>
                </a:cxn>
                <a:cxn ang="0">
                  <a:pos x="274" y="618"/>
                </a:cxn>
                <a:cxn ang="0">
                  <a:pos x="290" y="680"/>
                </a:cxn>
                <a:cxn ang="0">
                  <a:pos x="306" y="730"/>
                </a:cxn>
                <a:cxn ang="0">
                  <a:pos x="316" y="760"/>
                </a:cxn>
                <a:cxn ang="0">
                  <a:pos x="332" y="796"/>
                </a:cxn>
                <a:cxn ang="0">
                  <a:pos x="362" y="820"/>
                </a:cxn>
                <a:cxn ang="0">
                  <a:pos x="372" y="848"/>
                </a:cxn>
                <a:cxn ang="0">
                  <a:pos x="316" y="838"/>
                </a:cxn>
                <a:cxn ang="0">
                  <a:pos x="296" y="826"/>
                </a:cxn>
                <a:cxn ang="0">
                  <a:pos x="274" y="838"/>
                </a:cxn>
                <a:cxn ang="0">
                  <a:pos x="262" y="798"/>
                </a:cxn>
                <a:cxn ang="0">
                  <a:pos x="270" y="770"/>
                </a:cxn>
                <a:cxn ang="0">
                  <a:pos x="262" y="732"/>
                </a:cxn>
                <a:cxn ang="0">
                  <a:pos x="224" y="642"/>
                </a:cxn>
                <a:cxn ang="0">
                  <a:pos x="202" y="586"/>
                </a:cxn>
                <a:cxn ang="0">
                  <a:pos x="160" y="494"/>
                </a:cxn>
                <a:cxn ang="0">
                  <a:pos x="144" y="528"/>
                </a:cxn>
                <a:cxn ang="0">
                  <a:pos x="128" y="572"/>
                </a:cxn>
                <a:cxn ang="0">
                  <a:pos x="124" y="640"/>
                </a:cxn>
                <a:cxn ang="0">
                  <a:pos x="130" y="714"/>
                </a:cxn>
                <a:cxn ang="0">
                  <a:pos x="136" y="752"/>
                </a:cxn>
                <a:cxn ang="0">
                  <a:pos x="140" y="778"/>
                </a:cxn>
                <a:cxn ang="0">
                  <a:pos x="134" y="818"/>
                </a:cxn>
                <a:cxn ang="0">
                  <a:pos x="130" y="844"/>
                </a:cxn>
                <a:cxn ang="0">
                  <a:pos x="88" y="830"/>
                </a:cxn>
                <a:cxn ang="0">
                  <a:pos x="102" y="772"/>
                </a:cxn>
                <a:cxn ang="0">
                  <a:pos x="98" y="756"/>
                </a:cxn>
                <a:cxn ang="0">
                  <a:pos x="90" y="724"/>
                </a:cxn>
                <a:cxn ang="0">
                  <a:pos x="78" y="668"/>
                </a:cxn>
                <a:cxn ang="0">
                  <a:pos x="72" y="550"/>
                </a:cxn>
                <a:cxn ang="0">
                  <a:pos x="60" y="494"/>
                </a:cxn>
                <a:cxn ang="0">
                  <a:pos x="52" y="514"/>
                </a:cxn>
                <a:cxn ang="0">
                  <a:pos x="40" y="522"/>
                </a:cxn>
                <a:cxn ang="0">
                  <a:pos x="0" y="450"/>
                </a:cxn>
                <a:cxn ang="0">
                  <a:pos x="16" y="418"/>
                </a:cxn>
                <a:cxn ang="0">
                  <a:pos x="54" y="346"/>
                </a:cxn>
                <a:cxn ang="0">
                  <a:pos x="60" y="322"/>
                </a:cxn>
                <a:cxn ang="0">
                  <a:pos x="44" y="274"/>
                </a:cxn>
                <a:cxn ang="0">
                  <a:pos x="42" y="240"/>
                </a:cxn>
                <a:cxn ang="0">
                  <a:pos x="38" y="210"/>
                </a:cxn>
                <a:cxn ang="0">
                  <a:pos x="34" y="188"/>
                </a:cxn>
                <a:cxn ang="0">
                  <a:pos x="26" y="140"/>
                </a:cxn>
                <a:cxn ang="0">
                  <a:pos x="32" y="82"/>
                </a:cxn>
                <a:cxn ang="0">
                  <a:pos x="56" y="8"/>
                </a:cxn>
                <a:cxn ang="0">
                  <a:pos x="120" y="14"/>
                </a:cxn>
                <a:cxn ang="0">
                  <a:pos x="160" y="68"/>
                </a:cxn>
                <a:cxn ang="0">
                  <a:pos x="170" y="106"/>
                </a:cxn>
                <a:cxn ang="0">
                  <a:pos x="204" y="120"/>
                </a:cxn>
              </a:cxnLst>
              <a:rect l="0" t="0" r="r" b="b"/>
              <a:pathLst>
                <a:path w="380" h="852">
                  <a:moveTo>
                    <a:pt x="42" y="180"/>
                  </a:moveTo>
                  <a:lnTo>
                    <a:pt x="42" y="180"/>
                  </a:lnTo>
                  <a:lnTo>
                    <a:pt x="44" y="184"/>
                  </a:lnTo>
                  <a:lnTo>
                    <a:pt x="44" y="184"/>
                  </a:lnTo>
                  <a:lnTo>
                    <a:pt x="46" y="182"/>
                  </a:lnTo>
                  <a:lnTo>
                    <a:pt x="48" y="178"/>
                  </a:lnTo>
                  <a:lnTo>
                    <a:pt x="48" y="176"/>
                  </a:lnTo>
                  <a:lnTo>
                    <a:pt x="46" y="174"/>
                  </a:lnTo>
                  <a:lnTo>
                    <a:pt x="44" y="174"/>
                  </a:lnTo>
                  <a:lnTo>
                    <a:pt x="42" y="174"/>
                  </a:lnTo>
                  <a:lnTo>
                    <a:pt x="42" y="176"/>
                  </a:lnTo>
                  <a:lnTo>
                    <a:pt x="42" y="180"/>
                  </a:lnTo>
                  <a:close/>
                  <a:moveTo>
                    <a:pt x="164" y="78"/>
                  </a:moveTo>
                  <a:lnTo>
                    <a:pt x="164" y="78"/>
                  </a:lnTo>
                  <a:lnTo>
                    <a:pt x="164" y="80"/>
                  </a:lnTo>
                  <a:lnTo>
                    <a:pt x="166" y="80"/>
                  </a:lnTo>
                  <a:lnTo>
                    <a:pt x="166" y="80"/>
                  </a:lnTo>
                  <a:lnTo>
                    <a:pt x="164" y="78"/>
                  </a:lnTo>
                  <a:lnTo>
                    <a:pt x="164" y="78"/>
                  </a:lnTo>
                  <a:close/>
                  <a:moveTo>
                    <a:pt x="164" y="102"/>
                  </a:moveTo>
                  <a:lnTo>
                    <a:pt x="164" y="102"/>
                  </a:lnTo>
                  <a:lnTo>
                    <a:pt x="166" y="104"/>
                  </a:lnTo>
                  <a:lnTo>
                    <a:pt x="166" y="104"/>
                  </a:lnTo>
                  <a:lnTo>
                    <a:pt x="166" y="102"/>
                  </a:lnTo>
                  <a:lnTo>
                    <a:pt x="162" y="100"/>
                  </a:lnTo>
                  <a:lnTo>
                    <a:pt x="164" y="102"/>
                  </a:lnTo>
                  <a:close/>
                  <a:moveTo>
                    <a:pt x="166" y="96"/>
                  </a:moveTo>
                  <a:lnTo>
                    <a:pt x="166" y="96"/>
                  </a:lnTo>
                  <a:lnTo>
                    <a:pt x="166" y="102"/>
                  </a:lnTo>
                  <a:lnTo>
                    <a:pt x="166" y="102"/>
                  </a:lnTo>
                  <a:lnTo>
                    <a:pt x="168" y="98"/>
                  </a:lnTo>
                  <a:lnTo>
                    <a:pt x="166" y="96"/>
                  </a:lnTo>
                  <a:lnTo>
                    <a:pt x="166" y="96"/>
                  </a:lnTo>
                  <a:close/>
                  <a:moveTo>
                    <a:pt x="216" y="118"/>
                  </a:moveTo>
                  <a:lnTo>
                    <a:pt x="216" y="118"/>
                  </a:lnTo>
                  <a:lnTo>
                    <a:pt x="224" y="120"/>
                  </a:lnTo>
                  <a:lnTo>
                    <a:pt x="230" y="122"/>
                  </a:lnTo>
                  <a:lnTo>
                    <a:pt x="236" y="128"/>
                  </a:lnTo>
                  <a:lnTo>
                    <a:pt x="240" y="134"/>
                  </a:lnTo>
                  <a:lnTo>
                    <a:pt x="246" y="146"/>
                  </a:lnTo>
                  <a:lnTo>
                    <a:pt x="250" y="160"/>
                  </a:lnTo>
                  <a:lnTo>
                    <a:pt x="250" y="160"/>
                  </a:lnTo>
                  <a:lnTo>
                    <a:pt x="252" y="176"/>
                  </a:lnTo>
                  <a:lnTo>
                    <a:pt x="256" y="192"/>
                  </a:lnTo>
                  <a:lnTo>
                    <a:pt x="256" y="192"/>
                  </a:lnTo>
                  <a:lnTo>
                    <a:pt x="258" y="212"/>
                  </a:lnTo>
                  <a:lnTo>
                    <a:pt x="258" y="230"/>
                  </a:lnTo>
                  <a:lnTo>
                    <a:pt x="258" y="230"/>
                  </a:lnTo>
                  <a:lnTo>
                    <a:pt x="256" y="248"/>
                  </a:lnTo>
                  <a:lnTo>
                    <a:pt x="252" y="264"/>
                  </a:lnTo>
                  <a:lnTo>
                    <a:pt x="252" y="264"/>
                  </a:lnTo>
                  <a:lnTo>
                    <a:pt x="248" y="280"/>
                  </a:lnTo>
                  <a:lnTo>
                    <a:pt x="248" y="280"/>
                  </a:lnTo>
                  <a:lnTo>
                    <a:pt x="244" y="286"/>
                  </a:lnTo>
                  <a:lnTo>
                    <a:pt x="244" y="292"/>
                  </a:lnTo>
                  <a:lnTo>
                    <a:pt x="244" y="292"/>
                  </a:lnTo>
                  <a:lnTo>
                    <a:pt x="246" y="306"/>
                  </a:lnTo>
                  <a:lnTo>
                    <a:pt x="246" y="318"/>
                  </a:lnTo>
                  <a:lnTo>
                    <a:pt x="246" y="318"/>
                  </a:lnTo>
                  <a:lnTo>
                    <a:pt x="248" y="330"/>
                  </a:lnTo>
                  <a:lnTo>
                    <a:pt x="248" y="334"/>
                  </a:lnTo>
                  <a:lnTo>
                    <a:pt x="246" y="338"/>
                  </a:lnTo>
                  <a:lnTo>
                    <a:pt x="246" y="338"/>
                  </a:lnTo>
                  <a:lnTo>
                    <a:pt x="230" y="348"/>
                  </a:lnTo>
                  <a:lnTo>
                    <a:pt x="230" y="348"/>
                  </a:lnTo>
                  <a:lnTo>
                    <a:pt x="224" y="352"/>
                  </a:lnTo>
                  <a:lnTo>
                    <a:pt x="224" y="356"/>
                  </a:lnTo>
                  <a:lnTo>
                    <a:pt x="228" y="366"/>
                  </a:lnTo>
                  <a:lnTo>
                    <a:pt x="228" y="366"/>
                  </a:lnTo>
                  <a:lnTo>
                    <a:pt x="230" y="370"/>
                  </a:lnTo>
                  <a:lnTo>
                    <a:pt x="234" y="374"/>
                  </a:lnTo>
                  <a:lnTo>
                    <a:pt x="234" y="374"/>
                  </a:lnTo>
                  <a:lnTo>
                    <a:pt x="238" y="380"/>
                  </a:lnTo>
                  <a:lnTo>
                    <a:pt x="238" y="388"/>
                  </a:lnTo>
                  <a:lnTo>
                    <a:pt x="238" y="388"/>
                  </a:lnTo>
                  <a:lnTo>
                    <a:pt x="242" y="402"/>
                  </a:lnTo>
                  <a:lnTo>
                    <a:pt x="242" y="410"/>
                  </a:lnTo>
                  <a:lnTo>
                    <a:pt x="246" y="416"/>
                  </a:lnTo>
                  <a:lnTo>
                    <a:pt x="246" y="416"/>
                  </a:lnTo>
                  <a:lnTo>
                    <a:pt x="248" y="424"/>
                  </a:lnTo>
                  <a:lnTo>
                    <a:pt x="248" y="430"/>
                  </a:lnTo>
                  <a:lnTo>
                    <a:pt x="248" y="444"/>
                  </a:lnTo>
                  <a:lnTo>
                    <a:pt x="248" y="444"/>
                  </a:lnTo>
                  <a:lnTo>
                    <a:pt x="250" y="452"/>
                  </a:lnTo>
                  <a:lnTo>
                    <a:pt x="250" y="460"/>
                  </a:lnTo>
                  <a:lnTo>
                    <a:pt x="256" y="478"/>
                  </a:lnTo>
                  <a:lnTo>
                    <a:pt x="256" y="478"/>
                  </a:lnTo>
                  <a:lnTo>
                    <a:pt x="258" y="498"/>
                  </a:lnTo>
                  <a:lnTo>
                    <a:pt x="262" y="518"/>
                  </a:lnTo>
                  <a:lnTo>
                    <a:pt x="262" y="518"/>
                  </a:lnTo>
                  <a:lnTo>
                    <a:pt x="262" y="530"/>
                  </a:lnTo>
                  <a:lnTo>
                    <a:pt x="262" y="542"/>
                  </a:lnTo>
                  <a:lnTo>
                    <a:pt x="262" y="542"/>
                  </a:lnTo>
                  <a:lnTo>
                    <a:pt x="256" y="536"/>
                  </a:lnTo>
                  <a:lnTo>
                    <a:pt x="256" y="536"/>
                  </a:lnTo>
                  <a:lnTo>
                    <a:pt x="256" y="542"/>
                  </a:lnTo>
                  <a:lnTo>
                    <a:pt x="258" y="550"/>
                  </a:lnTo>
                  <a:lnTo>
                    <a:pt x="262" y="564"/>
                  </a:lnTo>
                  <a:lnTo>
                    <a:pt x="262" y="564"/>
                  </a:lnTo>
                  <a:lnTo>
                    <a:pt x="266" y="582"/>
                  </a:lnTo>
                  <a:lnTo>
                    <a:pt x="270" y="598"/>
                  </a:lnTo>
                  <a:lnTo>
                    <a:pt x="270" y="598"/>
                  </a:lnTo>
                  <a:lnTo>
                    <a:pt x="270" y="608"/>
                  </a:lnTo>
                  <a:lnTo>
                    <a:pt x="272" y="614"/>
                  </a:lnTo>
                  <a:lnTo>
                    <a:pt x="274" y="618"/>
                  </a:lnTo>
                  <a:lnTo>
                    <a:pt x="274" y="618"/>
                  </a:lnTo>
                  <a:lnTo>
                    <a:pt x="276" y="622"/>
                  </a:lnTo>
                  <a:lnTo>
                    <a:pt x="278" y="630"/>
                  </a:lnTo>
                  <a:lnTo>
                    <a:pt x="282" y="642"/>
                  </a:lnTo>
                  <a:lnTo>
                    <a:pt x="282" y="642"/>
                  </a:lnTo>
                  <a:lnTo>
                    <a:pt x="286" y="662"/>
                  </a:lnTo>
                  <a:lnTo>
                    <a:pt x="290" y="680"/>
                  </a:lnTo>
                  <a:lnTo>
                    <a:pt x="294" y="700"/>
                  </a:lnTo>
                  <a:lnTo>
                    <a:pt x="300" y="718"/>
                  </a:lnTo>
                  <a:lnTo>
                    <a:pt x="300" y="718"/>
                  </a:lnTo>
                  <a:lnTo>
                    <a:pt x="302" y="722"/>
                  </a:lnTo>
                  <a:lnTo>
                    <a:pt x="304" y="728"/>
                  </a:lnTo>
                  <a:lnTo>
                    <a:pt x="304" y="728"/>
                  </a:lnTo>
                  <a:lnTo>
                    <a:pt x="306" y="730"/>
                  </a:lnTo>
                  <a:lnTo>
                    <a:pt x="306" y="730"/>
                  </a:lnTo>
                  <a:lnTo>
                    <a:pt x="308" y="730"/>
                  </a:lnTo>
                  <a:lnTo>
                    <a:pt x="308" y="732"/>
                  </a:lnTo>
                  <a:lnTo>
                    <a:pt x="308" y="732"/>
                  </a:lnTo>
                  <a:lnTo>
                    <a:pt x="312" y="746"/>
                  </a:lnTo>
                  <a:lnTo>
                    <a:pt x="316" y="760"/>
                  </a:lnTo>
                  <a:lnTo>
                    <a:pt x="316" y="760"/>
                  </a:lnTo>
                  <a:lnTo>
                    <a:pt x="318" y="766"/>
                  </a:lnTo>
                  <a:lnTo>
                    <a:pt x="320" y="774"/>
                  </a:lnTo>
                  <a:lnTo>
                    <a:pt x="320" y="774"/>
                  </a:lnTo>
                  <a:lnTo>
                    <a:pt x="324" y="778"/>
                  </a:lnTo>
                  <a:lnTo>
                    <a:pt x="326" y="786"/>
                  </a:lnTo>
                  <a:lnTo>
                    <a:pt x="328" y="792"/>
                  </a:lnTo>
                  <a:lnTo>
                    <a:pt x="332" y="796"/>
                  </a:lnTo>
                  <a:lnTo>
                    <a:pt x="332" y="796"/>
                  </a:lnTo>
                  <a:lnTo>
                    <a:pt x="336" y="800"/>
                  </a:lnTo>
                  <a:lnTo>
                    <a:pt x="340" y="806"/>
                  </a:lnTo>
                  <a:lnTo>
                    <a:pt x="340" y="806"/>
                  </a:lnTo>
                  <a:lnTo>
                    <a:pt x="350" y="814"/>
                  </a:lnTo>
                  <a:lnTo>
                    <a:pt x="350" y="814"/>
                  </a:lnTo>
                  <a:lnTo>
                    <a:pt x="362" y="820"/>
                  </a:lnTo>
                  <a:lnTo>
                    <a:pt x="368" y="824"/>
                  </a:lnTo>
                  <a:lnTo>
                    <a:pt x="374" y="828"/>
                  </a:lnTo>
                  <a:lnTo>
                    <a:pt x="374" y="828"/>
                  </a:lnTo>
                  <a:lnTo>
                    <a:pt x="378" y="834"/>
                  </a:lnTo>
                  <a:lnTo>
                    <a:pt x="380" y="840"/>
                  </a:lnTo>
                  <a:lnTo>
                    <a:pt x="378" y="844"/>
                  </a:lnTo>
                  <a:lnTo>
                    <a:pt x="372" y="848"/>
                  </a:lnTo>
                  <a:lnTo>
                    <a:pt x="358" y="852"/>
                  </a:lnTo>
                  <a:lnTo>
                    <a:pt x="346" y="852"/>
                  </a:lnTo>
                  <a:lnTo>
                    <a:pt x="346" y="852"/>
                  </a:lnTo>
                  <a:lnTo>
                    <a:pt x="338" y="850"/>
                  </a:lnTo>
                  <a:lnTo>
                    <a:pt x="330" y="848"/>
                  </a:lnTo>
                  <a:lnTo>
                    <a:pt x="322" y="844"/>
                  </a:lnTo>
                  <a:lnTo>
                    <a:pt x="316" y="838"/>
                  </a:lnTo>
                  <a:lnTo>
                    <a:pt x="316" y="838"/>
                  </a:lnTo>
                  <a:lnTo>
                    <a:pt x="308" y="826"/>
                  </a:lnTo>
                  <a:lnTo>
                    <a:pt x="302" y="822"/>
                  </a:lnTo>
                  <a:lnTo>
                    <a:pt x="296" y="818"/>
                  </a:lnTo>
                  <a:lnTo>
                    <a:pt x="296" y="818"/>
                  </a:lnTo>
                  <a:lnTo>
                    <a:pt x="296" y="824"/>
                  </a:lnTo>
                  <a:lnTo>
                    <a:pt x="296" y="826"/>
                  </a:lnTo>
                  <a:lnTo>
                    <a:pt x="296" y="830"/>
                  </a:lnTo>
                  <a:lnTo>
                    <a:pt x="296" y="830"/>
                  </a:lnTo>
                  <a:lnTo>
                    <a:pt x="294" y="834"/>
                  </a:lnTo>
                  <a:lnTo>
                    <a:pt x="292" y="838"/>
                  </a:lnTo>
                  <a:lnTo>
                    <a:pt x="292" y="838"/>
                  </a:lnTo>
                  <a:lnTo>
                    <a:pt x="284" y="838"/>
                  </a:lnTo>
                  <a:lnTo>
                    <a:pt x="274" y="838"/>
                  </a:lnTo>
                  <a:lnTo>
                    <a:pt x="266" y="834"/>
                  </a:lnTo>
                  <a:lnTo>
                    <a:pt x="262" y="832"/>
                  </a:lnTo>
                  <a:lnTo>
                    <a:pt x="262" y="828"/>
                  </a:lnTo>
                  <a:lnTo>
                    <a:pt x="262" y="828"/>
                  </a:lnTo>
                  <a:lnTo>
                    <a:pt x="262" y="808"/>
                  </a:lnTo>
                  <a:lnTo>
                    <a:pt x="262" y="808"/>
                  </a:lnTo>
                  <a:lnTo>
                    <a:pt x="262" y="798"/>
                  </a:lnTo>
                  <a:lnTo>
                    <a:pt x="262" y="798"/>
                  </a:lnTo>
                  <a:lnTo>
                    <a:pt x="262" y="794"/>
                  </a:lnTo>
                  <a:lnTo>
                    <a:pt x="264" y="792"/>
                  </a:lnTo>
                  <a:lnTo>
                    <a:pt x="264" y="792"/>
                  </a:lnTo>
                  <a:lnTo>
                    <a:pt x="268" y="782"/>
                  </a:lnTo>
                  <a:lnTo>
                    <a:pt x="270" y="770"/>
                  </a:lnTo>
                  <a:lnTo>
                    <a:pt x="270" y="770"/>
                  </a:lnTo>
                  <a:lnTo>
                    <a:pt x="272" y="768"/>
                  </a:lnTo>
                  <a:lnTo>
                    <a:pt x="274" y="766"/>
                  </a:lnTo>
                  <a:lnTo>
                    <a:pt x="274" y="766"/>
                  </a:lnTo>
                  <a:lnTo>
                    <a:pt x="272" y="762"/>
                  </a:lnTo>
                  <a:lnTo>
                    <a:pt x="270" y="756"/>
                  </a:lnTo>
                  <a:lnTo>
                    <a:pt x="270" y="756"/>
                  </a:lnTo>
                  <a:lnTo>
                    <a:pt x="262" y="732"/>
                  </a:lnTo>
                  <a:lnTo>
                    <a:pt x="250" y="712"/>
                  </a:lnTo>
                  <a:lnTo>
                    <a:pt x="250" y="712"/>
                  </a:lnTo>
                  <a:lnTo>
                    <a:pt x="236" y="686"/>
                  </a:lnTo>
                  <a:lnTo>
                    <a:pt x="230" y="672"/>
                  </a:lnTo>
                  <a:lnTo>
                    <a:pt x="226" y="658"/>
                  </a:lnTo>
                  <a:lnTo>
                    <a:pt x="226" y="658"/>
                  </a:lnTo>
                  <a:lnTo>
                    <a:pt x="224" y="642"/>
                  </a:lnTo>
                  <a:lnTo>
                    <a:pt x="222" y="626"/>
                  </a:lnTo>
                  <a:lnTo>
                    <a:pt x="222" y="626"/>
                  </a:lnTo>
                  <a:lnTo>
                    <a:pt x="220" y="618"/>
                  </a:lnTo>
                  <a:lnTo>
                    <a:pt x="218" y="612"/>
                  </a:lnTo>
                  <a:lnTo>
                    <a:pt x="210" y="600"/>
                  </a:lnTo>
                  <a:lnTo>
                    <a:pt x="210" y="600"/>
                  </a:lnTo>
                  <a:lnTo>
                    <a:pt x="202" y="586"/>
                  </a:lnTo>
                  <a:lnTo>
                    <a:pt x="196" y="572"/>
                  </a:lnTo>
                  <a:lnTo>
                    <a:pt x="182" y="542"/>
                  </a:lnTo>
                  <a:lnTo>
                    <a:pt x="182" y="542"/>
                  </a:lnTo>
                  <a:lnTo>
                    <a:pt x="166" y="510"/>
                  </a:lnTo>
                  <a:lnTo>
                    <a:pt x="166" y="510"/>
                  </a:lnTo>
                  <a:lnTo>
                    <a:pt x="162" y="500"/>
                  </a:lnTo>
                  <a:lnTo>
                    <a:pt x="160" y="494"/>
                  </a:lnTo>
                  <a:lnTo>
                    <a:pt x="156" y="492"/>
                  </a:lnTo>
                  <a:lnTo>
                    <a:pt x="156" y="492"/>
                  </a:lnTo>
                  <a:lnTo>
                    <a:pt x="152" y="500"/>
                  </a:lnTo>
                  <a:lnTo>
                    <a:pt x="148" y="512"/>
                  </a:lnTo>
                  <a:lnTo>
                    <a:pt x="148" y="512"/>
                  </a:lnTo>
                  <a:lnTo>
                    <a:pt x="144" y="528"/>
                  </a:lnTo>
                  <a:lnTo>
                    <a:pt x="144" y="528"/>
                  </a:lnTo>
                  <a:lnTo>
                    <a:pt x="142" y="532"/>
                  </a:lnTo>
                  <a:lnTo>
                    <a:pt x="140" y="532"/>
                  </a:lnTo>
                  <a:lnTo>
                    <a:pt x="136" y="532"/>
                  </a:lnTo>
                  <a:lnTo>
                    <a:pt x="132" y="532"/>
                  </a:lnTo>
                  <a:lnTo>
                    <a:pt x="132" y="532"/>
                  </a:lnTo>
                  <a:lnTo>
                    <a:pt x="130" y="558"/>
                  </a:lnTo>
                  <a:lnTo>
                    <a:pt x="128" y="572"/>
                  </a:lnTo>
                  <a:lnTo>
                    <a:pt x="126" y="586"/>
                  </a:lnTo>
                  <a:lnTo>
                    <a:pt x="126" y="586"/>
                  </a:lnTo>
                  <a:lnTo>
                    <a:pt x="124" y="600"/>
                  </a:lnTo>
                  <a:lnTo>
                    <a:pt x="122" y="614"/>
                  </a:lnTo>
                  <a:lnTo>
                    <a:pt x="122" y="626"/>
                  </a:lnTo>
                  <a:lnTo>
                    <a:pt x="124" y="640"/>
                  </a:lnTo>
                  <a:lnTo>
                    <a:pt x="124" y="640"/>
                  </a:lnTo>
                  <a:lnTo>
                    <a:pt x="126" y="656"/>
                  </a:lnTo>
                  <a:lnTo>
                    <a:pt x="126" y="670"/>
                  </a:lnTo>
                  <a:lnTo>
                    <a:pt x="126" y="700"/>
                  </a:lnTo>
                  <a:lnTo>
                    <a:pt x="126" y="700"/>
                  </a:lnTo>
                  <a:lnTo>
                    <a:pt x="128" y="708"/>
                  </a:lnTo>
                  <a:lnTo>
                    <a:pt x="130" y="714"/>
                  </a:lnTo>
                  <a:lnTo>
                    <a:pt x="130" y="714"/>
                  </a:lnTo>
                  <a:lnTo>
                    <a:pt x="132" y="720"/>
                  </a:lnTo>
                  <a:lnTo>
                    <a:pt x="134" y="724"/>
                  </a:lnTo>
                  <a:lnTo>
                    <a:pt x="134" y="724"/>
                  </a:lnTo>
                  <a:lnTo>
                    <a:pt x="132" y="738"/>
                  </a:lnTo>
                  <a:lnTo>
                    <a:pt x="134" y="746"/>
                  </a:lnTo>
                  <a:lnTo>
                    <a:pt x="136" y="752"/>
                  </a:lnTo>
                  <a:lnTo>
                    <a:pt x="136" y="752"/>
                  </a:lnTo>
                  <a:lnTo>
                    <a:pt x="136" y="756"/>
                  </a:lnTo>
                  <a:lnTo>
                    <a:pt x="136" y="760"/>
                  </a:lnTo>
                  <a:lnTo>
                    <a:pt x="136" y="764"/>
                  </a:lnTo>
                  <a:lnTo>
                    <a:pt x="136" y="770"/>
                  </a:lnTo>
                  <a:lnTo>
                    <a:pt x="136" y="770"/>
                  </a:lnTo>
                  <a:lnTo>
                    <a:pt x="138" y="774"/>
                  </a:lnTo>
                  <a:lnTo>
                    <a:pt x="140" y="778"/>
                  </a:lnTo>
                  <a:lnTo>
                    <a:pt x="140" y="790"/>
                  </a:lnTo>
                  <a:lnTo>
                    <a:pt x="140" y="790"/>
                  </a:lnTo>
                  <a:lnTo>
                    <a:pt x="142" y="802"/>
                  </a:lnTo>
                  <a:lnTo>
                    <a:pt x="142" y="808"/>
                  </a:lnTo>
                  <a:lnTo>
                    <a:pt x="140" y="812"/>
                  </a:lnTo>
                  <a:lnTo>
                    <a:pt x="140" y="812"/>
                  </a:lnTo>
                  <a:lnTo>
                    <a:pt x="134" y="818"/>
                  </a:lnTo>
                  <a:lnTo>
                    <a:pt x="134" y="820"/>
                  </a:lnTo>
                  <a:lnTo>
                    <a:pt x="134" y="826"/>
                  </a:lnTo>
                  <a:lnTo>
                    <a:pt x="134" y="826"/>
                  </a:lnTo>
                  <a:lnTo>
                    <a:pt x="136" y="832"/>
                  </a:lnTo>
                  <a:lnTo>
                    <a:pt x="136" y="836"/>
                  </a:lnTo>
                  <a:lnTo>
                    <a:pt x="132" y="840"/>
                  </a:lnTo>
                  <a:lnTo>
                    <a:pt x="130" y="844"/>
                  </a:lnTo>
                  <a:lnTo>
                    <a:pt x="120" y="850"/>
                  </a:lnTo>
                  <a:lnTo>
                    <a:pt x="110" y="850"/>
                  </a:lnTo>
                  <a:lnTo>
                    <a:pt x="110" y="850"/>
                  </a:lnTo>
                  <a:lnTo>
                    <a:pt x="98" y="850"/>
                  </a:lnTo>
                  <a:lnTo>
                    <a:pt x="92" y="844"/>
                  </a:lnTo>
                  <a:lnTo>
                    <a:pt x="88" y="838"/>
                  </a:lnTo>
                  <a:lnTo>
                    <a:pt x="88" y="830"/>
                  </a:lnTo>
                  <a:lnTo>
                    <a:pt x="90" y="820"/>
                  </a:lnTo>
                  <a:lnTo>
                    <a:pt x="94" y="810"/>
                  </a:lnTo>
                  <a:lnTo>
                    <a:pt x="100" y="792"/>
                  </a:lnTo>
                  <a:lnTo>
                    <a:pt x="100" y="792"/>
                  </a:lnTo>
                  <a:lnTo>
                    <a:pt x="102" y="782"/>
                  </a:lnTo>
                  <a:lnTo>
                    <a:pt x="102" y="772"/>
                  </a:lnTo>
                  <a:lnTo>
                    <a:pt x="102" y="772"/>
                  </a:lnTo>
                  <a:lnTo>
                    <a:pt x="102" y="768"/>
                  </a:lnTo>
                  <a:lnTo>
                    <a:pt x="102" y="764"/>
                  </a:lnTo>
                  <a:lnTo>
                    <a:pt x="102" y="764"/>
                  </a:lnTo>
                  <a:lnTo>
                    <a:pt x="100" y="762"/>
                  </a:lnTo>
                  <a:lnTo>
                    <a:pt x="98" y="760"/>
                  </a:lnTo>
                  <a:lnTo>
                    <a:pt x="98" y="760"/>
                  </a:lnTo>
                  <a:lnTo>
                    <a:pt x="98" y="756"/>
                  </a:lnTo>
                  <a:lnTo>
                    <a:pt x="100" y="752"/>
                  </a:lnTo>
                  <a:lnTo>
                    <a:pt x="100" y="752"/>
                  </a:lnTo>
                  <a:lnTo>
                    <a:pt x="98" y="746"/>
                  </a:lnTo>
                  <a:lnTo>
                    <a:pt x="96" y="740"/>
                  </a:lnTo>
                  <a:lnTo>
                    <a:pt x="96" y="740"/>
                  </a:lnTo>
                  <a:lnTo>
                    <a:pt x="92" y="730"/>
                  </a:lnTo>
                  <a:lnTo>
                    <a:pt x="90" y="724"/>
                  </a:lnTo>
                  <a:lnTo>
                    <a:pt x="90" y="720"/>
                  </a:lnTo>
                  <a:lnTo>
                    <a:pt x="90" y="720"/>
                  </a:lnTo>
                  <a:lnTo>
                    <a:pt x="92" y="716"/>
                  </a:lnTo>
                  <a:lnTo>
                    <a:pt x="90" y="708"/>
                  </a:lnTo>
                  <a:lnTo>
                    <a:pt x="86" y="698"/>
                  </a:lnTo>
                  <a:lnTo>
                    <a:pt x="86" y="698"/>
                  </a:lnTo>
                  <a:lnTo>
                    <a:pt x="78" y="668"/>
                  </a:lnTo>
                  <a:lnTo>
                    <a:pt x="78" y="668"/>
                  </a:lnTo>
                  <a:lnTo>
                    <a:pt x="74" y="638"/>
                  </a:lnTo>
                  <a:lnTo>
                    <a:pt x="72" y="606"/>
                  </a:lnTo>
                  <a:lnTo>
                    <a:pt x="72" y="606"/>
                  </a:lnTo>
                  <a:lnTo>
                    <a:pt x="72" y="578"/>
                  </a:lnTo>
                  <a:lnTo>
                    <a:pt x="72" y="550"/>
                  </a:lnTo>
                  <a:lnTo>
                    <a:pt x="72" y="550"/>
                  </a:lnTo>
                  <a:lnTo>
                    <a:pt x="68" y="522"/>
                  </a:lnTo>
                  <a:lnTo>
                    <a:pt x="68" y="522"/>
                  </a:lnTo>
                  <a:lnTo>
                    <a:pt x="66" y="506"/>
                  </a:lnTo>
                  <a:lnTo>
                    <a:pt x="66" y="498"/>
                  </a:lnTo>
                  <a:lnTo>
                    <a:pt x="62" y="492"/>
                  </a:lnTo>
                  <a:lnTo>
                    <a:pt x="62" y="492"/>
                  </a:lnTo>
                  <a:lnTo>
                    <a:pt x="60" y="494"/>
                  </a:lnTo>
                  <a:lnTo>
                    <a:pt x="60" y="496"/>
                  </a:lnTo>
                  <a:lnTo>
                    <a:pt x="60" y="504"/>
                  </a:lnTo>
                  <a:lnTo>
                    <a:pt x="60" y="504"/>
                  </a:lnTo>
                  <a:lnTo>
                    <a:pt x="58" y="506"/>
                  </a:lnTo>
                  <a:lnTo>
                    <a:pt x="56" y="508"/>
                  </a:lnTo>
                  <a:lnTo>
                    <a:pt x="54" y="510"/>
                  </a:lnTo>
                  <a:lnTo>
                    <a:pt x="52" y="514"/>
                  </a:lnTo>
                  <a:lnTo>
                    <a:pt x="52" y="514"/>
                  </a:lnTo>
                  <a:lnTo>
                    <a:pt x="54" y="518"/>
                  </a:lnTo>
                  <a:lnTo>
                    <a:pt x="52" y="520"/>
                  </a:lnTo>
                  <a:lnTo>
                    <a:pt x="46" y="524"/>
                  </a:lnTo>
                  <a:lnTo>
                    <a:pt x="46" y="524"/>
                  </a:lnTo>
                  <a:lnTo>
                    <a:pt x="44" y="524"/>
                  </a:lnTo>
                  <a:lnTo>
                    <a:pt x="40" y="522"/>
                  </a:lnTo>
                  <a:lnTo>
                    <a:pt x="38" y="516"/>
                  </a:lnTo>
                  <a:lnTo>
                    <a:pt x="32" y="502"/>
                  </a:lnTo>
                  <a:lnTo>
                    <a:pt x="32" y="502"/>
                  </a:lnTo>
                  <a:lnTo>
                    <a:pt x="18" y="478"/>
                  </a:lnTo>
                  <a:lnTo>
                    <a:pt x="2" y="454"/>
                  </a:lnTo>
                  <a:lnTo>
                    <a:pt x="2" y="454"/>
                  </a:lnTo>
                  <a:lnTo>
                    <a:pt x="0" y="450"/>
                  </a:lnTo>
                  <a:lnTo>
                    <a:pt x="0" y="446"/>
                  </a:lnTo>
                  <a:lnTo>
                    <a:pt x="2" y="442"/>
                  </a:lnTo>
                  <a:lnTo>
                    <a:pt x="4" y="438"/>
                  </a:lnTo>
                  <a:lnTo>
                    <a:pt x="4" y="438"/>
                  </a:lnTo>
                  <a:lnTo>
                    <a:pt x="12" y="428"/>
                  </a:lnTo>
                  <a:lnTo>
                    <a:pt x="16" y="418"/>
                  </a:lnTo>
                  <a:lnTo>
                    <a:pt x="16" y="418"/>
                  </a:lnTo>
                  <a:lnTo>
                    <a:pt x="30" y="396"/>
                  </a:lnTo>
                  <a:lnTo>
                    <a:pt x="42" y="372"/>
                  </a:lnTo>
                  <a:lnTo>
                    <a:pt x="42" y="372"/>
                  </a:lnTo>
                  <a:lnTo>
                    <a:pt x="46" y="362"/>
                  </a:lnTo>
                  <a:lnTo>
                    <a:pt x="52" y="350"/>
                  </a:lnTo>
                  <a:lnTo>
                    <a:pt x="52" y="350"/>
                  </a:lnTo>
                  <a:lnTo>
                    <a:pt x="54" y="346"/>
                  </a:lnTo>
                  <a:lnTo>
                    <a:pt x="56" y="342"/>
                  </a:lnTo>
                  <a:lnTo>
                    <a:pt x="56" y="342"/>
                  </a:lnTo>
                  <a:lnTo>
                    <a:pt x="56" y="336"/>
                  </a:lnTo>
                  <a:lnTo>
                    <a:pt x="56" y="336"/>
                  </a:lnTo>
                  <a:lnTo>
                    <a:pt x="60" y="326"/>
                  </a:lnTo>
                  <a:lnTo>
                    <a:pt x="60" y="326"/>
                  </a:lnTo>
                  <a:lnTo>
                    <a:pt x="60" y="322"/>
                  </a:lnTo>
                  <a:lnTo>
                    <a:pt x="58" y="318"/>
                  </a:lnTo>
                  <a:lnTo>
                    <a:pt x="54" y="312"/>
                  </a:lnTo>
                  <a:lnTo>
                    <a:pt x="54" y="312"/>
                  </a:lnTo>
                  <a:lnTo>
                    <a:pt x="46" y="288"/>
                  </a:lnTo>
                  <a:lnTo>
                    <a:pt x="46" y="288"/>
                  </a:lnTo>
                  <a:lnTo>
                    <a:pt x="44" y="282"/>
                  </a:lnTo>
                  <a:lnTo>
                    <a:pt x="44" y="274"/>
                  </a:lnTo>
                  <a:lnTo>
                    <a:pt x="44" y="266"/>
                  </a:lnTo>
                  <a:lnTo>
                    <a:pt x="42" y="258"/>
                  </a:lnTo>
                  <a:lnTo>
                    <a:pt x="42" y="258"/>
                  </a:lnTo>
                  <a:lnTo>
                    <a:pt x="42" y="254"/>
                  </a:lnTo>
                  <a:lnTo>
                    <a:pt x="42" y="250"/>
                  </a:lnTo>
                  <a:lnTo>
                    <a:pt x="44" y="244"/>
                  </a:lnTo>
                  <a:lnTo>
                    <a:pt x="42" y="240"/>
                  </a:lnTo>
                  <a:lnTo>
                    <a:pt x="42" y="240"/>
                  </a:lnTo>
                  <a:lnTo>
                    <a:pt x="40" y="226"/>
                  </a:lnTo>
                  <a:lnTo>
                    <a:pt x="40" y="226"/>
                  </a:lnTo>
                  <a:lnTo>
                    <a:pt x="40" y="220"/>
                  </a:lnTo>
                  <a:lnTo>
                    <a:pt x="42" y="216"/>
                  </a:lnTo>
                  <a:lnTo>
                    <a:pt x="42" y="214"/>
                  </a:lnTo>
                  <a:lnTo>
                    <a:pt x="38" y="210"/>
                  </a:lnTo>
                  <a:lnTo>
                    <a:pt x="38" y="210"/>
                  </a:lnTo>
                  <a:lnTo>
                    <a:pt x="30" y="204"/>
                  </a:lnTo>
                  <a:lnTo>
                    <a:pt x="30" y="202"/>
                  </a:lnTo>
                  <a:lnTo>
                    <a:pt x="32" y="196"/>
                  </a:lnTo>
                  <a:lnTo>
                    <a:pt x="32" y="196"/>
                  </a:lnTo>
                  <a:lnTo>
                    <a:pt x="34" y="194"/>
                  </a:lnTo>
                  <a:lnTo>
                    <a:pt x="34" y="188"/>
                  </a:lnTo>
                  <a:lnTo>
                    <a:pt x="36" y="178"/>
                  </a:lnTo>
                  <a:lnTo>
                    <a:pt x="36" y="178"/>
                  </a:lnTo>
                  <a:lnTo>
                    <a:pt x="34" y="170"/>
                  </a:lnTo>
                  <a:lnTo>
                    <a:pt x="34" y="162"/>
                  </a:lnTo>
                  <a:lnTo>
                    <a:pt x="28" y="148"/>
                  </a:lnTo>
                  <a:lnTo>
                    <a:pt x="28" y="148"/>
                  </a:lnTo>
                  <a:lnTo>
                    <a:pt x="26" y="140"/>
                  </a:lnTo>
                  <a:lnTo>
                    <a:pt x="26" y="132"/>
                  </a:lnTo>
                  <a:lnTo>
                    <a:pt x="30" y="116"/>
                  </a:lnTo>
                  <a:lnTo>
                    <a:pt x="30" y="116"/>
                  </a:lnTo>
                  <a:lnTo>
                    <a:pt x="32" y="98"/>
                  </a:lnTo>
                  <a:lnTo>
                    <a:pt x="32" y="98"/>
                  </a:lnTo>
                  <a:lnTo>
                    <a:pt x="32" y="90"/>
                  </a:lnTo>
                  <a:lnTo>
                    <a:pt x="32" y="82"/>
                  </a:lnTo>
                  <a:lnTo>
                    <a:pt x="32" y="64"/>
                  </a:lnTo>
                  <a:lnTo>
                    <a:pt x="32" y="64"/>
                  </a:lnTo>
                  <a:lnTo>
                    <a:pt x="34" y="46"/>
                  </a:lnTo>
                  <a:lnTo>
                    <a:pt x="38" y="28"/>
                  </a:lnTo>
                  <a:lnTo>
                    <a:pt x="42" y="20"/>
                  </a:lnTo>
                  <a:lnTo>
                    <a:pt x="48" y="14"/>
                  </a:lnTo>
                  <a:lnTo>
                    <a:pt x="56" y="8"/>
                  </a:lnTo>
                  <a:lnTo>
                    <a:pt x="64" y="2"/>
                  </a:lnTo>
                  <a:lnTo>
                    <a:pt x="64" y="2"/>
                  </a:lnTo>
                  <a:lnTo>
                    <a:pt x="76" y="0"/>
                  </a:lnTo>
                  <a:lnTo>
                    <a:pt x="88" y="0"/>
                  </a:lnTo>
                  <a:lnTo>
                    <a:pt x="100" y="2"/>
                  </a:lnTo>
                  <a:lnTo>
                    <a:pt x="110" y="6"/>
                  </a:lnTo>
                  <a:lnTo>
                    <a:pt x="120" y="14"/>
                  </a:lnTo>
                  <a:lnTo>
                    <a:pt x="130" y="22"/>
                  </a:lnTo>
                  <a:lnTo>
                    <a:pt x="138" y="32"/>
                  </a:lnTo>
                  <a:lnTo>
                    <a:pt x="144" y="40"/>
                  </a:lnTo>
                  <a:lnTo>
                    <a:pt x="144" y="40"/>
                  </a:lnTo>
                  <a:lnTo>
                    <a:pt x="152" y="54"/>
                  </a:lnTo>
                  <a:lnTo>
                    <a:pt x="160" y="68"/>
                  </a:lnTo>
                  <a:lnTo>
                    <a:pt x="160" y="68"/>
                  </a:lnTo>
                  <a:lnTo>
                    <a:pt x="166" y="76"/>
                  </a:lnTo>
                  <a:lnTo>
                    <a:pt x="170" y="86"/>
                  </a:lnTo>
                  <a:lnTo>
                    <a:pt x="170" y="86"/>
                  </a:lnTo>
                  <a:lnTo>
                    <a:pt x="172" y="92"/>
                  </a:lnTo>
                  <a:lnTo>
                    <a:pt x="172" y="98"/>
                  </a:lnTo>
                  <a:lnTo>
                    <a:pt x="172" y="98"/>
                  </a:lnTo>
                  <a:lnTo>
                    <a:pt x="170" y="106"/>
                  </a:lnTo>
                  <a:lnTo>
                    <a:pt x="172" y="110"/>
                  </a:lnTo>
                  <a:lnTo>
                    <a:pt x="176" y="112"/>
                  </a:lnTo>
                  <a:lnTo>
                    <a:pt x="176" y="112"/>
                  </a:lnTo>
                  <a:lnTo>
                    <a:pt x="182" y="116"/>
                  </a:lnTo>
                  <a:lnTo>
                    <a:pt x="190" y="118"/>
                  </a:lnTo>
                  <a:lnTo>
                    <a:pt x="190" y="118"/>
                  </a:lnTo>
                  <a:lnTo>
                    <a:pt x="204" y="120"/>
                  </a:lnTo>
                  <a:lnTo>
                    <a:pt x="216" y="118"/>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grpSp>
      <p:sp>
        <p:nvSpPr>
          <p:cNvPr id="5" name="TextBox 4">
            <a:extLst>
              <a:ext uri="{FF2B5EF4-FFF2-40B4-BE49-F238E27FC236}">
                <a16:creationId xmlns:a16="http://schemas.microsoft.com/office/drawing/2014/main" id="{41F8ED67-142C-4FD7-9911-6E0D53CFE29F}"/>
              </a:ext>
            </a:extLst>
          </p:cNvPr>
          <p:cNvSpPr txBox="1"/>
          <p:nvPr/>
        </p:nvSpPr>
        <p:spPr>
          <a:xfrm>
            <a:off x="136521" y="1779289"/>
            <a:ext cx="4688723" cy="523220"/>
          </a:xfrm>
          <a:prstGeom prst="rect">
            <a:avLst/>
          </a:prstGeom>
          <a:noFill/>
        </p:spPr>
        <p:txBody>
          <a:bodyPr wrap="square" rtlCol="0">
            <a:spAutoFit/>
          </a:bodyPr>
          <a:lstStyle/>
          <a:p>
            <a:pPr algn="ctr"/>
            <a:r>
              <a:rPr lang="en-US" sz="2800" b="1" dirty="0">
                <a:solidFill>
                  <a:srgbClr val="FF0000"/>
                </a:solidFill>
              </a:rPr>
              <a:t>Business Rules Decisions –</a:t>
            </a:r>
          </a:p>
        </p:txBody>
      </p:sp>
    </p:spTree>
    <p:extLst>
      <p:ext uri="{BB962C8B-B14F-4D97-AF65-F5344CB8AC3E}">
        <p14:creationId xmlns:p14="http://schemas.microsoft.com/office/powerpoint/2010/main" val="266978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left)">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left)">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5093EB-6271-4776-AD74-9AC7DBDF4235}" type="slidenum">
              <a:rPr lang="en-US" smtClean="0"/>
              <a:pPr/>
              <a:t>52</a:t>
            </a:fld>
            <a:endParaRPr lang="en-US" dirty="0"/>
          </a:p>
        </p:txBody>
      </p:sp>
      <p:sp>
        <p:nvSpPr>
          <p:cNvPr id="5" name="Content Placeholder 4"/>
          <p:cNvSpPr>
            <a:spLocks noGrp="1"/>
          </p:cNvSpPr>
          <p:nvPr>
            <p:ph idx="1"/>
          </p:nvPr>
        </p:nvSpPr>
        <p:spPr>
          <a:xfrm>
            <a:off x="628650" y="1439333"/>
            <a:ext cx="7886700" cy="4792133"/>
          </a:xfrm>
        </p:spPr>
        <p:txBody>
          <a:bodyPr>
            <a:normAutofit/>
          </a:bodyPr>
          <a:lstStyle/>
          <a:p>
            <a:pPr marL="225425" lvl="2" indent="-219075">
              <a:buClr>
                <a:schemeClr val="tx1"/>
              </a:buClr>
            </a:pPr>
            <a:r>
              <a:rPr lang="en-US" sz="2600" dirty="0"/>
              <a:t>CCAS now includes overall assessment of the quality of </a:t>
            </a:r>
            <a:r>
              <a:rPr lang="en-US" sz="2600" b="1" dirty="0">
                <a:solidFill>
                  <a:srgbClr val="0070C0"/>
                </a:solidFill>
              </a:rPr>
              <a:t>performance</a:t>
            </a:r>
            <a:r>
              <a:rPr lang="en-US" sz="2600" dirty="0"/>
              <a:t> an employee demonstrates in achieving his/her expected contribution results during an appraisal cycle</a:t>
            </a:r>
          </a:p>
          <a:p>
            <a:pPr marL="688975" lvl="3" indent="-225425">
              <a:buClr>
                <a:schemeClr val="tx1"/>
              </a:buClr>
            </a:pPr>
            <a:r>
              <a:rPr lang="en-US" sz="2400" dirty="0"/>
              <a:t>Complies with title 10 U.S.C. reduction in force (RIF) rules</a:t>
            </a:r>
          </a:p>
          <a:p>
            <a:pPr marL="225425" lvl="2" indent="-219075">
              <a:buClr>
                <a:schemeClr val="tx1"/>
              </a:buClr>
            </a:pPr>
            <a:r>
              <a:rPr lang="en-US" sz="2600" dirty="0"/>
              <a:t>Quality of Performance rating assigned to each factor in addition to contribution factor scores</a:t>
            </a:r>
          </a:p>
          <a:p>
            <a:pPr marL="682625" lvl="3" indent="-219075">
              <a:buClr>
                <a:schemeClr val="tx1"/>
              </a:buClr>
            </a:pPr>
            <a:r>
              <a:rPr lang="en-US" sz="2400" dirty="0"/>
              <a:t>Average of three performance factor ratings becomes the annual rating of record for employee development, selection, and RIF</a:t>
            </a:r>
            <a:endParaRPr lang="en-US" sz="2400" dirty="0">
              <a:solidFill>
                <a:srgbClr val="060606"/>
              </a:solidFill>
            </a:endParaRPr>
          </a:p>
        </p:txBody>
      </p:sp>
      <p:sp>
        <p:nvSpPr>
          <p:cNvPr id="7" name="Title 1">
            <a:extLst>
              <a:ext uri="{FF2B5EF4-FFF2-40B4-BE49-F238E27FC236}">
                <a16:creationId xmlns:a16="http://schemas.microsoft.com/office/drawing/2014/main" id="{7807F076-8B3A-4145-A410-E2AEA55D8355}"/>
              </a:ext>
            </a:extLst>
          </p:cNvPr>
          <p:cNvSpPr>
            <a:spLocks noGrp="1"/>
          </p:cNvSpPr>
          <p:nvPr>
            <p:ph type="title"/>
          </p:nvPr>
        </p:nvSpPr>
        <p:spPr>
          <a:xfrm>
            <a:off x="0" y="307182"/>
            <a:ext cx="9144000" cy="990600"/>
          </a:xfrm>
        </p:spPr>
        <p:txBody>
          <a:bodyPr anchor="t">
            <a:norm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Quality of Performance</a:t>
            </a:r>
            <a:endParaRPr lang="en-US"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31863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5093EB-6271-4776-AD74-9AC7DBDF4235}" type="slidenum">
              <a:rPr lang="en-US" smtClean="0"/>
              <a:pPr/>
              <a:t>53</a:t>
            </a:fld>
            <a:endParaRPr lang="en-US" dirty="0"/>
          </a:p>
        </p:txBody>
      </p:sp>
      <p:sp>
        <p:nvSpPr>
          <p:cNvPr id="5" name="Content Placeholder 4"/>
          <p:cNvSpPr>
            <a:spLocks noGrp="1"/>
          </p:cNvSpPr>
          <p:nvPr>
            <p:ph idx="1"/>
          </p:nvPr>
        </p:nvSpPr>
        <p:spPr>
          <a:xfrm>
            <a:off x="628654" y="1662898"/>
            <a:ext cx="7886700" cy="3759026"/>
          </a:xfrm>
        </p:spPr>
        <p:txBody>
          <a:bodyPr>
            <a:noAutofit/>
          </a:bodyPr>
          <a:lstStyle/>
          <a:p>
            <a:pPr marL="6350" lvl="2" indent="0">
              <a:buNone/>
            </a:pPr>
            <a:r>
              <a:rPr lang="en-US" sz="2800" b="1" dirty="0"/>
              <a:t>Level Definitions </a:t>
            </a:r>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p:txBody>
      </p:sp>
      <p:pic>
        <p:nvPicPr>
          <p:cNvPr id="9" name="Picture 8">
            <a:extLst>
              <a:ext uri="{FF2B5EF4-FFF2-40B4-BE49-F238E27FC236}">
                <a16:creationId xmlns:a16="http://schemas.microsoft.com/office/drawing/2014/main" id="{D0FA4C33-706A-4A48-A68B-079C7CFC2F30}"/>
              </a:ext>
            </a:extLst>
          </p:cNvPr>
          <p:cNvPicPr>
            <a:picLocks noChangeAspect="1"/>
          </p:cNvPicPr>
          <p:nvPr/>
        </p:nvPicPr>
        <p:blipFill>
          <a:blip r:embed="rId3"/>
          <a:stretch>
            <a:fillRect/>
          </a:stretch>
        </p:blipFill>
        <p:spPr>
          <a:xfrm>
            <a:off x="628654" y="2141996"/>
            <a:ext cx="8073969" cy="3151352"/>
          </a:xfrm>
          <a:prstGeom prst="rect">
            <a:avLst/>
          </a:prstGeom>
        </p:spPr>
      </p:pic>
      <p:sp>
        <p:nvSpPr>
          <p:cNvPr id="10" name="Title 1">
            <a:extLst>
              <a:ext uri="{FF2B5EF4-FFF2-40B4-BE49-F238E27FC236}">
                <a16:creationId xmlns:a16="http://schemas.microsoft.com/office/drawing/2014/main" id="{7FF60D62-B4B9-4587-B8A8-C77F6EF1521D}"/>
              </a:ext>
            </a:extLst>
          </p:cNvPr>
          <p:cNvSpPr>
            <a:spLocks noGrp="1"/>
          </p:cNvSpPr>
          <p:nvPr>
            <p:ph type="title"/>
          </p:nvPr>
        </p:nvSpPr>
        <p:spPr>
          <a:xfrm>
            <a:off x="0" y="307182"/>
            <a:ext cx="9144000" cy="990600"/>
          </a:xfrm>
        </p:spPr>
        <p:txBody>
          <a:bodyPr anchor="t">
            <a:norm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Quality of Performance</a:t>
            </a:r>
            <a:endParaRPr lang="en-US"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451195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5093EB-6271-4776-AD74-9AC7DBDF4235}" type="slidenum">
              <a:rPr lang="en-US" smtClean="0"/>
              <a:pPr/>
              <a:t>54</a:t>
            </a:fld>
            <a:endParaRPr lang="en-US" dirty="0"/>
          </a:p>
        </p:txBody>
      </p:sp>
      <p:sp>
        <p:nvSpPr>
          <p:cNvPr id="5" name="Content Placeholder 4"/>
          <p:cNvSpPr>
            <a:spLocks noGrp="1"/>
          </p:cNvSpPr>
          <p:nvPr>
            <p:ph idx="1"/>
          </p:nvPr>
        </p:nvSpPr>
        <p:spPr>
          <a:xfrm>
            <a:off x="628650" y="1459112"/>
            <a:ext cx="7886700" cy="4792133"/>
          </a:xfrm>
        </p:spPr>
        <p:txBody>
          <a:bodyPr>
            <a:noAutofit/>
          </a:bodyPr>
          <a:lstStyle/>
          <a:p>
            <a:pPr marL="6350" lvl="2" indent="0">
              <a:buNone/>
            </a:pPr>
            <a:r>
              <a:rPr lang="en-US" sz="2800" b="1" dirty="0"/>
              <a:t>Level Values</a:t>
            </a:r>
          </a:p>
          <a:p>
            <a:pPr marL="225425" lvl="2" indent="-219075">
              <a:buClr>
                <a:schemeClr val="tx1"/>
              </a:buClr>
            </a:pPr>
            <a:r>
              <a:rPr lang="en-US" sz="2600" dirty="0"/>
              <a:t>Performance Appraisal Quality Levels (PAQLs) are averaged to calculate the annual rating of record</a:t>
            </a:r>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a:p>
            <a:pPr marL="6350" lvl="2" indent="0">
              <a:buNone/>
            </a:pPr>
            <a:endParaRPr lang="en-US" sz="2400" dirty="0"/>
          </a:p>
        </p:txBody>
      </p:sp>
      <p:pic>
        <p:nvPicPr>
          <p:cNvPr id="10" name="Picture 9">
            <a:extLst>
              <a:ext uri="{FF2B5EF4-FFF2-40B4-BE49-F238E27FC236}">
                <a16:creationId xmlns:a16="http://schemas.microsoft.com/office/drawing/2014/main" id="{FD826ECD-F944-4854-9C09-42A4D5DBBD9A}"/>
              </a:ext>
            </a:extLst>
          </p:cNvPr>
          <p:cNvPicPr>
            <a:picLocks noChangeAspect="1"/>
          </p:cNvPicPr>
          <p:nvPr/>
        </p:nvPicPr>
        <p:blipFill>
          <a:blip r:embed="rId3"/>
          <a:stretch>
            <a:fillRect/>
          </a:stretch>
        </p:blipFill>
        <p:spPr>
          <a:xfrm>
            <a:off x="628650" y="2830070"/>
            <a:ext cx="8078932" cy="3153289"/>
          </a:xfrm>
          <a:prstGeom prst="rect">
            <a:avLst/>
          </a:prstGeom>
        </p:spPr>
      </p:pic>
      <p:sp>
        <p:nvSpPr>
          <p:cNvPr id="9" name="Title 1">
            <a:extLst>
              <a:ext uri="{FF2B5EF4-FFF2-40B4-BE49-F238E27FC236}">
                <a16:creationId xmlns:a16="http://schemas.microsoft.com/office/drawing/2014/main" id="{B5C21FDD-8CE7-4FBF-B630-DE7A86716B61}"/>
              </a:ext>
            </a:extLst>
          </p:cNvPr>
          <p:cNvSpPr>
            <a:spLocks noGrp="1"/>
          </p:cNvSpPr>
          <p:nvPr>
            <p:ph type="title"/>
          </p:nvPr>
        </p:nvSpPr>
        <p:spPr>
          <a:xfrm>
            <a:off x="0" y="307182"/>
            <a:ext cx="9144000" cy="990600"/>
          </a:xfrm>
        </p:spPr>
        <p:txBody>
          <a:bodyPr anchor="t">
            <a:norm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Quality of Performance</a:t>
            </a:r>
            <a:endParaRPr lang="en-US"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67320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0" y="285748"/>
            <a:ext cx="9144000" cy="857251"/>
          </a:xfrm>
          <a:prstGeom prst="rect">
            <a:avLst/>
          </a:prstGeom>
        </p:spPr>
        <p:txBody>
          <a:bodyPr anchor="t">
            <a:noAutofit/>
          </a:bodyPr>
          <a:lstStyle/>
          <a:p>
            <a:pPr algn="ctr">
              <a:lnSpc>
                <a:spcPct val="100000"/>
              </a:lnSpc>
            </a:pPr>
            <a:r>
              <a:rPr lang="en-US" b="1" dirty="0"/>
              <a:t>CCAS Considerations</a:t>
            </a:r>
            <a:br>
              <a:rPr lang="en-US" b="1" dirty="0"/>
            </a:br>
            <a:r>
              <a:rPr lang="en-US" sz="2400" b="1" i="1" dirty="0"/>
              <a:t>CCAS Grievance Process</a:t>
            </a:r>
          </a:p>
        </p:txBody>
      </p:sp>
      <p:sp>
        <p:nvSpPr>
          <p:cNvPr id="49154" name="Content Placeholder 16"/>
          <p:cNvSpPr>
            <a:spLocks noGrp="1"/>
          </p:cNvSpPr>
          <p:nvPr>
            <p:ph idx="4294967295"/>
          </p:nvPr>
        </p:nvSpPr>
        <p:spPr>
          <a:xfrm>
            <a:off x="630936" y="1295400"/>
            <a:ext cx="7882128" cy="5276852"/>
          </a:xfrm>
          <a:prstGeom prst="rect">
            <a:avLst/>
          </a:prstGeom>
        </p:spPr>
        <p:txBody>
          <a:bodyPr>
            <a:noAutofit/>
          </a:bodyPr>
          <a:lstStyle/>
          <a:p>
            <a:pPr>
              <a:buClr>
                <a:schemeClr val="tx1"/>
              </a:buClr>
            </a:pPr>
            <a:r>
              <a:rPr lang="en-US" altLang="en-US" sz="2400" dirty="0"/>
              <a:t>Employees May Grieve:</a:t>
            </a:r>
          </a:p>
          <a:p>
            <a:pPr lvl="1">
              <a:buClr>
                <a:schemeClr val="tx1"/>
              </a:buClr>
            </a:pPr>
            <a:r>
              <a:rPr lang="en-US" altLang="en-US" sz="2200" dirty="0"/>
              <a:t>OCS Rating</a:t>
            </a:r>
          </a:p>
          <a:p>
            <a:pPr lvl="1">
              <a:buClr>
                <a:schemeClr val="tx1"/>
              </a:buClr>
            </a:pPr>
            <a:r>
              <a:rPr lang="en-US" altLang="en-US" sz="2200" dirty="0"/>
              <a:t>Quality of Performance Rating</a:t>
            </a:r>
          </a:p>
          <a:p>
            <a:pPr lvl="1">
              <a:buClr>
                <a:schemeClr val="tx1"/>
              </a:buClr>
            </a:pPr>
            <a:r>
              <a:rPr lang="en-US" altLang="en-US" sz="2200" dirty="0"/>
              <a:t>Supervisor Assessment</a:t>
            </a:r>
          </a:p>
          <a:p>
            <a:pPr>
              <a:buClr>
                <a:schemeClr val="tx1"/>
              </a:buClr>
            </a:pPr>
            <a:r>
              <a:rPr lang="en-US" altLang="en-US" sz="2400" dirty="0"/>
              <a:t>Process:</a:t>
            </a:r>
          </a:p>
          <a:p>
            <a:pPr lvl="1">
              <a:buClr>
                <a:schemeClr val="tx1"/>
              </a:buClr>
            </a:pPr>
            <a:r>
              <a:rPr lang="en-US" altLang="en-US" sz="2200" dirty="0"/>
              <a:t>Through a Collective Bargaining Agreement or</a:t>
            </a:r>
          </a:p>
          <a:p>
            <a:pPr lvl="1">
              <a:buClr>
                <a:schemeClr val="tx1"/>
              </a:buClr>
            </a:pPr>
            <a:r>
              <a:rPr lang="en-US" altLang="en-US" sz="2200" dirty="0"/>
              <a:t> Administrative Grievance Procedure (5 CFR 771) as supplemented by local procedures</a:t>
            </a:r>
          </a:p>
          <a:p>
            <a:pPr lvl="2">
              <a:buClr>
                <a:schemeClr val="tx1"/>
              </a:buClr>
            </a:pPr>
            <a:r>
              <a:rPr lang="en-US" altLang="en-US" sz="2000" dirty="0"/>
              <a:t>Employee submits grievance to Supervisor</a:t>
            </a:r>
          </a:p>
          <a:p>
            <a:pPr lvl="2">
              <a:buClr>
                <a:schemeClr val="tx1"/>
              </a:buClr>
            </a:pPr>
            <a:r>
              <a:rPr lang="en-US" altLang="en-US" sz="2000" dirty="0"/>
              <a:t>Supervisor provides recommendation to Pay Pool Panel</a:t>
            </a:r>
          </a:p>
          <a:p>
            <a:pPr lvl="2">
              <a:buClr>
                <a:schemeClr val="tx1"/>
              </a:buClr>
            </a:pPr>
            <a:r>
              <a:rPr lang="en-US" altLang="en-US" sz="2000" dirty="0"/>
              <a:t>Pay Pool Panel may accept recommendation or reach independent decision</a:t>
            </a:r>
          </a:p>
          <a:p>
            <a:pPr lvl="2">
              <a:buClr>
                <a:schemeClr val="tx1"/>
              </a:buClr>
            </a:pPr>
            <a:r>
              <a:rPr lang="en-US" altLang="en-US" sz="2000" dirty="0"/>
              <a:t>Pay pool decision is final unless employee requires reconsideration by next higher official to Pay Pool Manager</a:t>
            </a:r>
          </a:p>
          <a:p>
            <a:pPr lvl="2">
              <a:buClr>
                <a:schemeClr val="tx1"/>
              </a:buClr>
            </a:pPr>
            <a:r>
              <a:rPr lang="en-US" altLang="en-US" sz="2000" dirty="0"/>
              <a:t>Next higher official renders final decision</a:t>
            </a:r>
          </a:p>
          <a:p>
            <a:pPr>
              <a:buClr>
                <a:srgbClr val="000099"/>
              </a:buClr>
            </a:pPr>
            <a:endParaRPr lang="en-US" sz="2400" dirty="0">
              <a:solidFill>
                <a:srgbClr val="FF0000"/>
              </a:solidFill>
            </a:endParaRPr>
          </a:p>
        </p:txBody>
      </p:sp>
      <p:sp>
        <p:nvSpPr>
          <p:cNvPr id="4" name="Slide Number Placeholder 3">
            <a:extLst>
              <a:ext uri="{FF2B5EF4-FFF2-40B4-BE49-F238E27FC236}">
                <a16:creationId xmlns:a16="http://schemas.microsoft.com/office/drawing/2014/main" id="{44369AA9-B708-4C4A-9456-8DF5D0F881AD}"/>
              </a:ext>
            </a:extLst>
          </p:cNvPr>
          <p:cNvSpPr>
            <a:spLocks noGrp="1"/>
          </p:cNvSpPr>
          <p:nvPr>
            <p:ph type="sldNum" sz="quarter" idx="12"/>
          </p:nvPr>
        </p:nvSpPr>
        <p:spPr>
          <a:xfrm>
            <a:off x="7597981" y="6707051"/>
            <a:ext cx="1543050" cy="150949"/>
          </a:xfrm>
        </p:spPr>
        <p:txBody>
          <a:bodyPr/>
          <a:lstStyle/>
          <a:p>
            <a:fld id="{F85093EB-6271-4776-AD74-9AC7DBDF4235}" type="slidenum">
              <a:rPr lang="en-US" smtClean="0"/>
              <a:t>55</a:t>
            </a:fld>
            <a:endParaRPr lang="en-US" dirty="0"/>
          </a:p>
        </p:txBody>
      </p:sp>
    </p:spTree>
    <p:extLst>
      <p:ext uri="{BB962C8B-B14F-4D97-AF65-F5344CB8AC3E}">
        <p14:creationId xmlns:p14="http://schemas.microsoft.com/office/powerpoint/2010/main" val="142037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Effect transition="in" filter="blinds(horizontal)">
                                      <p:cBhvr>
                                        <p:cTn id="7" dur="500"/>
                                        <p:tgtEl>
                                          <p:spTgt spid="491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9154">
                                            <p:txEl>
                                              <p:pRg st="1" end="1"/>
                                            </p:txEl>
                                          </p:spTgt>
                                        </p:tgtEl>
                                        <p:attrNameLst>
                                          <p:attrName>style.visibility</p:attrName>
                                        </p:attrNameLst>
                                      </p:cBhvr>
                                      <p:to>
                                        <p:strVal val="visible"/>
                                      </p:to>
                                    </p:set>
                                    <p:animEffect transition="in" filter="blinds(horizontal)">
                                      <p:cBhvr>
                                        <p:cTn id="12" dur="500"/>
                                        <p:tgtEl>
                                          <p:spTgt spid="491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9154">
                                            <p:txEl>
                                              <p:pRg st="2" end="2"/>
                                            </p:txEl>
                                          </p:spTgt>
                                        </p:tgtEl>
                                        <p:attrNameLst>
                                          <p:attrName>style.visibility</p:attrName>
                                        </p:attrNameLst>
                                      </p:cBhvr>
                                      <p:to>
                                        <p:strVal val="visible"/>
                                      </p:to>
                                    </p:set>
                                    <p:animEffect transition="in" filter="blinds(horizontal)">
                                      <p:cBhvr>
                                        <p:cTn id="17" dur="500"/>
                                        <p:tgtEl>
                                          <p:spTgt spid="491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9154">
                                            <p:txEl>
                                              <p:pRg st="3" end="3"/>
                                            </p:txEl>
                                          </p:spTgt>
                                        </p:tgtEl>
                                        <p:attrNameLst>
                                          <p:attrName>style.visibility</p:attrName>
                                        </p:attrNameLst>
                                      </p:cBhvr>
                                      <p:to>
                                        <p:strVal val="visible"/>
                                      </p:to>
                                    </p:set>
                                    <p:animEffect transition="in" filter="blinds(horizontal)">
                                      <p:cBhvr>
                                        <p:cTn id="22" dur="500"/>
                                        <p:tgtEl>
                                          <p:spTgt spid="4915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9154">
                                            <p:txEl>
                                              <p:pRg st="4" end="4"/>
                                            </p:txEl>
                                          </p:spTgt>
                                        </p:tgtEl>
                                        <p:attrNameLst>
                                          <p:attrName>style.visibility</p:attrName>
                                        </p:attrNameLst>
                                      </p:cBhvr>
                                      <p:to>
                                        <p:strVal val="visible"/>
                                      </p:to>
                                    </p:set>
                                    <p:animEffect transition="in" filter="blinds(horizontal)">
                                      <p:cBhvr>
                                        <p:cTn id="27" dur="500"/>
                                        <p:tgtEl>
                                          <p:spTgt spid="4915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9154">
                                            <p:txEl>
                                              <p:pRg st="5" end="5"/>
                                            </p:txEl>
                                          </p:spTgt>
                                        </p:tgtEl>
                                        <p:attrNameLst>
                                          <p:attrName>style.visibility</p:attrName>
                                        </p:attrNameLst>
                                      </p:cBhvr>
                                      <p:to>
                                        <p:strVal val="visible"/>
                                      </p:to>
                                    </p:set>
                                    <p:animEffect transition="in" filter="blinds(horizontal)">
                                      <p:cBhvr>
                                        <p:cTn id="32" dur="500"/>
                                        <p:tgtEl>
                                          <p:spTgt spid="4915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9154">
                                            <p:txEl>
                                              <p:pRg st="6" end="6"/>
                                            </p:txEl>
                                          </p:spTgt>
                                        </p:tgtEl>
                                        <p:attrNameLst>
                                          <p:attrName>style.visibility</p:attrName>
                                        </p:attrNameLst>
                                      </p:cBhvr>
                                      <p:to>
                                        <p:strVal val="visible"/>
                                      </p:to>
                                    </p:set>
                                    <p:animEffect transition="in" filter="blinds(horizontal)">
                                      <p:cBhvr>
                                        <p:cTn id="37" dur="500"/>
                                        <p:tgtEl>
                                          <p:spTgt spid="4915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9154">
                                            <p:txEl>
                                              <p:pRg st="7" end="7"/>
                                            </p:txEl>
                                          </p:spTgt>
                                        </p:tgtEl>
                                        <p:attrNameLst>
                                          <p:attrName>style.visibility</p:attrName>
                                        </p:attrNameLst>
                                      </p:cBhvr>
                                      <p:to>
                                        <p:strVal val="visible"/>
                                      </p:to>
                                    </p:set>
                                    <p:animEffect transition="in" filter="blinds(horizontal)">
                                      <p:cBhvr>
                                        <p:cTn id="42" dur="500"/>
                                        <p:tgtEl>
                                          <p:spTgt spid="4915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9154">
                                            <p:txEl>
                                              <p:pRg st="8" end="8"/>
                                            </p:txEl>
                                          </p:spTgt>
                                        </p:tgtEl>
                                        <p:attrNameLst>
                                          <p:attrName>style.visibility</p:attrName>
                                        </p:attrNameLst>
                                      </p:cBhvr>
                                      <p:to>
                                        <p:strVal val="visible"/>
                                      </p:to>
                                    </p:set>
                                    <p:animEffect transition="in" filter="blinds(horizontal)">
                                      <p:cBhvr>
                                        <p:cTn id="47" dur="500"/>
                                        <p:tgtEl>
                                          <p:spTgt spid="4915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9154">
                                            <p:txEl>
                                              <p:pRg st="9" end="9"/>
                                            </p:txEl>
                                          </p:spTgt>
                                        </p:tgtEl>
                                        <p:attrNameLst>
                                          <p:attrName>style.visibility</p:attrName>
                                        </p:attrNameLst>
                                      </p:cBhvr>
                                      <p:to>
                                        <p:strVal val="visible"/>
                                      </p:to>
                                    </p:set>
                                    <p:animEffect transition="in" filter="blinds(horizontal)">
                                      <p:cBhvr>
                                        <p:cTn id="52" dur="500"/>
                                        <p:tgtEl>
                                          <p:spTgt spid="4915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9154">
                                            <p:txEl>
                                              <p:pRg st="10" end="10"/>
                                            </p:txEl>
                                          </p:spTgt>
                                        </p:tgtEl>
                                        <p:attrNameLst>
                                          <p:attrName>style.visibility</p:attrName>
                                        </p:attrNameLst>
                                      </p:cBhvr>
                                      <p:to>
                                        <p:strVal val="visible"/>
                                      </p:to>
                                    </p:set>
                                    <p:animEffect transition="in" filter="blinds(horizontal)">
                                      <p:cBhvr>
                                        <p:cTn id="57" dur="500"/>
                                        <p:tgtEl>
                                          <p:spTgt spid="4915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9154">
                                            <p:txEl>
                                              <p:pRg st="11" end="11"/>
                                            </p:txEl>
                                          </p:spTgt>
                                        </p:tgtEl>
                                        <p:attrNameLst>
                                          <p:attrName>style.visibility</p:attrName>
                                        </p:attrNameLst>
                                      </p:cBhvr>
                                      <p:to>
                                        <p:strVal val="visible"/>
                                      </p:to>
                                    </p:set>
                                    <p:animEffect transition="in" filter="blinds(horizontal)">
                                      <p:cBhvr>
                                        <p:cTn id="62" dur="500"/>
                                        <p:tgtEl>
                                          <p:spTgt spid="4915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786983" y="1326170"/>
            <a:ext cx="3937756" cy="5201424"/>
          </a:xfrm>
          <a:prstGeom prst="rect">
            <a:avLst/>
          </a:prstGeom>
          <a:noFill/>
        </p:spPr>
        <p:txBody>
          <a:bodyPr wrap="square" rtlCol="0">
            <a:spAutoFit/>
          </a:bodyPr>
          <a:lstStyle/>
          <a:p>
            <a:pPr marL="168275" indent="-168275">
              <a:buFont typeface="Arial" panose="020B0604020202020204" pitchFamily="34" charset="0"/>
              <a:buChar char="•"/>
            </a:pPr>
            <a:r>
              <a:rPr lang="en-US" sz="2000" dirty="0">
                <a:solidFill>
                  <a:srgbClr val="FF0000"/>
                </a:solidFill>
              </a:rPr>
              <a:t>Will the Participating Organization supplement the basic PAQL definitions?</a:t>
            </a:r>
          </a:p>
          <a:p>
            <a:pPr marL="625475" lvl="1" indent="-168275">
              <a:buFont typeface="Arial" panose="020B0604020202020204" pitchFamily="34" charset="0"/>
              <a:buChar char="•"/>
            </a:pPr>
            <a:r>
              <a:rPr lang="en-US" dirty="0">
                <a:solidFill>
                  <a:srgbClr val="FF0000"/>
                </a:solidFill>
              </a:rPr>
              <a:t>Consider, also, supplementing the Expected Contribution Criteria in the factor level descriptors</a:t>
            </a:r>
          </a:p>
          <a:p>
            <a:pPr marL="168275" indent="-168275">
              <a:buFont typeface="Arial" panose="020B0604020202020204" pitchFamily="34" charset="0"/>
              <a:buChar char="•"/>
            </a:pPr>
            <a:r>
              <a:rPr lang="en-US" sz="2000" dirty="0">
                <a:solidFill>
                  <a:srgbClr val="FF0000"/>
                </a:solidFill>
              </a:rPr>
              <a:t>Will you structure contribution planning to include performance objectives in the contribution plan?</a:t>
            </a:r>
          </a:p>
          <a:p>
            <a:pPr marL="168275" indent="-168275">
              <a:buFont typeface="Arial" panose="020B0604020202020204" pitchFamily="34" charset="0"/>
              <a:buChar char="•"/>
            </a:pPr>
            <a:r>
              <a:rPr lang="en-US" sz="2000" dirty="0">
                <a:solidFill>
                  <a:srgbClr val="FF0000"/>
                </a:solidFill>
              </a:rPr>
              <a:t>What documentation will you require for Fully Successful, Outstanding and Unacceptable?</a:t>
            </a:r>
          </a:p>
          <a:p>
            <a:pPr marL="168275" indent="-168275">
              <a:buFont typeface="Arial" panose="020B0604020202020204" pitchFamily="34" charset="0"/>
              <a:buChar char="•"/>
            </a:pPr>
            <a:r>
              <a:rPr lang="en-US" sz="2000" dirty="0">
                <a:solidFill>
                  <a:srgbClr val="FF0000"/>
                </a:solidFill>
              </a:rPr>
              <a:t>How will the pay pool manage CCAS grievances and who will be responsible for the process?</a:t>
            </a:r>
          </a:p>
        </p:txBody>
      </p:sp>
      <p:sp>
        <p:nvSpPr>
          <p:cNvPr id="11" name="Title 1">
            <a:extLst>
              <a:ext uri="{FF2B5EF4-FFF2-40B4-BE49-F238E27FC236}">
                <a16:creationId xmlns:a16="http://schemas.microsoft.com/office/drawing/2014/main" id="{AC7D44F1-BF97-4AE9-A70F-4413C24E6450}"/>
              </a:ext>
            </a:extLst>
          </p:cNvPr>
          <p:cNvSpPr>
            <a:spLocks noGrp="1"/>
          </p:cNvSpPr>
          <p:nvPr>
            <p:ph type="title"/>
          </p:nvPr>
        </p:nvSpPr>
        <p:spPr>
          <a:xfrm>
            <a:off x="0" y="292389"/>
            <a:ext cx="9144000" cy="971259"/>
          </a:xfrm>
        </p:spPr>
        <p:txBody>
          <a:bodyPr anchor="t">
            <a:no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Quality of Performance and CCAS Grievance Process</a:t>
            </a:r>
            <a:endParaRPr lang="en-US" b="1" dirty="0">
              <a:ea typeface="Tahoma" panose="020B0604030504040204" pitchFamily="34" charset="0"/>
              <a:cs typeface="Tahoma" panose="020B0604030504040204" pitchFamily="34" charset="0"/>
            </a:endParaRPr>
          </a:p>
        </p:txBody>
      </p:sp>
      <p:cxnSp>
        <p:nvCxnSpPr>
          <p:cNvPr id="7" name="Straight Connector 6"/>
          <p:cNvCxnSpPr>
            <a:cxnSpLocks/>
          </p:cNvCxnSpPr>
          <p:nvPr/>
        </p:nvCxnSpPr>
        <p:spPr>
          <a:xfrm>
            <a:off x="4756054" y="1236903"/>
            <a:ext cx="40249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p:nvCxnSpPr>
        <p:spPr>
          <a:xfrm>
            <a:off x="4750038" y="1237856"/>
            <a:ext cx="0" cy="51749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32997FE7-7CF8-4A87-8CC1-C9093334E9E7}"/>
              </a:ext>
            </a:extLst>
          </p:cNvPr>
          <p:cNvGrpSpPr/>
          <p:nvPr/>
        </p:nvGrpSpPr>
        <p:grpSpPr>
          <a:xfrm>
            <a:off x="524538" y="1606627"/>
            <a:ext cx="3912691" cy="3362409"/>
            <a:chOff x="36096" y="1811170"/>
            <a:chExt cx="5143500" cy="4114800"/>
          </a:xfrm>
        </p:grpSpPr>
        <p:pic>
          <p:nvPicPr>
            <p:cNvPr id="5123" name="Picture 3" descr="F:\Photos\Public domain\qns.jpg"/>
            <p:cNvPicPr>
              <a:picLocks noChangeAspect="1" noChangeArrowheads="1"/>
            </p:cNvPicPr>
            <p:nvPr/>
          </p:nvPicPr>
          <p:blipFill>
            <a:blip r:embed="rId3" cstate="email"/>
            <a:srcRect/>
            <a:stretch>
              <a:fillRect/>
            </a:stretch>
          </p:blipFill>
          <p:spPr bwMode="auto">
            <a:xfrm>
              <a:off x="36096" y="1811170"/>
              <a:ext cx="5143500" cy="4114800"/>
            </a:xfrm>
            <a:prstGeom prst="rect">
              <a:avLst/>
            </a:prstGeom>
            <a:noFill/>
          </p:spPr>
        </p:pic>
        <p:sp>
          <p:nvSpPr>
            <p:cNvPr id="6" name="Freeform 36"/>
            <p:cNvSpPr>
              <a:spLocks noEditPoints="1"/>
            </p:cNvSpPr>
            <p:nvPr/>
          </p:nvSpPr>
          <p:spPr bwMode="auto">
            <a:xfrm>
              <a:off x="1102896" y="3563770"/>
              <a:ext cx="990600" cy="1422400"/>
            </a:xfrm>
            <a:custGeom>
              <a:avLst/>
              <a:gdLst/>
              <a:ahLst/>
              <a:cxnLst>
                <a:cxn ang="0">
                  <a:pos x="440" y="14"/>
                </a:cxn>
                <a:cxn ang="0">
                  <a:pos x="418" y="20"/>
                </a:cxn>
                <a:cxn ang="0">
                  <a:pos x="402" y="36"/>
                </a:cxn>
                <a:cxn ang="0">
                  <a:pos x="374" y="92"/>
                </a:cxn>
                <a:cxn ang="0">
                  <a:pos x="344" y="94"/>
                </a:cxn>
                <a:cxn ang="0">
                  <a:pos x="326" y="88"/>
                </a:cxn>
                <a:cxn ang="0">
                  <a:pos x="276" y="86"/>
                </a:cxn>
                <a:cxn ang="0">
                  <a:pos x="264" y="74"/>
                </a:cxn>
                <a:cxn ang="0">
                  <a:pos x="256" y="52"/>
                </a:cxn>
                <a:cxn ang="0">
                  <a:pos x="238" y="32"/>
                </a:cxn>
                <a:cxn ang="0">
                  <a:pos x="232" y="24"/>
                </a:cxn>
                <a:cxn ang="0">
                  <a:pos x="228" y="22"/>
                </a:cxn>
                <a:cxn ang="0">
                  <a:pos x="226" y="16"/>
                </a:cxn>
                <a:cxn ang="0">
                  <a:pos x="226" y="14"/>
                </a:cxn>
                <a:cxn ang="0">
                  <a:pos x="196" y="26"/>
                </a:cxn>
                <a:cxn ang="0">
                  <a:pos x="180" y="44"/>
                </a:cxn>
                <a:cxn ang="0">
                  <a:pos x="182" y="72"/>
                </a:cxn>
                <a:cxn ang="0">
                  <a:pos x="202" y="94"/>
                </a:cxn>
                <a:cxn ang="0">
                  <a:pos x="202" y="114"/>
                </a:cxn>
                <a:cxn ang="0">
                  <a:pos x="162" y="152"/>
                </a:cxn>
                <a:cxn ang="0">
                  <a:pos x="150" y="176"/>
                </a:cxn>
                <a:cxn ang="0">
                  <a:pos x="126" y="192"/>
                </a:cxn>
                <a:cxn ang="0">
                  <a:pos x="68" y="172"/>
                </a:cxn>
                <a:cxn ang="0">
                  <a:pos x="40" y="160"/>
                </a:cxn>
                <a:cxn ang="0">
                  <a:pos x="24" y="172"/>
                </a:cxn>
                <a:cxn ang="0">
                  <a:pos x="10" y="178"/>
                </a:cxn>
                <a:cxn ang="0">
                  <a:pos x="64" y="186"/>
                </a:cxn>
                <a:cxn ang="0">
                  <a:pos x="114" y="228"/>
                </a:cxn>
                <a:cxn ang="0">
                  <a:pos x="168" y="218"/>
                </a:cxn>
                <a:cxn ang="0">
                  <a:pos x="208" y="222"/>
                </a:cxn>
                <a:cxn ang="0">
                  <a:pos x="218" y="262"/>
                </a:cxn>
                <a:cxn ang="0">
                  <a:pos x="226" y="320"/>
                </a:cxn>
                <a:cxn ang="0">
                  <a:pos x="218" y="394"/>
                </a:cxn>
                <a:cxn ang="0">
                  <a:pos x="210" y="474"/>
                </a:cxn>
                <a:cxn ang="0">
                  <a:pos x="196" y="548"/>
                </a:cxn>
                <a:cxn ang="0">
                  <a:pos x="182" y="570"/>
                </a:cxn>
                <a:cxn ang="0">
                  <a:pos x="172" y="586"/>
                </a:cxn>
                <a:cxn ang="0">
                  <a:pos x="202" y="600"/>
                </a:cxn>
                <a:cxn ang="0">
                  <a:pos x="222" y="582"/>
                </a:cxn>
                <a:cxn ang="0">
                  <a:pos x="262" y="448"/>
                </a:cxn>
                <a:cxn ang="0">
                  <a:pos x="300" y="352"/>
                </a:cxn>
                <a:cxn ang="0">
                  <a:pos x="332" y="468"/>
                </a:cxn>
                <a:cxn ang="0">
                  <a:pos x="328" y="544"/>
                </a:cxn>
                <a:cxn ang="0">
                  <a:pos x="324" y="578"/>
                </a:cxn>
                <a:cxn ang="0">
                  <a:pos x="346" y="604"/>
                </a:cxn>
                <a:cxn ang="0">
                  <a:pos x="374" y="590"/>
                </a:cxn>
                <a:cxn ang="0">
                  <a:pos x="362" y="574"/>
                </a:cxn>
                <a:cxn ang="0">
                  <a:pos x="358" y="550"/>
                </a:cxn>
                <a:cxn ang="0">
                  <a:pos x="380" y="428"/>
                </a:cxn>
                <a:cxn ang="0">
                  <a:pos x="356" y="306"/>
                </a:cxn>
                <a:cxn ang="0">
                  <a:pos x="350" y="230"/>
                </a:cxn>
                <a:cxn ang="0">
                  <a:pos x="338" y="144"/>
                </a:cxn>
                <a:cxn ang="0">
                  <a:pos x="408" y="114"/>
                </a:cxn>
                <a:cxn ang="0">
                  <a:pos x="426" y="70"/>
                </a:cxn>
                <a:cxn ang="0">
                  <a:pos x="444" y="22"/>
                </a:cxn>
                <a:cxn ang="0">
                  <a:pos x="184" y="40"/>
                </a:cxn>
                <a:cxn ang="0">
                  <a:pos x="190" y="30"/>
                </a:cxn>
                <a:cxn ang="0">
                  <a:pos x="192" y="28"/>
                </a:cxn>
                <a:cxn ang="0">
                  <a:pos x="188" y="568"/>
                </a:cxn>
                <a:cxn ang="0">
                  <a:pos x="230" y="20"/>
                </a:cxn>
                <a:cxn ang="0">
                  <a:pos x="364" y="576"/>
                </a:cxn>
              </a:cxnLst>
              <a:rect l="0" t="0" r="r" b="b"/>
              <a:pathLst>
                <a:path w="462" h="608">
                  <a:moveTo>
                    <a:pt x="462" y="0"/>
                  </a:moveTo>
                  <a:lnTo>
                    <a:pt x="462" y="0"/>
                  </a:lnTo>
                  <a:lnTo>
                    <a:pt x="460" y="0"/>
                  </a:lnTo>
                  <a:lnTo>
                    <a:pt x="458" y="2"/>
                  </a:lnTo>
                  <a:lnTo>
                    <a:pt x="458" y="2"/>
                  </a:lnTo>
                  <a:lnTo>
                    <a:pt x="456" y="4"/>
                  </a:lnTo>
                  <a:lnTo>
                    <a:pt x="456" y="4"/>
                  </a:lnTo>
                  <a:lnTo>
                    <a:pt x="454" y="4"/>
                  </a:lnTo>
                  <a:lnTo>
                    <a:pt x="454" y="4"/>
                  </a:lnTo>
                  <a:lnTo>
                    <a:pt x="452" y="4"/>
                  </a:lnTo>
                  <a:lnTo>
                    <a:pt x="450" y="6"/>
                  </a:lnTo>
                  <a:lnTo>
                    <a:pt x="450" y="6"/>
                  </a:lnTo>
                  <a:lnTo>
                    <a:pt x="446" y="10"/>
                  </a:lnTo>
                  <a:lnTo>
                    <a:pt x="446" y="10"/>
                  </a:lnTo>
                  <a:lnTo>
                    <a:pt x="444" y="12"/>
                  </a:lnTo>
                  <a:lnTo>
                    <a:pt x="444" y="12"/>
                  </a:lnTo>
                  <a:lnTo>
                    <a:pt x="440" y="14"/>
                  </a:lnTo>
                  <a:lnTo>
                    <a:pt x="440" y="14"/>
                  </a:lnTo>
                  <a:lnTo>
                    <a:pt x="436" y="16"/>
                  </a:lnTo>
                  <a:lnTo>
                    <a:pt x="436" y="16"/>
                  </a:lnTo>
                  <a:lnTo>
                    <a:pt x="432" y="16"/>
                  </a:lnTo>
                  <a:lnTo>
                    <a:pt x="432" y="16"/>
                  </a:lnTo>
                  <a:lnTo>
                    <a:pt x="430" y="18"/>
                  </a:lnTo>
                  <a:lnTo>
                    <a:pt x="430" y="18"/>
                  </a:lnTo>
                  <a:lnTo>
                    <a:pt x="428" y="18"/>
                  </a:lnTo>
                  <a:lnTo>
                    <a:pt x="428" y="18"/>
                  </a:lnTo>
                  <a:lnTo>
                    <a:pt x="424" y="20"/>
                  </a:lnTo>
                  <a:lnTo>
                    <a:pt x="424" y="20"/>
                  </a:lnTo>
                  <a:lnTo>
                    <a:pt x="426" y="14"/>
                  </a:lnTo>
                  <a:lnTo>
                    <a:pt x="426" y="14"/>
                  </a:lnTo>
                  <a:lnTo>
                    <a:pt x="424" y="12"/>
                  </a:lnTo>
                  <a:lnTo>
                    <a:pt x="420" y="14"/>
                  </a:lnTo>
                  <a:lnTo>
                    <a:pt x="420" y="14"/>
                  </a:lnTo>
                  <a:lnTo>
                    <a:pt x="418" y="20"/>
                  </a:lnTo>
                  <a:lnTo>
                    <a:pt x="418" y="20"/>
                  </a:lnTo>
                  <a:lnTo>
                    <a:pt x="416" y="22"/>
                  </a:lnTo>
                  <a:lnTo>
                    <a:pt x="416" y="22"/>
                  </a:lnTo>
                  <a:lnTo>
                    <a:pt x="416" y="22"/>
                  </a:lnTo>
                  <a:lnTo>
                    <a:pt x="416" y="22"/>
                  </a:lnTo>
                  <a:lnTo>
                    <a:pt x="410" y="24"/>
                  </a:lnTo>
                  <a:lnTo>
                    <a:pt x="410" y="24"/>
                  </a:lnTo>
                  <a:lnTo>
                    <a:pt x="408" y="28"/>
                  </a:lnTo>
                  <a:lnTo>
                    <a:pt x="408" y="28"/>
                  </a:lnTo>
                  <a:lnTo>
                    <a:pt x="406" y="32"/>
                  </a:lnTo>
                  <a:lnTo>
                    <a:pt x="406" y="32"/>
                  </a:lnTo>
                  <a:lnTo>
                    <a:pt x="406" y="34"/>
                  </a:lnTo>
                  <a:lnTo>
                    <a:pt x="406" y="34"/>
                  </a:lnTo>
                  <a:lnTo>
                    <a:pt x="406" y="36"/>
                  </a:lnTo>
                  <a:lnTo>
                    <a:pt x="406" y="36"/>
                  </a:lnTo>
                  <a:lnTo>
                    <a:pt x="402" y="36"/>
                  </a:lnTo>
                  <a:lnTo>
                    <a:pt x="402" y="36"/>
                  </a:lnTo>
                  <a:lnTo>
                    <a:pt x="400" y="36"/>
                  </a:lnTo>
                  <a:lnTo>
                    <a:pt x="400" y="36"/>
                  </a:lnTo>
                  <a:lnTo>
                    <a:pt x="398" y="44"/>
                  </a:lnTo>
                  <a:lnTo>
                    <a:pt x="398" y="44"/>
                  </a:lnTo>
                  <a:lnTo>
                    <a:pt x="394" y="50"/>
                  </a:lnTo>
                  <a:lnTo>
                    <a:pt x="394" y="50"/>
                  </a:lnTo>
                  <a:lnTo>
                    <a:pt x="392" y="56"/>
                  </a:lnTo>
                  <a:lnTo>
                    <a:pt x="392" y="56"/>
                  </a:lnTo>
                  <a:lnTo>
                    <a:pt x="386" y="68"/>
                  </a:lnTo>
                  <a:lnTo>
                    <a:pt x="386" y="68"/>
                  </a:lnTo>
                  <a:lnTo>
                    <a:pt x="382" y="78"/>
                  </a:lnTo>
                  <a:lnTo>
                    <a:pt x="382" y="78"/>
                  </a:lnTo>
                  <a:lnTo>
                    <a:pt x="382" y="86"/>
                  </a:lnTo>
                  <a:lnTo>
                    <a:pt x="382" y="86"/>
                  </a:lnTo>
                  <a:lnTo>
                    <a:pt x="378" y="88"/>
                  </a:lnTo>
                  <a:lnTo>
                    <a:pt x="378" y="88"/>
                  </a:lnTo>
                  <a:lnTo>
                    <a:pt x="374" y="92"/>
                  </a:lnTo>
                  <a:lnTo>
                    <a:pt x="374" y="92"/>
                  </a:lnTo>
                  <a:lnTo>
                    <a:pt x="372" y="94"/>
                  </a:lnTo>
                  <a:lnTo>
                    <a:pt x="372" y="94"/>
                  </a:lnTo>
                  <a:lnTo>
                    <a:pt x="370" y="96"/>
                  </a:lnTo>
                  <a:lnTo>
                    <a:pt x="370" y="96"/>
                  </a:lnTo>
                  <a:lnTo>
                    <a:pt x="366" y="96"/>
                  </a:lnTo>
                  <a:lnTo>
                    <a:pt x="366" y="96"/>
                  </a:lnTo>
                  <a:lnTo>
                    <a:pt x="362" y="96"/>
                  </a:lnTo>
                  <a:lnTo>
                    <a:pt x="362" y="96"/>
                  </a:lnTo>
                  <a:lnTo>
                    <a:pt x="354" y="94"/>
                  </a:lnTo>
                  <a:lnTo>
                    <a:pt x="354" y="94"/>
                  </a:lnTo>
                  <a:lnTo>
                    <a:pt x="350" y="96"/>
                  </a:lnTo>
                  <a:lnTo>
                    <a:pt x="350" y="96"/>
                  </a:lnTo>
                  <a:lnTo>
                    <a:pt x="346" y="96"/>
                  </a:lnTo>
                  <a:lnTo>
                    <a:pt x="346" y="96"/>
                  </a:lnTo>
                  <a:lnTo>
                    <a:pt x="344" y="94"/>
                  </a:lnTo>
                  <a:lnTo>
                    <a:pt x="344" y="94"/>
                  </a:lnTo>
                  <a:lnTo>
                    <a:pt x="342" y="94"/>
                  </a:lnTo>
                  <a:lnTo>
                    <a:pt x="342" y="94"/>
                  </a:lnTo>
                  <a:lnTo>
                    <a:pt x="340" y="94"/>
                  </a:lnTo>
                  <a:lnTo>
                    <a:pt x="340" y="94"/>
                  </a:lnTo>
                  <a:lnTo>
                    <a:pt x="336" y="92"/>
                  </a:lnTo>
                  <a:lnTo>
                    <a:pt x="336" y="92"/>
                  </a:lnTo>
                  <a:lnTo>
                    <a:pt x="332" y="92"/>
                  </a:lnTo>
                  <a:lnTo>
                    <a:pt x="332" y="94"/>
                  </a:lnTo>
                  <a:lnTo>
                    <a:pt x="332" y="94"/>
                  </a:lnTo>
                  <a:lnTo>
                    <a:pt x="330" y="94"/>
                  </a:lnTo>
                  <a:lnTo>
                    <a:pt x="330" y="94"/>
                  </a:lnTo>
                  <a:lnTo>
                    <a:pt x="330" y="94"/>
                  </a:lnTo>
                  <a:lnTo>
                    <a:pt x="330" y="90"/>
                  </a:lnTo>
                  <a:lnTo>
                    <a:pt x="330" y="90"/>
                  </a:lnTo>
                  <a:lnTo>
                    <a:pt x="328" y="88"/>
                  </a:lnTo>
                  <a:lnTo>
                    <a:pt x="326" y="88"/>
                  </a:lnTo>
                  <a:lnTo>
                    <a:pt x="326" y="88"/>
                  </a:lnTo>
                  <a:lnTo>
                    <a:pt x="324" y="90"/>
                  </a:lnTo>
                  <a:lnTo>
                    <a:pt x="324" y="90"/>
                  </a:lnTo>
                  <a:lnTo>
                    <a:pt x="322" y="86"/>
                  </a:lnTo>
                  <a:lnTo>
                    <a:pt x="322" y="86"/>
                  </a:lnTo>
                  <a:lnTo>
                    <a:pt x="318" y="82"/>
                  </a:lnTo>
                  <a:lnTo>
                    <a:pt x="318" y="82"/>
                  </a:lnTo>
                  <a:lnTo>
                    <a:pt x="316" y="80"/>
                  </a:lnTo>
                  <a:lnTo>
                    <a:pt x="312" y="80"/>
                  </a:lnTo>
                  <a:lnTo>
                    <a:pt x="312" y="80"/>
                  </a:lnTo>
                  <a:lnTo>
                    <a:pt x="306" y="82"/>
                  </a:lnTo>
                  <a:lnTo>
                    <a:pt x="306" y="82"/>
                  </a:lnTo>
                  <a:lnTo>
                    <a:pt x="292" y="84"/>
                  </a:lnTo>
                  <a:lnTo>
                    <a:pt x="292" y="84"/>
                  </a:lnTo>
                  <a:lnTo>
                    <a:pt x="284" y="84"/>
                  </a:lnTo>
                  <a:lnTo>
                    <a:pt x="284" y="84"/>
                  </a:lnTo>
                  <a:lnTo>
                    <a:pt x="276" y="86"/>
                  </a:lnTo>
                  <a:lnTo>
                    <a:pt x="276" y="86"/>
                  </a:lnTo>
                  <a:lnTo>
                    <a:pt x="274" y="88"/>
                  </a:lnTo>
                  <a:lnTo>
                    <a:pt x="270" y="88"/>
                  </a:lnTo>
                  <a:lnTo>
                    <a:pt x="270" y="88"/>
                  </a:lnTo>
                  <a:lnTo>
                    <a:pt x="264" y="88"/>
                  </a:lnTo>
                  <a:lnTo>
                    <a:pt x="264" y="88"/>
                  </a:lnTo>
                  <a:lnTo>
                    <a:pt x="260" y="88"/>
                  </a:lnTo>
                  <a:lnTo>
                    <a:pt x="260" y="88"/>
                  </a:lnTo>
                  <a:lnTo>
                    <a:pt x="256" y="88"/>
                  </a:lnTo>
                  <a:lnTo>
                    <a:pt x="256" y="88"/>
                  </a:lnTo>
                  <a:lnTo>
                    <a:pt x="252" y="88"/>
                  </a:lnTo>
                  <a:lnTo>
                    <a:pt x="252" y="88"/>
                  </a:lnTo>
                  <a:lnTo>
                    <a:pt x="252" y="86"/>
                  </a:lnTo>
                  <a:lnTo>
                    <a:pt x="252" y="86"/>
                  </a:lnTo>
                  <a:lnTo>
                    <a:pt x="252" y="86"/>
                  </a:lnTo>
                  <a:lnTo>
                    <a:pt x="254" y="82"/>
                  </a:lnTo>
                  <a:lnTo>
                    <a:pt x="254" y="82"/>
                  </a:lnTo>
                  <a:lnTo>
                    <a:pt x="264" y="74"/>
                  </a:lnTo>
                  <a:lnTo>
                    <a:pt x="264" y="74"/>
                  </a:lnTo>
                  <a:lnTo>
                    <a:pt x="266" y="72"/>
                  </a:lnTo>
                  <a:lnTo>
                    <a:pt x="264" y="68"/>
                  </a:lnTo>
                  <a:lnTo>
                    <a:pt x="264" y="68"/>
                  </a:lnTo>
                  <a:lnTo>
                    <a:pt x="262" y="66"/>
                  </a:lnTo>
                  <a:lnTo>
                    <a:pt x="260" y="64"/>
                  </a:lnTo>
                  <a:lnTo>
                    <a:pt x="260" y="64"/>
                  </a:lnTo>
                  <a:lnTo>
                    <a:pt x="260" y="60"/>
                  </a:lnTo>
                  <a:lnTo>
                    <a:pt x="260" y="60"/>
                  </a:lnTo>
                  <a:lnTo>
                    <a:pt x="256" y="60"/>
                  </a:lnTo>
                  <a:lnTo>
                    <a:pt x="256" y="60"/>
                  </a:lnTo>
                  <a:lnTo>
                    <a:pt x="256" y="58"/>
                  </a:lnTo>
                  <a:lnTo>
                    <a:pt x="256" y="58"/>
                  </a:lnTo>
                  <a:lnTo>
                    <a:pt x="256" y="58"/>
                  </a:lnTo>
                  <a:lnTo>
                    <a:pt x="256" y="56"/>
                  </a:lnTo>
                  <a:lnTo>
                    <a:pt x="256" y="52"/>
                  </a:lnTo>
                  <a:lnTo>
                    <a:pt x="256" y="52"/>
                  </a:lnTo>
                  <a:lnTo>
                    <a:pt x="254" y="50"/>
                  </a:lnTo>
                  <a:lnTo>
                    <a:pt x="254" y="50"/>
                  </a:lnTo>
                  <a:lnTo>
                    <a:pt x="254" y="46"/>
                  </a:lnTo>
                  <a:lnTo>
                    <a:pt x="254" y="46"/>
                  </a:lnTo>
                  <a:lnTo>
                    <a:pt x="256" y="44"/>
                  </a:lnTo>
                  <a:lnTo>
                    <a:pt x="254" y="40"/>
                  </a:lnTo>
                  <a:lnTo>
                    <a:pt x="254" y="40"/>
                  </a:lnTo>
                  <a:lnTo>
                    <a:pt x="252" y="40"/>
                  </a:lnTo>
                  <a:lnTo>
                    <a:pt x="248" y="38"/>
                  </a:lnTo>
                  <a:lnTo>
                    <a:pt x="248" y="38"/>
                  </a:lnTo>
                  <a:lnTo>
                    <a:pt x="244" y="38"/>
                  </a:lnTo>
                  <a:lnTo>
                    <a:pt x="240" y="38"/>
                  </a:lnTo>
                  <a:lnTo>
                    <a:pt x="240" y="38"/>
                  </a:lnTo>
                  <a:lnTo>
                    <a:pt x="240" y="34"/>
                  </a:lnTo>
                  <a:lnTo>
                    <a:pt x="240" y="34"/>
                  </a:lnTo>
                  <a:lnTo>
                    <a:pt x="240" y="32"/>
                  </a:lnTo>
                  <a:lnTo>
                    <a:pt x="238" y="32"/>
                  </a:lnTo>
                  <a:lnTo>
                    <a:pt x="238" y="32"/>
                  </a:lnTo>
                  <a:lnTo>
                    <a:pt x="236" y="32"/>
                  </a:lnTo>
                  <a:lnTo>
                    <a:pt x="236" y="32"/>
                  </a:lnTo>
                  <a:lnTo>
                    <a:pt x="234" y="28"/>
                  </a:lnTo>
                  <a:lnTo>
                    <a:pt x="234" y="28"/>
                  </a:lnTo>
                  <a:lnTo>
                    <a:pt x="230" y="26"/>
                  </a:lnTo>
                  <a:lnTo>
                    <a:pt x="230" y="26"/>
                  </a:lnTo>
                  <a:lnTo>
                    <a:pt x="232" y="26"/>
                  </a:lnTo>
                  <a:lnTo>
                    <a:pt x="232" y="26"/>
                  </a:lnTo>
                  <a:lnTo>
                    <a:pt x="234" y="28"/>
                  </a:lnTo>
                  <a:lnTo>
                    <a:pt x="234" y="28"/>
                  </a:lnTo>
                  <a:lnTo>
                    <a:pt x="234" y="26"/>
                  </a:lnTo>
                  <a:lnTo>
                    <a:pt x="234" y="26"/>
                  </a:lnTo>
                  <a:lnTo>
                    <a:pt x="232" y="24"/>
                  </a:lnTo>
                  <a:lnTo>
                    <a:pt x="232" y="24"/>
                  </a:lnTo>
                  <a:lnTo>
                    <a:pt x="232" y="24"/>
                  </a:lnTo>
                  <a:lnTo>
                    <a:pt x="232" y="24"/>
                  </a:lnTo>
                  <a:lnTo>
                    <a:pt x="232" y="24"/>
                  </a:lnTo>
                  <a:lnTo>
                    <a:pt x="232" y="24"/>
                  </a:lnTo>
                  <a:lnTo>
                    <a:pt x="234" y="24"/>
                  </a:lnTo>
                  <a:lnTo>
                    <a:pt x="234" y="24"/>
                  </a:lnTo>
                  <a:lnTo>
                    <a:pt x="232" y="24"/>
                  </a:lnTo>
                  <a:lnTo>
                    <a:pt x="232" y="24"/>
                  </a:lnTo>
                  <a:lnTo>
                    <a:pt x="230" y="22"/>
                  </a:lnTo>
                  <a:lnTo>
                    <a:pt x="230" y="22"/>
                  </a:lnTo>
                  <a:lnTo>
                    <a:pt x="228" y="22"/>
                  </a:lnTo>
                  <a:lnTo>
                    <a:pt x="228" y="22"/>
                  </a:lnTo>
                  <a:lnTo>
                    <a:pt x="230" y="22"/>
                  </a:lnTo>
                  <a:lnTo>
                    <a:pt x="230" y="22"/>
                  </a:lnTo>
                  <a:lnTo>
                    <a:pt x="232" y="22"/>
                  </a:lnTo>
                  <a:lnTo>
                    <a:pt x="232" y="22"/>
                  </a:lnTo>
                  <a:lnTo>
                    <a:pt x="230" y="22"/>
                  </a:lnTo>
                  <a:lnTo>
                    <a:pt x="228" y="22"/>
                  </a:lnTo>
                  <a:lnTo>
                    <a:pt x="228" y="22"/>
                  </a:lnTo>
                  <a:lnTo>
                    <a:pt x="228" y="22"/>
                  </a:lnTo>
                  <a:lnTo>
                    <a:pt x="228" y="22"/>
                  </a:lnTo>
                  <a:lnTo>
                    <a:pt x="230" y="22"/>
                  </a:lnTo>
                  <a:lnTo>
                    <a:pt x="230" y="22"/>
                  </a:lnTo>
                  <a:lnTo>
                    <a:pt x="232" y="20"/>
                  </a:lnTo>
                  <a:lnTo>
                    <a:pt x="232" y="20"/>
                  </a:lnTo>
                  <a:lnTo>
                    <a:pt x="232" y="20"/>
                  </a:lnTo>
                  <a:lnTo>
                    <a:pt x="230" y="20"/>
                  </a:lnTo>
                  <a:lnTo>
                    <a:pt x="230" y="20"/>
                  </a:lnTo>
                  <a:lnTo>
                    <a:pt x="230" y="20"/>
                  </a:lnTo>
                  <a:lnTo>
                    <a:pt x="230" y="20"/>
                  </a:lnTo>
                  <a:lnTo>
                    <a:pt x="230" y="20"/>
                  </a:lnTo>
                  <a:lnTo>
                    <a:pt x="230" y="18"/>
                  </a:lnTo>
                  <a:lnTo>
                    <a:pt x="230" y="18"/>
                  </a:lnTo>
                  <a:lnTo>
                    <a:pt x="228" y="18"/>
                  </a:lnTo>
                  <a:lnTo>
                    <a:pt x="228" y="18"/>
                  </a:lnTo>
                  <a:lnTo>
                    <a:pt x="226" y="16"/>
                  </a:lnTo>
                  <a:lnTo>
                    <a:pt x="226" y="16"/>
                  </a:lnTo>
                  <a:lnTo>
                    <a:pt x="230" y="18"/>
                  </a:lnTo>
                  <a:lnTo>
                    <a:pt x="230" y="18"/>
                  </a:lnTo>
                  <a:lnTo>
                    <a:pt x="232" y="18"/>
                  </a:lnTo>
                  <a:lnTo>
                    <a:pt x="232" y="18"/>
                  </a:lnTo>
                  <a:lnTo>
                    <a:pt x="228" y="16"/>
                  </a:lnTo>
                  <a:lnTo>
                    <a:pt x="228" y="16"/>
                  </a:lnTo>
                  <a:lnTo>
                    <a:pt x="226" y="16"/>
                  </a:lnTo>
                  <a:lnTo>
                    <a:pt x="226" y="16"/>
                  </a:lnTo>
                  <a:lnTo>
                    <a:pt x="228" y="16"/>
                  </a:lnTo>
                  <a:lnTo>
                    <a:pt x="228" y="16"/>
                  </a:lnTo>
                  <a:lnTo>
                    <a:pt x="230" y="16"/>
                  </a:lnTo>
                  <a:lnTo>
                    <a:pt x="228" y="16"/>
                  </a:lnTo>
                  <a:lnTo>
                    <a:pt x="228" y="16"/>
                  </a:lnTo>
                  <a:lnTo>
                    <a:pt x="228" y="14"/>
                  </a:lnTo>
                  <a:lnTo>
                    <a:pt x="228" y="14"/>
                  </a:lnTo>
                  <a:lnTo>
                    <a:pt x="226" y="14"/>
                  </a:lnTo>
                  <a:lnTo>
                    <a:pt x="226" y="14"/>
                  </a:lnTo>
                  <a:lnTo>
                    <a:pt x="224" y="16"/>
                  </a:lnTo>
                  <a:lnTo>
                    <a:pt x="224" y="16"/>
                  </a:lnTo>
                  <a:lnTo>
                    <a:pt x="222" y="16"/>
                  </a:lnTo>
                  <a:lnTo>
                    <a:pt x="222" y="16"/>
                  </a:lnTo>
                  <a:lnTo>
                    <a:pt x="220" y="16"/>
                  </a:lnTo>
                  <a:lnTo>
                    <a:pt x="220" y="16"/>
                  </a:lnTo>
                  <a:lnTo>
                    <a:pt x="212" y="18"/>
                  </a:lnTo>
                  <a:lnTo>
                    <a:pt x="212" y="18"/>
                  </a:lnTo>
                  <a:lnTo>
                    <a:pt x="206" y="20"/>
                  </a:lnTo>
                  <a:lnTo>
                    <a:pt x="206" y="20"/>
                  </a:lnTo>
                  <a:lnTo>
                    <a:pt x="200" y="24"/>
                  </a:lnTo>
                  <a:lnTo>
                    <a:pt x="200" y="24"/>
                  </a:lnTo>
                  <a:lnTo>
                    <a:pt x="196" y="26"/>
                  </a:lnTo>
                  <a:lnTo>
                    <a:pt x="196" y="26"/>
                  </a:lnTo>
                  <a:lnTo>
                    <a:pt x="196" y="26"/>
                  </a:lnTo>
                  <a:lnTo>
                    <a:pt x="196" y="26"/>
                  </a:lnTo>
                  <a:lnTo>
                    <a:pt x="194" y="26"/>
                  </a:lnTo>
                  <a:lnTo>
                    <a:pt x="194" y="26"/>
                  </a:lnTo>
                  <a:lnTo>
                    <a:pt x="194" y="28"/>
                  </a:lnTo>
                  <a:lnTo>
                    <a:pt x="194" y="28"/>
                  </a:lnTo>
                  <a:lnTo>
                    <a:pt x="194" y="26"/>
                  </a:lnTo>
                  <a:lnTo>
                    <a:pt x="194" y="26"/>
                  </a:lnTo>
                  <a:lnTo>
                    <a:pt x="192" y="26"/>
                  </a:lnTo>
                  <a:lnTo>
                    <a:pt x="192" y="26"/>
                  </a:lnTo>
                  <a:lnTo>
                    <a:pt x="188" y="32"/>
                  </a:lnTo>
                  <a:lnTo>
                    <a:pt x="188" y="32"/>
                  </a:lnTo>
                  <a:lnTo>
                    <a:pt x="186" y="34"/>
                  </a:lnTo>
                  <a:lnTo>
                    <a:pt x="186" y="34"/>
                  </a:lnTo>
                  <a:lnTo>
                    <a:pt x="186" y="36"/>
                  </a:lnTo>
                  <a:lnTo>
                    <a:pt x="186" y="36"/>
                  </a:lnTo>
                  <a:lnTo>
                    <a:pt x="182" y="40"/>
                  </a:lnTo>
                  <a:lnTo>
                    <a:pt x="182" y="40"/>
                  </a:lnTo>
                  <a:lnTo>
                    <a:pt x="180" y="44"/>
                  </a:lnTo>
                  <a:lnTo>
                    <a:pt x="180" y="44"/>
                  </a:lnTo>
                  <a:lnTo>
                    <a:pt x="182" y="40"/>
                  </a:lnTo>
                  <a:lnTo>
                    <a:pt x="182" y="40"/>
                  </a:lnTo>
                  <a:lnTo>
                    <a:pt x="184" y="38"/>
                  </a:lnTo>
                  <a:lnTo>
                    <a:pt x="184" y="38"/>
                  </a:lnTo>
                  <a:lnTo>
                    <a:pt x="182" y="40"/>
                  </a:lnTo>
                  <a:lnTo>
                    <a:pt x="182" y="40"/>
                  </a:lnTo>
                  <a:lnTo>
                    <a:pt x="180" y="46"/>
                  </a:lnTo>
                  <a:lnTo>
                    <a:pt x="180" y="46"/>
                  </a:lnTo>
                  <a:lnTo>
                    <a:pt x="180" y="52"/>
                  </a:lnTo>
                  <a:lnTo>
                    <a:pt x="180" y="52"/>
                  </a:lnTo>
                  <a:lnTo>
                    <a:pt x="180" y="58"/>
                  </a:lnTo>
                  <a:lnTo>
                    <a:pt x="180" y="58"/>
                  </a:lnTo>
                  <a:lnTo>
                    <a:pt x="182" y="66"/>
                  </a:lnTo>
                  <a:lnTo>
                    <a:pt x="182" y="66"/>
                  </a:lnTo>
                  <a:lnTo>
                    <a:pt x="182" y="72"/>
                  </a:lnTo>
                  <a:lnTo>
                    <a:pt x="182" y="72"/>
                  </a:lnTo>
                  <a:lnTo>
                    <a:pt x="184" y="78"/>
                  </a:lnTo>
                  <a:lnTo>
                    <a:pt x="184" y="78"/>
                  </a:lnTo>
                  <a:lnTo>
                    <a:pt x="186" y="80"/>
                  </a:lnTo>
                  <a:lnTo>
                    <a:pt x="186" y="80"/>
                  </a:lnTo>
                  <a:lnTo>
                    <a:pt x="190" y="86"/>
                  </a:lnTo>
                  <a:lnTo>
                    <a:pt x="190" y="86"/>
                  </a:lnTo>
                  <a:lnTo>
                    <a:pt x="194" y="88"/>
                  </a:lnTo>
                  <a:lnTo>
                    <a:pt x="194" y="88"/>
                  </a:lnTo>
                  <a:lnTo>
                    <a:pt x="196" y="90"/>
                  </a:lnTo>
                  <a:lnTo>
                    <a:pt x="196" y="90"/>
                  </a:lnTo>
                  <a:lnTo>
                    <a:pt x="196" y="90"/>
                  </a:lnTo>
                  <a:lnTo>
                    <a:pt x="196" y="92"/>
                  </a:lnTo>
                  <a:lnTo>
                    <a:pt x="196" y="92"/>
                  </a:lnTo>
                  <a:lnTo>
                    <a:pt x="198" y="92"/>
                  </a:lnTo>
                  <a:lnTo>
                    <a:pt x="198" y="92"/>
                  </a:lnTo>
                  <a:lnTo>
                    <a:pt x="202" y="94"/>
                  </a:lnTo>
                  <a:lnTo>
                    <a:pt x="202" y="94"/>
                  </a:lnTo>
                  <a:lnTo>
                    <a:pt x="206" y="94"/>
                  </a:lnTo>
                  <a:lnTo>
                    <a:pt x="206" y="94"/>
                  </a:lnTo>
                  <a:lnTo>
                    <a:pt x="208" y="98"/>
                  </a:lnTo>
                  <a:lnTo>
                    <a:pt x="208" y="98"/>
                  </a:lnTo>
                  <a:lnTo>
                    <a:pt x="212" y="98"/>
                  </a:lnTo>
                  <a:lnTo>
                    <a:pt x="212" y="98"/>
                  </a:lnTo>
                  <a:lnTo>
                    <a:pt x="212" y="98"/>
                  </a:lnTo>
                  <a:lnTo>
                    <a:pt x="212" y="98"/>
                  </a:lnTo>
                  <a:lnTo>
                    <a:pt x="212" y="100"/>
                  </a:lnTo>
                  <a:lnTo>
                    <a:pt x="212" y="100"/>
                  </a:lnTo>
                  <a:lnTo>
                    <a:pt x="212" y="102"/>
                  </a:lnTo>
                  <a:lnTo>
                    <a:pt x="212" y="102"/>
                  </a:lnTo>
                  <a:lnTo>
                    <a:pt x="210" y="104"/>
                  </a:lnTo>
                  <a:lnTo>
                    <a:pt x="210" y="104"/>
                  </a:lnTo>
                  <a:lnTo>
                    <a:pt x="206" y="112"/>
                  </a:lnTo>
                  <a:lnTo>
                    <a:pt x="206" y="112"/>
                  </a:lnTo>
                  <a:lnTo>
                    <a:pt x="202" y="114"/>
                  </a:lnTo>
                  <a:lnTo>
                    <a:pt x="202" y="114"/>
                  </a:lnTo>
                  <a:lnTo>
                    <a:pt x="198" y="118"/>
                  </a:lnTo>
                  <a:lnTo>
                    <a:pt x="198" y="118"/>
                  </a:lnTo>
                  <a:lnTo>
                    <a:pt x="188" y="122"/>
                  </a:lnTo>
                  <a:lnTo>
                    <a:pt x="188" y="122"/>
                  </a:lnTo>
                  <a:lnTo>
                    <a:pt x="178" y="128"/>
                  </a:lnTo>
                  <a:lnTo>
                    <a:pt x="170" y="134"/>
                  </a:lnTo>
                  <a:lnTo>
                    <a:pt x="170" y="134"/>
                  </a:lnTo>
                  <a:lnTo>
                    <a:pt x="166" y="138"/>
                  </a:lnTo>
                  <a:lnTo>
                    <a:pt x="166" y="138"/>
                  </a:lnTo>
                  <a:lnTo>
                    <a:pt x="164" y="138"/>
                  </a:lnTo>
                  <a:lnTo>
                    <a:pt x="162" y="138"/>
                  </a:lnTo>
                  <a:lnTo>
                    <a:pt x="162" y="138"/>
                  </a:lnTo>
                  <a:lnTo>
                    <a:pt x="162" y="146"/>
                  </a:lnTo>
                  <a:lnTo>
                    <a:pt x="162" y="146"/>
                  </a:lnTo>
                  <a:lnTo>
                    <a:pt x="162" y="152"/>
                  </a:lnTo>
                  <a:lnTo>
                    <a:pt x="162" y="152"/>
                  </a:lnTo>
                  <a:lnTo>
                    <a:pt x="160" y="154"/>
                  </a:lnTo>
                  <a:lnTo>
                    <a:pt x="160" y="154"/>
                  </a:lnTo>
                  <a:lnTo>
                    <a:pt x="162" y="158"/>
                  </a:lnTo>
                  <a:lnTo>
                    <a:pt x="162" y="158"/>
                  </a:lnTo>
                  <a:lnTo>
                    <a:pt x="162" y="160"/>
                  </a:lnTo>
                  <a:lnTo>
                    <a:pt x="162" y="160"/>
                  </a:lnTo>
                  <a:lnTo>
                    <a:pt x="160" y="162"/>
                  </a:lnTo>
                  <a:lnTo>
                    <a:pt x="160" y="162"/>
                  </a:lnTo>
                  <a:lnTo>
                    <a:pt x="158" y="164"/>
                  </a:lnTo>
                  <a:lnTo>
                    <a:pt x="158" y="164"/>
                  </a:lnTo>
                  <a:lnTo>
                    <a:pt x="158" y="166"/>
                  </a:lnTo>
                  <a:lnTo>
                    <a:pt x="158" y="166"/>
                  </a:lnTo>
                  <a:lnTo>
                    <a:pt x="154" y="168"/>
                  </a:lnTo>
                  <a:lnTo>
                    <a:pt x="154" y="168"/>
                  </a:lnTo>
                  <a:lnTo>
                    <a:pt x="152" y="172"/>
                  </a:lnTo>
                  <a:lnTo>
                    <a:pt x="152" y="172"/>
                  </a:lnTo>
                  <a:lnTo>
                    <a:pt x="150" y="176"/>
                  </a:lnTo>
                  <a:lnTo>
                    <a:pt x="150" y="176"/>
                  </a:lnTo>
                  <a:lnTo>
                    <a:pt x="146" y="178"/>
                  </a:lnTo>
                  <a:lnTo>
                    <a:pt x="146" y="178"/>
                  </a:lnTo>
                  <a:lnTo>
                    <a:pt x="142" y="182"/>
                  </a:lnTo>
                  <a:lnTo>
                    <a:pt x="142" y="182"/>
                  </a:lnTo>
                  <a:lnTo>
                    <a:pt x="142" y="184"/>
                  </a:lnTo>
                  <a:lnTo>
                    <a:pt x="142" y="184"/>
                  </a:lnTo>
                  <a:lnTo>
                    <a:pt x="138" y="186"/>
                  </a:lnTo>
                  <a:lnTo>
                    <a:pt x="138" y="186"/>
                  </a:lnTo>
                  <a:lnTo>
                    <a:pt x="134" y="190"/>
                  </a:lnTo>
                  <a:lnTo>
                    <a:pt x="134" y="190"/>
                  </a:lnTo>
                  <a:lnTo>
                    <a:pt x="132" y="190"/>
                  </a:lnTo>
                  <a:lnTo>
                    <a:pt x="132" y="190"/>
                  </a:lnTo>
                  <a:lnTo>
                    <a:pt x="128" y="192"/>
                  </a:lnTo>
                  <a:lnTo>
                    <a:pt x="128" y="192"/>
                  </a:lnTo>
                  <a:lnTo>
                    <a:pt x="126" y="192"/>
                  </a:lnTo>
                  <a:lnTo>
                    <a:pt x="126" y="192"/>
                  </a:lnTo>
                  <a:lnTo>
                    <a:pt x="120" y="190"/>
                  </a:lnTo>
                  <a:lnTo>
                    <a:pt x="120" y="190"/>
                  </a:lnTo>
                  <a:lnTo>
                    <a:pt x="112" y="188"/>
                  </a:lnTo>
                  <a:lnTo>
                    <a:pt x="112" y="188"/>
                  </a:lnTo>
                  <a:lnTo>
                    <a:pt x="110" y="186"/>
                  </a:lnTo>
                  <a:lnTo>
                    <a:pt x="110" y="186"/>
                  </a:lnTo>
                  <a:lnTo>
                    <a:pt x="102" y="184"/>
                  </a:lnTo>
                  <a:lnTo>
                    <a:pt x="102" y="184"/>
                  </a:lnTo>
                  <a:lnTo>
                    <a:pt x="96" y="182"/>
                  </a:lnTo>
                  <a:lnTo>
                    <a:pt x="96" y="182"/>
                  </a:lnTo>
                  <a:lnTo>
                    <a:pt x="84" y="176"/>
                  </a:lnTo>
                  <a:lnTo>
                    <a:pt x="84" y="176"/>
                  </a:lnTo>
                  <a:lnTo>
                    <a:pt x="74" y="174"/>
                  </a:lnTo>
                  <a:lnTo>
                    <a:pt x="74" y="174"/>
                  </a:lnTo>
                  <a:lnTo>
                    <a:pt x="70" y="172"/>
                  </a:lnTo>
                  <a:lnTo>
                    <a:pt x="70" y="172"/>
                  </a:lnTo>
                  <a:lnTo>
                    <a:pt x="68" y="172"/>
                  </a:lnTo>
                  <a:lnTo>
                    <a:pt x="68" y="172"/>
                  </a:lnTo>
                  <a:lnTo>
                    <a:pt x="64" y="170"/>
                  </a:lnTo>
                  <a:lnTo>
                    <a:pt x="64" y="170"/>
                  </a:lnTo>
                  <a:lnTo>
                    <a:pt x="62" y="168"/>
                  </a:lnTo>
                  <a:lnTo>
                    <a:pt x="62" y="168"/>
                  </a:lnTo>
                  <a:lnTo>
                    <a:pt x="60" y="164"/>
                  </a:lnTo>
                  <a:lnTo>
                    <a:pt x="56" y="164"/>
                  </a:lnTo>
                  <a:lnTo>
                    <a:pt x="56" y="164"/>
                  </a:lnTo>
                  <a:lnTo>
                    <a:pt x="52" y="164"/>
                  </a:lnTo>
                  <a:lnTo>
                    <a:pt x="52" y="164"/>
                  </a:lnTo>
                  <a:lnTo>
                    <a:pt x="50" y="164"/>
                  </a:lnTo>
                  <a:lnTo>
                    <a:pt x="50" y="164"/>
                  </a:lnTo>
                  <a:lnTo>
                    <a:pt x="46" y="162"/>
                  </a:lnTo>
                  <a:lnTo>
                    <a:pt x="46" y="162"/>
                  </a:lnTo>
                  <a:lnTo>
                    <a:pt x="42" y="160"/>
                  </a:lnTo>
                  <a:lnTo>
                    <a:pt x="40" y="160"/>
                  </a:lnTo>
                  <a:lnTo>
                    <a:pt x="40" y="160"/>
                  </a:lnTo>
                  <a:lnTo>
                    <a:pt x="40" y="160"/>
                  </a:lnTo>
                  <a:lnTo>
                    <a:pt x="38" y="164"/>
                  </a:lnTo>
                  <a:lnTo>
                    <a:pt x="40" y="166"/>
                  </a:lnTo>
                  <a:lnTo>
                    <a:pt x="40" y="166"/>
                  </a:lnTo>
                  <a:lnTo>
                    <a:pt x="42" y="166"/>
                  </a:lnTo>
                  <a:lnTo>
                    <a:pt x="42" y="168"/>
                  </a:lnTo>
                  <a:lnTo>
                    <a:pt x="42" y="168"/>
                  </a:lnTo>
                  <a:lnTo>
                    <a:pt x="40" y="170"/>
                  </a:lnTo>
                  <a:lnTo>
                    <a:pt x="40" y="170"/>
                  </a:lnTo>
                  <a:lnTo>
                    <a:pt x="36" y="170"/>
                  </a:lnTo>
                  <a:lnTo>
                    <a:pt x="36" y="170"/>
                  </a:lnTo>
                  <a:lnTo>
                    <a:pt x="32" y="172"/>
                  </a:lnTo>
                  <a:lnTo>
                    <a:pt x="32" y="172"/>
                  </a:lnTo>
                  <a:lnTo>
                    <a:pt x="28" y="172"/>
                  </a:lnTo>
                  <a:lnTo>
                    <a:pt x="28" y="172"/>
                  </a:lnTo>
                  <a:lnTo>
                    <a:pt x="24" y="172"/>
                  </a:lnTo>
                  <a:lnTo>
                    <a:pt x="24" y="172"/>
                  </a:lnTo>
                  <a:lnTo>
                    <a:pt x="20" y="172"/>
                  </a:lnTo>
                  <a:lnTo>
                    <a:pt x="20" y="172"/>
                  </a:lnTo>
                  <a:lnTo>
                    <a:pt x="14" y="172"/>
                  </a:lnTo>
                  <a:lnTo>
                    <a:pt x="14" y="172"/>
                  </a:lnTo>
                  <a:lnTo>
                    <a:pt x="10" y="172"/>
                  </a:lnTo>
                  <a:lnTo>
                    <a:pt x="10" y="172"/>
                  </a:lnTo>
                  <a:lnTo>
                    <a:pt x="8" y="172"/>
                  </a:lnTo>
                  <a:lnTo>
                    <a:pt x="8" y="172"/>
                  </a:lnTo>
                  <a:lnTo>
                    <a:pt x="4" y="170"/>
                  </a:lnTo>
                  <a:lnTo>
                    <a:pt x="4" y="170"/>
                  </a:lnTo>
                  <a:lnTo>
                    <a:pt x="2" y="172"/>
                  </a:lnTo>
                  <a:lnTo>
                    <a:pt x="2" y="172"/>
                  </a:lnTo>
                  <a:lnTo>
                    <a:pt x="0" y="174"/>
                  </a:lnTo>
                  <a:lnTo>
                    <a:pt x="0" y="174"/>
                  </a:lnTo>
                  <a:lnTo>
                    <a:pt x="2" y="174"/>
                  </a:lnTo>
                  <a:lnTo>
                    <a:pt x="2" y="174"/>
                  </a:lnTo>
                  <a:lnTo>
                    <a:pt x="10" y="178"/>
                  </a:lnTo>
                  <a:lnTo>
                    <a:pt x="10" y="178"/>
                  </a:lnTo>
                  <a:lnTo>
                    <a:pt x="16" y="182"/>
                  </a:lnTo>
                  <a:lnTo>
                    <a:pt x="16" y="182"/>
                  </a:lnTo>
                  <a:lnTo>
                    <a:pt x="22" y="182"/>
                  </a:lnTo>
                  <a:lnTo>
                    <a:pt x="22" y="182"/>
                  </a:lnTo>
                  <a:lnTo>
                    <a:pt x="30" y="182"/>
                  </a:lnTo>
                  <a:lnTo>
                    <a:pt x="30" y="182"/>
                  </a:lnTo>
                  <a:lnTo>
                    <a:pt x="36" y="182"/>
                  </a:lnTo>
                  <a:lnTo>
                    <a:pt x="36" y="182"/>
                  </a:lnTo>
                  <a:lnTo>
                    <a:pt x="44" y="182"/>
                  </a:lnTo>
                  <a:lnTo>
                    <a:pt x="44" y="182"/>
                  </a:lnTo>
                  <a:lnTo>
                    <a:pt x="56" y="182"/>
                  </a:lnTo>
                  <a:lnTo>
                    <a:pt x="56" y="182"/>
                  </a:lnTo>
                  <a:lnTo>
                    <a:pt x="60" y="184"/>
                  </a:lnTo>
                  <a:lnTo>
                    <a:pt x="60" y="184"/>
                  </a:lnTo>
                  <a:lnTo>
                    <a:pt x="62" y="184"/>
                  </a:lnTo>
                  <a:lnTo>
                    <a:pt x="64" y="186"/>
                  </a:lnTo>
                  <a:lnTo>
                    <a:pt x="64" y="186"/>
                  </a:lnTo>
                  <a:lnTo>
                    <a:pt x="58" y="200"/>
                  </a:lnTo>
                  <a:lnTo>
                    <a:pt x="58" y="200"/>
                  </a:lnTo>
                  <a:lnTo>
                    <a:pt x="56" y="206"/>
                  </a:lnTo>
                  <a:lnTo>
                    <a:pt x="56" y="206"/>
                  </a:lnTo>
                  <a:lnTo>
                    <a:pt x="74" y="214"/>
                  </a:lnTo>
                  <a:lnTo>
                    <a:pt x="74" y="214"/>
                  </a:lnTo>
                  <a:lnTo>
                    <a:pt x="82" y="218"/>
                  </a:lnTo>
                  <a:lnTo>
                    <a:pt x="82" y="218"/>
                  </a:lnTo>
                  <a:lnTo>
                    <a:pt x="88" y="220"/>
                  </a:lnTo>
                  <a:lnTo>
                    <a:pt x="88" y="220"/>
                  </a:lnTo>
                  <a:lnTo>
                    <a:pt x="98" y="222"/>
                  </a:lnTo>
                  <a:lnTo>
                    <a:pt x="98" y="222"/>
                  </a:lnTo>
                  <a:lnTo>
                    <a:pt x="108" y="226"/>
                  </a:lnTo>
                  <a:lnTo>
                    <a:pt x="108" y="226"/>
                  </a:lnTo>
                  <a:lnTo>
                    <a:pt x="114" y="228"/>
                  </a:lnTo>
                  <a:lnTo>
                    <a:pt x="114" y="228"/>
                  </a:lnTo>
                  <a:lnTo>
                    <a:pt x="124" y="232"/>
                  </a:lnTo>
                  <a:lnTo>
                    <a:pt x="124" y="232"/>
                  </a:lnTo>
                  <a:lnTo>
                    <a:pt x="130" y="232"/>
                  </a:lnTo>
                  <a:lnTo>
                    <a:pt x="130" y="232"/>
                  </a:lnTo>
                  <a:lnTo>
                    <a:pt x="132" y="232"/>
                  </a:lnTo>
                  <a:lnTo>
                    <a:pt x="136" y="232"/>
                  </a:lnTo>
                  <a:lnTo>
                    <a:pt x="136" y="232"/>
                  </a:lnTo>
                  <a:lnTo>
                    <a:pt x="138" y="230"/>
                  </a:lnTo>
                  <a:lnTo>
                    <a:pt x="138" y="230"/>
                  </a:lnTo>
                  <a:lnTo>
                    <a:pt x="142" y="230"/>
                  </a:lnTo>
                  <a:lnTo>
                    <a:pt x="146" y="230"/>
                  </a:lnTo>
                  <a:lnTo>
                    <a:pt x="146" y="230"/>
                  </a:lnTo>
                  <a:lnTo>
                    <a:pt x="150" y="224"/>
                  </a:lnTo>
                  <a:lnTo>
                    <a:pt x="150" y="224"/>
                  </a:lnTo>
                  <a:lnTo>
                    <a:pt x="160" y="222"/>
                  </a:lnTo>
                  <a:lnTo>
                    <a:pt x="160" y="222"/>
                  </a:lnTo>
                  <a:lnTo>
                    <a:pt x="168" y="218"/>
                  </a:lnTo>
                  <a:lnTo>
                    <a:pt x="168" y="218"/>
                  </a:lnTo>
                  <a:lnTo>
                    <a:pt x="172" y="216"/>
                  </a:lnTo>
                  <a:lnTo>
                    <a:pt x="172" y="216"/>
                  </a:lnTo>
                  <a:lnTo>
                    <a:pt x="180" y="210"/>
                  </a:lnTo>
                  <a:lnTo>
                    <a:pt x="180" y="210"/>
                  </a:lnTo>
                  <a:lnTo>
                    <a:pt x="190" y="202"/>
                  </a:lnTo>
                  <a:lnTo>
                    <a:pt x="190" y="202"/>
                  </a:lnTo>
                  <a:lnTo>
                    <a:pt x="190" y="200"/>
                  </a:lnTo>
                  <a:lnTo>
                    <a:pt x="192" y="200"/>
                  </a:lnTo>
                  <a:lnTo>
                    <a:pt x="192" y="200"/>
                  </a:lnTo>
                  <a:lnTo>
                    <a:pt x="196" y="204"/>
                  </a:lnTo>
                  <a:lnTo>
                    <a:pt x="196" y="204"/>
                  </a:lnTo>
                  <a:lnTo>
                    <a:pt x="204" y="212"/>
                  </a:lnTo>
                  <a:lnTo>
                    <a:pt x="204" y="212"/>
                  </a:lnTo>
                  <a:lnTo>
                    <a:pt x="206" y="216"/>
                  </a:lnTo>
                  <a:lnTo>
                    <a:pt x="206" y="216"/>
                  </a:lnTo>
                  <a:lnTo>
                    <a:pt x="208" y="222"/>
                  </a:lnTo>
                  <a:lnTo>
                    <a:pt x="208" y="222"/>
                  </a:lnTo>
                  <a:lnTo>
                    <a:pt x="212" y="230"/>
                  </a:lnTo>
                  <a:lnTo>
                    <a:pt x="212" y="230"/>
                  </a:lnTo>
                  <a:lnTo>
                    <a:pt x="212" y="236"/>
                  </a:lnTo>
                  <a:lnTo>
                    <a:pt x="212" y="236"/>
                  </a:lnTo>
                  <a:lnTo>
                    <a:pt x="214" y="238"/>
                  </a:lnTo>
                  <a:lnTo>
                    <a:pt x="214" y="240"/>
                  </a:lnTo>
                  <a:lnTo>
                    <a:pt x="214" y="240"/>
                  </a:lnTo>
                  <a:lnTo>
                    <a:pt x="218" y="244"/>
                  </a:lnTo>
                  <a:lnTo>
                    <a:pt x="218" y="244"/>
                  </a:lnTo>
                  <a:lnTo>
                    <a:pt x="216" y="248"/>
                  </a:lnTo>
                  <a:lnTo>
                    <a:pt x="216" y="248"/>
                  </a:lnTo>
                  <a:lnTo>
                    <a:pt x="216" y="258"/>
                  </a:lnTo>
                  <a:lnTo>
                    <a:pt x="216" y="258"/>
                  </a:lnTo>
                  <a:lnTo>
                    <a:pt x="218" y="260"/>
                  </a:lnTo>
                  <a:lnTo>
                    <a:pt x="218" y="260"/>
                  </a:lnTo>
                  <a:lnTo>
                    <a:pt x="218" y="262"/>
                  </a:lnTo>
                  <a:lnTo>
                    <a:pt x="218" y="262"/>
                  </a:lnTo>
                  <a:lnTo>
                    <a:pt x="220" y="268"/>
                  </a:lnTo>
                  <a:lnTo>
                    <a:pt x="220" y="268"/>
                  </a:lnTo>
                  <a:lnTo>
                    <a:pt x="222" y="274"/>
                  </a:lnTo>
                  <a:lnTo>
                    <a:pt x="224" y="280"/>
                  </a:lnTo>
                  <a:lnTo>
                    <a:pt x="224" y="280"/>
                  </a:lnTo>
                  <a:lnTo>
                    <a:pt x="224" y="290"/>
                  </a:lnTo>
                  <a:lnTo>
                    <a:pt x="224" y="290"/>
                  </a:lnTo>
                  <a:lnTo>
                    <a:pt x="224" y="296"/>
                  </a:lnTo>
                  <a:lnTo>
                    <a:pt x="224" y="296"/>
                  </a:lnTo>
                  <a:lnTo>
                    <a:pt x="226" y="302"/>
                  </a:lnTo>
                  <a:lnTo>
                    <a:pt x="226" y="302"/>
                  </a:lnTo>
                  <a:lnTo>
                    <a:pt x="224" y="306"/>
                  </a:lnTo>
                  <a:lnTo>
                    <a:pt x="224" y="306"/>
                  </a:lnTo>
                  <a:lnTo>
                    <a:pt x="226" y="312"/>
                  </a:lnTo>
                  <a:lnTo>
                    <a:pt x="226" y="312"/>
                  </a:lnTo>
                  <a:lnTo>
                    <a:pt x="226" y="320"/>
                  </a:lnTo>
                  <a:lnTo>
                    <a:pt x="226" y="320"/>
                  </a:lnTo>
                  <a:lnTo>
                    <a:pt x="226" y="324"/>
                  </a:lnTo>
                  <a:lnTo>
                    <a:pt x="226" y="324"/>
                  </a:lnTo>
                  <a:lnTo>
                    <a:pt x="226" y="332"/>
                  </a:lnTo>
                  <a:lnTo>
                    <a:pt x="226" y="332"/>
                  </a:lnTo>
                  <a:lnTo>
                    <a:pt x="224" y="338"/>
                  </a:lnTo>
                  <a:lnTo>
                    <a:pt x="224" y="338"/>
                  </a:lnTo>
                  <a:lnTo>
                    <a:pt x="224" y="350"/>
                  </a:lnTo>
                  <a:lnTo>
                    <a:pt x="224" y="350"/>
                  </a:lnTo>
                  <a:lnTo>
                    <a:pt x="224" y="360"/>
                  </a:lnTo>
                  <a:lnTo>
                    <a:pt x="224" y="360"/>
                  </a:lnTo>
                  <a:lnTo>
                    <a:pt x="224" y="370"/>
                  </a:lnTo>
                  <a:lnTo>
                    <a:pt x="224" y="370"/>
                  </a:lnTo>
                  <a:lnTo>
                    <a:pt x="222" y="378"/>
                  </a:lnTo>
                  <a:lnTo>
                    <a:pt x="222" y="378"/>
                  </a:lnTo>
                  <a:lnTo>
                    <a:pt x="218" y="386"/>
                  </a:lnTo>
                  <a:lnTo>
                    <a:pt x="218" y="394"/>
                  </a:lnTo>
                  <a:lnTo>
                    <a:pt x="218" y="394"/>
                  </a:lnTo>
                  <a:lnTo>
                    <a:pt x="216" y="408"/>
                  </a:lnTo>
                  <a:lnTo>
                    <a:pt x="216" y="408"/>
                  </a:lnTo>
                  <a:lnTo>
                    <a:pt x="216" y="420"/>
                  </a:lnTo>
                  <a:lnTo>
                    <a:pt x="216" y="420"/>
                  </a:lnTo>
                  <a:lnTo>
                    <a:pt x="218" y="424"/>
                  </a:lnTo>
                  <a:lnTo>
                    <a:pt x="218" y="424"/>
                  </a:lnTo>
                  <a:lnTo>
                    <a:pt x="220" y="426"/>
                  </a:lnTo>
                  <a:lnTo>
                    <a:pt x="218" y="428"/>
                  </a:lnTo>
                  <a:lnTo>
                    <a:pt x="218" y="428"/>
                  </a:lnTo>
                  <a:lnTo>
                    <a:pt x="214" y="448"/>
                  </a:lnTo>
                  <a:lnTo>
                    <a:pt x="214" y="448"/>
                  </a:lnTo>
                  <a:lnTo>
                    <a:pt x="212" y="452"/>
                  </a:lnTo>
                  <a:lnTo>
                    <a:pt x="210" y="460"/>
                  </a:lnTo>
                  <a:lnTo>
                    <a:pt x="210" y="460"/>
                  </a:lnTo>
                  <a:lnTo>
                    <a:pt x="210" y="474"/>
                  </a:lnTo>
                  <a:lnTo>
                    <a:pt x="210" y="474"/>
                  </a:lnTo>
                  <a:lnTo>
                    <a:pt x="208" y="486"/>
                  </a:lnTo>
                  <a:lnTo>
                    <a:pt x="208" y="486"/>
                  </a:lnTo>
                  <a:lnTo>
                    <a:pt x="208" y="502"/>
                  </a:lnTo>
                  <a:lnTo>
                    <a:pt x="208" y="502"/>
                  </a:lnTo>
                  <a:lnTo>
                    <a:pt x="206" y="514"/>
                  </a:lnTo>
                  <a:lnTo>
                    <a:pt x="206" y="514"/>
                  </a:lnTo>
                  <a:lnTo>
                    <a:pt x="204" y="522"/>
                  </a:lnTo>
                  <a:lnTo>
                    <a:pt x="204" y="522"/>
                  </a:lnTo>
                  <a:lnTo>
                    <a:pt x="204" y="530"/>
                  </a:lnTo>
                  <a:lnTo>
                    <a:pt x="204" y="530"/>
                  </a:lnTo>
                  <a:lnTo>
                    <a:pt x="200" y="534"/>
                  </a:lnTo>
                  <a:lnTo>
                    <a:pt x="200" y="534"/>
                  </a:lnTo>
                  <a:lnTo>
                    <a:pt x="196" y="542"/>
                  </a:lnTo>
                  <a:lnTo>
                    <a:pt x="196" y="542"/>
                  </a:lnTo>
                  <a:lnTo>
                    <a:pt x="194" y="546"/>
                  </a:lnTo>
                  <a:lnTo>
                    <a:pt x="194" y="546"/>
                  </a:lnTo>
                  <a:lnTo>
                    <a:pt x="196" y="548"/>
                  </a:lnTo>
                  <a:lnTo>
                    <a:pt x="196" y="548"/>
                  </a:lnTo>
                  <a:lnTo>
                    <a:pt x="198" y="550"/>
                  </a:lnTo>
                  <a:lnTo>
                    <a:pt x="198" y="550"/>
                  </a:lnTo>
                  <a:lnTo>
                    <a:pt x="196" y="554"/>
                  </a:lnTo>
                  <a:lnTo>
                    <a:pt x="196" y="554"/>
                  </a:lnTo>
                  <a:lnTo>
                    <a:pt x="194" y="554"/>
                  </a:lnTo>
                  <a:lnTo>
                    <a:pt x="194" y="554"/>
                  </a:lnTo>
                  <a:lnTo>
                    <a:pt x="194" y="556"/>
                  </a:lnTo>
                  <a:lnTo>
                    <a:pt x="194" y="556"/>
                  </a:lnTo>
                  <a:lnTo>
                    <a:pt x="192" y="562"/>
                  </a:lnTo>
                  <a:lnTo>
                    <a:pt x="192" y="562"/>
                  </a:lnTo>
                  <a:lnTo>
                    <a:pt x="190" y="566"/>
                  </a:lnTo>
                  <a:lnTo>
                    <a:pt x="190" y="566"/>
                  </a:lnTo>
                  <a:lnTo>
                    <a:pt x="186" y="566"/>
                  </a:lnTo>
                  <a:lnTo>
                    <a:pt x="186" y="566"/>
                  </a:lnTo>
                  <a:lnTo>
                    <a:pt x="184" y="568"/>
                  </a:lnTo>
                  <a:lnTo>
                    <a:pt x="182" y="570"/>
                  </a:lnTo>
                  <a:lnTo>
                    <a:pt x="182" y="570"/>
                  </a:lnTo>
                  <a:lnTo>
                    <a:pt x="182" y="570"/>
                  </a:lnTo>
                  <a:lnTo>
                    <a:pt x="184" y="572"/>
                  </a:lnTo>
                  <a:lnTo>
                    <a:pt x="184" y="572"/>
                  </a:lnTo>
                  <a:lnTo>
                    <a:pt x="184" y="572"/>
                  </a:lnTo>
                  <a:lnTo>
                    <a:pt x="184" y="572"/>
                  </a:lnTo>
                  <a:lnTo>
                    <a:pt x="182" y="574"/>
                  </a:lnTo>
                  <a:lnTo>
                    <a:pt x="182" y="574"/>
                  </a:lnTo>
                  <a:lnTo>
                    <a:pt x="180" y="578"/>
                  </a:lnTo>
                  <a:lnTo>
                    <a:pt x="180" y="578"/>
                  </a:lnTo>
                  <a:lnTo>
                    <a:pt x="180" y="578"/>
                  </a:lnTo>
                  <a:lnTo>
                    <a:pt x="178" y="580"/>
                  </a:lnTo>
                  <a:lnTo>
                    <a:pt x="178" y="580"/>
                  </a:lnTo>
                  <a:lnTo>
                    <a:pt x="176" y="584"/>
                  </a:lnTo>
                  <a:lnTo>
                    <a:pt x="176" y="584"/>
                  </a:lnTo>
                  <a:lnTo>
                    <a:pt x="172" y="586"/>
                  </a:lnTo>
                  <a:lnTo>
                    <a:pt x="172" y="586"/>
                  </a:lnTo>
                  <a:lnTo>
                    <a:pt x="168" y="588"/>
                  </a:lnTo>
                  <a:lnTo>
                    <a:pt x="168" y="588"/>
                  </a:lnTo>
                  <a:lnTo>
                    <a:pt x="164" y="590"/>
                  </a:lnTo>
                  <a:lnTo>
                    <a:pt x="164" y="592"/>
                  </a:lnTo>
                  <a:lnTo>
                    <a:pt x="164" y="592"/>
                  </a:lnTo>
                  <a:lnTo>
                    <a:pt x="164" y="596"/>
                  </a:lnTo>
                  <a:lnTo>
                    <a:pt x="164" y="596"/>
                  </a:lnTo>
                  <a:lnTo>
                    <a:pt x="164" y="596"/>
                  </a:lnTo>
                  <a:lnTo>
                    <a:pt x="162" y="596"/>
                  </a:lnTo>
                  <a:lnTo>
                    <a:pt x="162" y="596"/>
                  </a:lnTo>
                  <a:lnTo>
                    <a:pt x="162" y="600"/>
                  </a:lnTo>
                  <a:lnTo>
                    <a:pt x="164" y="602"/>
                  </a:lnTo>
                  <a:lnTo>
                    <a:pt x="164" y="602"/>
                  </a:lnTo>
                  <a:lnTo>
                    <a:pt x="186" y="604"/>
                  </a:lnTo>
                  <a:lnTo>
                    <a:pt x="186" y="604"/>
                  </a:lnTo>
                  <a:lnTo>
                    <a:pt x="194" y="602"/>
                  </a:lnTo>
                  <a:lnTo>
                    <a:pt x="202" y="600"/>
                  </a:lnTo>
                  <a:lnTo>
                    <a:pt x="202" y="600"/>
                  </a:lnTo>
                  <a:lnTo>
                    <a:pt x="208" y="596"/>
                  </a:lnTo>
                  <a:lnTo>
                    <a:pt x="208" y="596"/>
                  </a:lnTo>
                  <a:lnTo>
                    <a:pt x="210" y="598"/>
                  </a:lnTo>
                  <a:lnTo>
                    <a:pt x="214" y="598"/>
                  </a:lnTo>
                  <a:lnTo>
                    <a:pt x="214" y="598"/>
                  </a:lnTo>
                  <a:lnTo>
                    <a:pt x="220" y="596"/>
                  </a:lnTo>
                  <a:lnTo>
                    <a:pt x="220" y="594"/>
                  </a:lnTo>
                  <a:lnTo>
                    <a:pt x="220" y="594"/>
                  </a:lnTo>
                  <a:lnTo>
                    <a:pt x="222" y="590"/>
                  </a:lnTo>
                  <a:lnTo>
                    <a:pt x="222" y="590"/>
                  </a:lnTo>
                  <a:lnTo>
                    <a:pt x="220" y="588"/>
                  </a:lnTo>
                  <a:lnTo>
                    <a:pt x="220" y="588"/>
                  </a:lnTo>
                  <a:lnTo>
                    <a:pt x="222" y="586"/>
                  </a:lnTo>
                  <a:lnTo>
                    <a:pt x="222" y="586"/>
                  </a:lnTo>
                  <a:lnTo>
                    <a:pt x="222" y="582"/>
                  </a:lnTo>
                  <a:lnTo>
                    <a:pt x="222" y="582"/>
                  </a:lnTo>
                  <a:lnTo>
                    <a:pt x="224" y="582"/>
                  </a:lnTo>
                  <a:lnTo>
                    <a:pt x="224" y="580"/>
                  </a:lnTo>
                  <a:lnTo>
                    <a:pt x="226" y="578"/>
                  </a:lnTo>
                  <a:lnTo>
                    <a:pt x="226" y="578"/>
                  </a:lnTo>
                  <a:lnTo>
                    <a:pt x="228" y="572"/>
                  </a:lnTo>
                  <a:lnTo>
                    <a:pt x="228" y="572"/>
                  </a:lnTo>
                  <a:lnTo>
                    <a:pt x="228" y="570"/>
                  </a:lnTo>
                  <a:lnTo>
                    <a:pt x="228" y="570"/>
                  </a:lnTo>
                  <a:lnTo>
                    <a:pt x="234" y="554"/>
                  </a:lnTo>
                  <a:lnTo>
                    <a:pt x="234" y="554"/>
                  </a:lnTo>
                  <a:lnTo>
                    <a:pt x="242" y="532"/>
                  </a:lnTo>
                  <a:lnTo>
                    <a:pt x="242" y="532"/>
                  </a:lnTo>
                  <a:lnTo>
                    <a:pt x="248" y="506"/>
                  </a:lnTo>
                  <a:lnTo>
                    <a:pt x="248" y="506"/>
                  </a:lnTo>
                  <a:lnTo>
                    <a:pt x="256" y="478"/>
                  </a:lnTo>
                  <a:lnTo>
                    <a:pt x="256" y="478"/>
                  </a:lnTo>
                  <a:lnTo>
                    <a:pt x="262" y="448"/>
                  </a:lnTo>
                  <a:lnTo>
                    <a:pt x="262" y="448"/>
                  </a:lnTo>
                  <a:lnTo>
                    <a:pt x="272" y="412"/>
                  </a:lnTo>
                  <a:lnTo>
                    <a:pt x="272" y="412"/>
                  </a:lnTo>
                  <a:lnTo>
                    <a:pt x="276" y="392"/>
                  </a:lnTo>
                  <a:lnTo>
                    <a:pt x="276" y="392"/>
                  </a:lnTo>
                  <a:lnTo>
                    <a:pt x="278" y="388"/>
                  </a:lnTo>
                  <a:lnTo>
                    <a:pt x="284" y="376"/>
                  </a:lnTo>
                  <a:lnTo>
                    <a:pt x="284" y="376"/>
                  </a:lnTo>
                  <a:lnTo>
                    <a:pt x="288" y="362"/>
                  </a:lnTo>
                  <a:lnTo>
                    <a:pt x="290" y="352"/>
                  </a:lnTo>
                  <a:lnTo>
                    <a:pt x="290" y="352"/>
                  </a:lnTo>
                  <a:lnTo>
                    <a:pt x="294" y="340"/>
                  </a:lnTo>
                  <a:lnTo>
                    <a:pt x="294" y="340"/>
                  </a:lnTo>
                  <a:lnTo>
                    <a:pt x="294" y="334"/>
                  </a:lnTo>
                  <a:lnTo>
                    <a:pt x="294" y="334"/>
                  </a:lnTo>
                  <a:lnTo>
                    <a:pt x="296" y="338"/>
                  </a:lnTo>
                  <a:lnTo>
                    <a:pt x="300" y="352"/>
                  </a:lnTo>
                  <a:lnTo>
                    <a:pt x="300" y="352"/>
                  </a:lnTo>
                  <a:lnTo>
                    <a:pt x="308" y="382"/>
                  </a:lnTo>
                  <a:lnTo>
                    <a:pt x="308" y="382"/>
                  </a:lnTo>
                  <a:lnTo>
                    <a:pt x="312" y="414"/>
                  </a:lnTo>
                  <a:lnTo>
                    <a:pt x="312" y="414"/>
                  </a:lnTo>
                  <a:lnTo>
                    <a:pt x="318" y="436"/>
                  </a:lnTo>
                  <a:lnTo>
                    <a:pt x="318" y="436"/>
                  </a:lnTo>
                  <a:lnTo>
                    <a:pt x="322" y="452"/>
                  </a:lnTo>
                  <a:lnTo>
                    <a:pt x="322" y="452"/>
                  </a:lnTo>
                  <a:lnTo>
                    <a:pt x="326" y="458"/>
                  </a:lnTo>
                  <a:lnTo>
                    <a:pt x="326" y="458"/>
                  </a:lnTo>
                  <a:lnTo>
                    <a:pt x="330" y="460"/>
                  </a:lnTo>
                  <a:lnTo>
                    <a:pt x="330" y="460"/>
                  </a:lnTo>
                  <a:lnTo>
                    <a:pt x="332" y="466"/>
                  </a:lnTo>
                  <a:lnTo>
                    <a:pt x="332" y="466"/>
                  </a:lnTo>
                  <a:lnTo>
                    <a:pt x="332" y="468"/>
                  </a:lnTo>
                  <a:lnTo>
                    <a:pt x="332" y="468"/>
                  </a:lnTo>
                  <a:lnTo>
                    <a:pt x="330" y="474"/>
                  </a:lnTo>
                  <a:lnTo>
                    <a:pt x="330" y="474"/>
                  </a:lnTo>
                  <a:lnTo>
                    <a:pt x="330" y="480"/>
                  </a:lnTo>
                  <a:lnTo>
                    <a:pt x="330" y="480"/>
                  </a:lnTo>
                  <a:lnTo>
                    <a:pt x="332" y="490"/>
                  </a:lnTo>
                  <a:lnTo>
                    <a:pt x="332" y="490"/>
                  </a:lnTo>
                  <a:lnTo>
                    <a:pt x="332" y="502"/>
                  </a:lnTo>
                  <a:lnTo>
                    <a:pt x="332" y="502"/>
                  </a:lnTo>
                  <a:lnTo>
                    <a:pt x="332" y="512"/>
                  </a:lnTo>
                  <a:lnTo>
                    <a:pt x="332" y="512"/>
                  </a:lnTo>
                  <a:lnTo>
                    <a:pt x="332" y="518"/>
                  </a:lnTo>
                  <a:lnTo>
                    <a:pt x="332" y="518"/>
                  </a:lnTo>
                  <a:lnTo>
                    <a:pt x="330" y="532"/>
                  </a:lnTo>
                  <a:lnTo>
                    <a:pt x="330" y="532"/>
                  </a:lnTo>
                  <a:lnTo>
                    <a:pt x="328" y="540"/>
                  </a:lnTo>
                  <a:lnTo>
                    <a:pt x="328" y="544"/>
                  </a:lnTo>
                  <a:lnTo>
                    <a:pt x="328" y="544"/>
                  </a:lnTo>
                  <a:lnTo>
                    <a:pt x="328" y="550"/>
                  </a:lnTo>
                  <a:lnTo>
                    <a:pt x="328" y="550"/>
                  </a:lnTo>
                  <a:lnTo>
                    <a:pt x="326" y="554"/>
                  </a:lnTo>
                  <a:lnTo>
                    <a:pt x="326" y="554"/>
                  </a:lnTo>
                  <a:lnTo>
                    <a:pt x="326" y="558"/>
                  </a:lnTo>
                  <a:lnTo>
                    <a:pt x="326" y="558"/>
                  </a:lnTo>
                  <a:lnTo>
                    <a:pt x="328" y="566"/>
                  </a:lnTo>
                  <a:lnTo>
                    <a:pt x="328" y="566"/>
                  </a:lnTo>
                  <a:lnTo>
                    <a:pt x="326" y="568"/>
                  </a:lnTo>
                  <a:lnTo>
                    <a:pt x="326" y="568"/>
                  </a:lnTo>
                  <a:lnTo>
                    <a:pt x="326" y="570"/>
                  </a:lnTo>
                  <a:lnTo>
                    <a:pt x="326" y="570"/>
                  </a:lnTo>
                  <a:lnTo>
                    <a:pt x="326" y="570"/>
                  </a:lnTo>
                  <a:lnTo>
                    <a:pt x="326" y="570"/>
                  </a:lnTo>
                  <a:lnTo>
                    <a:pt x="324" y="576"/>
                  </a:lnTo>
                  <a:lnTo>
                    <a:pt x="324" y="576"/>
                  </a:lnTo>
                  <a:lnTo>
                    <a:pt x="324" y="578"/>
                  </a:lnTo>
                  <a:lnTo>
                    <a:pt x="324" y="578"/>
                  </a:lnTo>
                  <a:lnTo>
                    <a:pt x="324" y="580"/>
                  </a:lnTo>
                  <a:lnTo>
                    <a:pt x="324" y="580"/>
                  </a:lnTo>
                  <a:lnTo>
                    <a:pt x="324" y="584"/>
                  </a:lnTo>
                  <a:lnTo>
                    <a:pt x="324" y="588"/>
                  </a:lnTo>
                  <a:lnTo>
                    <a:pt x="324" y="588"/>
                  </a:lnTo>
                  <a:lnTo>
                    <a:pt x="330" y="592"/>
                  </a:lnTo>
                  <a:lnTo>
                    <a:pt x="330" y="592"/>
                  </a:lnTo>
                  <a:lnTo>
                    <a:pt x="334" y="592"/>
                  </a:lnTo>
                  <a:lnTo>
                    <a:pt x="334" y="592"/>
                  </a:lnTo>
                  <a:lnTo>
                    <a:pt x="338" y="592"/>
                  </a:lnTo>
                  <a:lnTo>
                    <a:pt x="338" y="592"/>
                  </a:lnTo>
                  <a:lnTo>
                    <a:pt x="342" y="598"/>
                  </a:lnTo>
                  <a:lnTo>
                    <a:pt x="342" y="598"/>
                  </a:lnTo>
                  <a:lnTo>
                    <a:pt x="344" y="602"/>
                  </a:lnTo>
                  <a:lnTo>
                    <a:pt x="344" y="602"/>
                  </a:lnTo>
                  <a:lnTo>
                    <a:pt x="346" y="604"/>
                  </a:lnTo>
                  <a:lnTo>
                    <a:pt x="356" y="608"/>
                  </a:lnTo>
                  <a:lnTo>
                    <a:pt x="356" y="608"/>
                  </a:lnTo>
                  <a:lnTo>
                    <a:pt x="370" y="606"/>
                  </a:lnTo>
                  <a:lnTo>
                    <a:pt x="376" y="606"/>
                  </a:lnTo>
                  <a:lnTo>
                    <a:pt x="376" y="606"/>
                  </a:lnTo>
                  <a:lnTo>
                    <a:pt x="378" y="606"/>
                  </a:lnTo>
                  <a:lnTo>
                    <a:pt x="378" y="604"/>
                  </a:lnTo>
                  <a:lnTo>
                    <a:pt x="378" y="604"/>
                  </a:lnTo>
                  <a:lnTo>
                    <a:pt x="378" y="602"/>
                  </a:lnTo>
                  <a:lnTo>
                    <a:pt x="378" y="602"/>
                  </a:lnTo>
                  <a:lnTo>
                    <a:pt x="376" y="600"/>
                  </a:lnTo>
                  <a:lnTo>
                    <a:pt x="376" y="600"/>
                  </a:lnTo>
                  <a:lnTo>
                    <a:pt x="378" y="598"/>
                  </a:lnTo>
                  <a:lnTo>
                    <a:pt x="378" y="594"/>
                  </a:lnTo>
                  <a:lnTo>
                    <a:pt x="378" y="594"/>
                  </a:lnTo>
                  <a:lnTo>
                    <a:pt x="376" y="592"/>
                  </a:lnTo>
                  <a:lnTo>
                    <a:pt x="374" y="590"/>
                  </a:lnTo>
                  <a:lnTo>
                    <a:pt x="374" y="590"/>
                  </a:lnTo>
                  <a:lnTo>
                    <a:pt x="370" y="588"/>
                  </a:lnTo>
                  <a:lnTo>
                    <a:pt x="370" y="588"/>
                  </a:lnTo>
                  <a:lnTo>
                    <a:pt x="364" y="582"/>
                  </a:lnTo>
                  <a:lnTo>
                    <a:pt x="364" y="582"/>
                  </a:lnTo>
                  <a:lnTo>
                    <a:pt x="362" y="578"/>
                  </a:lnTo>
                  <a:lnTo>
                    <a:pt x="362" y="578"/>
                  </a:lnTo>
                  <a:lnTo>
                    <a:pt x="364" y="580"/>
                  </a:lnTo>
                  <a:lnTo>
                    <a:pt x="364" y="580"/>
                  </a:lnTo>
                  <a:lnTo>
                    <a:pt x="366" y="582"/>
                  </a:lnTo>
                  <a:lnTo>
                    <a:pt x="366" y="582"/>
                  </a:lnTo>
                  <a:lnTo>
                    <a:pt x="366" y="582"/>
                  </a:lnTo>
                  <a:lnTo>
                    <a:pt x="366" y="582"/>
                  </a:lnTo>
                  <a:lnTo>
                    <a:pt x="364" y="578"/>
                  </a:lnTo>
                  <a:lnTo>
                    <a:pt x="364" y="578"/>
                  </a:lnTo>
                  <a:lnTo>
                    <a:pt x="362" y="574"/>
                  </a:lnTo>
                  <a:lnTo>
                    <a:pt x="362" y="574"/>
                  </a:lnTo>
                  <a:lnTo>
                    <a:pt x="362" y="574"/>
                  </a:lnTo>
                  <a:lnTo>
                    <a:pt x="362" y="574"/>
                  </a:lnTo>
                  <a:lnTo>
                    <a:pt x="364" y="574"/>
                  </a:lnTo>
                  <a:lnTo>
                    <a:pt x="364" y="572"/>
                  </a:lnTo>
                  <a:lnTo>
                    <a:pt x="364" y="572"/>
                  </a:lnTo>
                  <a:lnTo>
                    <a:pt x="364" y="572"/>
                  </a:lnTo>
                  <a:lnTo>
                    <a:pt x="362" y="566"/>
                  </a:lnTo>
                  <a:lnTo>
                    <a:pt x="362" y="566"/>
                  </a:lnTo>
                  <a:lnTo>
                    <a:pt x="362" y="558"/>
                  </a:lnTo>
                  <a:lnTo>
                    <a:pt x="362" y="558"/>
                  </a:lnTo>
                  <a:lnTo>
                    <a:pt x="362" y="556"/>
                  </a:lnTo>
                  <a:lnTo>
                    <a:pt x="362" y="556"/>
                  </a:lnTo>
                  <a:lnTo>
                    <a:pt x="362" y="556"/>
                  </a:lnTo>
                  <a:lnTo>
                    <a:pt x="360" y="554"/>
                  </a:lnTo>
                  <a:lnTo>
                    <a:pt x="360" y="554"/>
                  </a:lnTo>
                  <a:lnTo>
                    <a:pt x="358" y="550"/>
                  </a:lnTo>
                  <a:lnTo>
                    <a:pt x="358" y="550"/>
                  </a:lnTo>
                  <a:lnTo>
                    <a:pt x="360" y="542"/>
                  </a:lnTo>
                  <a:lnTo>
                    <a:pt x="360" y="542"/>
                  </a:lnTo>
                  <a:lnTo>
                    <a:pt x="366" y="528"/>
                  </a:lnTo>
                  <a:lnTo>
                    <a:pt x="366" y="528"/>
                  </a:lnTo>
                  <a:lnTo>
                    <a:pt x="370" y="504"/>
                  </a:lnTo>
                  <a:lnTo>
                    <a:pt x="370" y="504"/>
                  </a:lnTo>
                  <a:lnTo>
                    <a:pt x="372" y="480"/>
                  </a:lnTo>
                  <a:lnTo>
                    <a:pt x="372" y="480"/>
                  </a:lnTo>
                  <a:lnTo>
                    <a:pt x="372" y="468"/>
                  </a:lnTo>
                  <a:lnTo>
                    <a:pt x="372" y="468"/>
                  </a:lnTo>
                  <a:lnTo>
                    <a:pt x="376" y="456"/>
                  </a:lnTo>
                  <a:lnTo>
                    <a:pt x="376" y="456"/>
                  </a:lnTo>
                  <a:lnTo>
                    <a:pt x="376" y="442"/>
                  </a:lnTo>
                  <a:lnTo>
                    <a:pt x="376" y="442"/>
                  </a:lnTo>
                  <a:lnTo>
                    <a:pt x="378" y="438"/>
                  </a:lnTo>
                  <a:lnTo>
                    <a:pt x="380" y="428"/>
                  </a:lnTo>
                  <a:lnTo>
                    <a:pt x="380" y="428"/>
                  </a:lnTo>
                  <a:lnTo>
                    <a:pt x="380" y="418"/>
                  </a:lnTo>
                  <a:lnTo>
                    <a:pt x="378" y="412"/>
                  </a:lnTo>
                  <a:lnTo>
                    <a:pt x="378" y="412"/>
                  </a:lnTo>
                  <a:lnTo>
                    <a:pt x="376" y="404"/>
                  </a:lnTo>
                  <a:lnTo>
                    <a:pt x="376" y="404"/>
                  </a:lnTo>
                  <a:lnTo>
                    <a:pt x="372" y="384"/>
                  </a:lnTo>
                  <a:lnTo>
                    <a:pt x="372" y="384"/>
                  </a:lnTo>
                  <a:lnTo>
                    <a:pt x="366" y="352"/>
                  </a:lnTo>
                  <a:lnTo>
                    <a:pt x="366" y="352"/>
                  </a:lnTo>
                  <a:lnTo>
                    <a:pt x="362" y="338"/>
                  </a:lnTo>
                  <a:lnTo>
                    <a:pt x="362" y="338"/>
                  </a:lnTo>
                  <a:lnTo>
                    <a:pt x="362" y="326"/>
                  </a:lnTo>
                  <a:lnTo>
                    <a:pt x="362" y="326"/>
                  </a:lnTo>
                  <a:lnTo>
                    <a:pt x="358" y="312"/>
                  </a:lnTo>
                  <a:lnTo>
                    <a:pt x="358" y="312"/>
                  </a:lnTo>
                  <a:lnTo>
                    <a:pt x="356" y="306"/>
                  </a:lnTo>
                  <a:lnTo>
                    <a:pt x="356" y="306"/>
                  </a:lnTo>
                  <a:lnTo>
                    <a:pt x="356" y="296"/>
                  </a:lnTo>
                  <a:lnTo>
                    <a:pt x="356" y="296"/>
                  </a:lnTo>
                  <a:lnTo>
                    <a:pt x="354" y="290"/>
                  </a:lnTo>
                  <a:lnTo>
                    <a:pt x="360" y="290"/>
                  </a:lnTo>
                  <a:lnTo>
                    <a:pt x="360" y="290"/>
                  </a:lnTo>
                  <a:lnTo>
                    <a:pt x="354" y="272"/>
                  </a:lnTo>
                  <a:lnTo>
                    <a:pt x="354" y="272"/>
                  </a:lnTo>
                  <a:lnTo>
                    <a:pt x="352" y="260"/>
                  </a:lnTo>
                  <a:lnTo>
                    <a:pt x="352" y="260"/>
                  </a:lnTo>
                  <a:lnTo>
                    <a:pt x="350" y="242"/>
                  </a:lnTo>
                  <a:lnTo>
                    <a:pt x="350" y="242"/>
                  </a:lnTo>
                  <a:lnTo>
                    <a:pt x="346" y="228"/>
                  </a:lnTo>
                  <a:lnTo>
                    <a:pt x="346" y="228"/>
                  </a:lnTo>
                  <a:lnTo>
                    <a:pt x="348" y="228"/>
                  </a:lnTo>
                  <a:lnTo>
                    <a:pt x="348" y="228"/>
                  </a:lnTo>
                  <a:lnTo>
                    <a:pt x="350" y="230"/>
                  </a:lnTo>
                  <a:lnTo>
                    <a:pt x="350" y="230"/>
                  </a:lnTo>
                  <a:lnTo>
                    <a:pt x="346" y="220"/>
                  </a:lnTo>
                  <a:lnTo>
                    <a:pt x="346" y="220"/>
                  </a:lnTo>
                  <a:lnTo>
                    <a:pt x="342" y="212"/>
                  </a:lnTo>
                  <a:lnTo>
                    <a:pt x="338" y="200"/>
                  </a:lnTo>
                  <a:lnTo>
                    <a:pt x="338" y="200"/>
                  </a:lnTo>
                  <a:lnTo>
                    <a:pt x="332" y="180"/>
                  </a:lnTo>
                  <a:lnTo>
                    <a:pt x="332" y="180"/>
                  </a:lnTo>
                  <a:lnTo>
                    <a:pt x="332" y="170"/>
                  </a:lnTo>
                  <a:lnTo>
                    <a:pt x="332" y="166"/>
                  </a:lnTo>
                  <a:lnTo>
                    <a:pt x="332" y="166"/>
                  </a:lnTo>
                  <a:lnTo>
                    <a:pt x="332" y="158"/>
                  </a:lnTo>
                  <a:lnTo>
                    <a:pt x="332" y="158"/>
                  </a:lnTo>
                  <a:lnTo>
                    <a:pt x="334" y="150"/>
                  </a:lnTo>
                  <a:lnTo>
                    <a:pt x="334" y="150"/>
                  </a:lnTo>
                  <a:lnTo>
                    <a:pt x="336" y="144"/>
                  </a:lnTo>
                  <a:lnTo>
                    <a:pt x="336" y="144"/>
                  </a:lnTo>
                  <a:lnTo>
                    <a:pt x="338" y="144"/>
                  </a:lnTo>
                  <a:lnTo>
                    <a:pt x="344" y="142"/>
                  </a:lnTo>
                  <a:lnTo>
                    <a:pt x="344" y="142"/>
                  </a:lnTo>
                  <a:lnTo>
                    <a:pt x="360" y="138"/>
                  </a:lnTo>
                  <a:lnTo>
                    <a:pt x="360" y="138"/>
                  </a:lnTo>
                  <a:lnTo>
                    <a:pt x="382" y="132"/>
                  </a:lnTo>
                  <a:lnTo>
                    <a:pt x="382" y="132"/>
                  </a:lnTo>
                  <a:lnTo>
                    <a:pt x="388" y="128"/>
                  </a:lnTo>
                  <a:lnTo>
                    <a:pt x="388" y="128"/>
                  </a:lnTo>
                  <a:lnTo>
                    <a:pt x="392" y="128"/>
                  </a:lnTo>
                  <a:lnTo>
                    <a:pt x="392" y="128"/>
                  </a:lnTo>
                  <a:lnTo>
                    <a:pt x="398" y="126"/>
                  </a:lnTo>
                  <a:lnTo>
                    <a:pt x="398" y="126"/>
                  </a:lnTo>
                  <a:lnTo>
                    <a:pt x="402" y="122"/>
                  </a:lnTo>
                  <a:lnTo>
                    <a:pt x="406" y="118"/>
                  </a:lnTo>
                  <a:lnTo>
                    <a:pt x="406" y="118"/>
                  </a:lnTo>
                  <a:lnTo>
                    <a:pt x="408" y="116"/>
                  </a:lnTo>
                  <a:lnTo>
                    <a:pt x="408" y="114"/>
                  </a:lnTo>
                  <a:lnTo>
                    <a:pt x="408" y="114"/>
                  </a:lnTo>
                  <a:lnTo>
                    <a:pt x="408" y="110"/>
                  </a:lnTo>
                  <a:lnTo>
                    <a:pt x="408" y="110"/>
                  </a:lnTo>
                  <a:lnTo>
                    <a:pt x="412" y="100"/>
                  </a:lnTo>
                  <a:lnTo>
                    <a:pt x="412" y="100"/>
                  </a:lnTo>
                  <a:lnTo>
                    <a:pt x="416" y="90"/>
                  </a:lnTo>
                  <a:lnTo>
                    <a:pt x="416" y="90"/>
                  </a:lnTo>
                  <a:lnTo>
                    <a:pt x="418" y="88"/>
                  </a:lnTo>
                  <a:lnTo>
                    <a:pt x="418" y="88"/>
                  </a:lnTo>
                  <a:lnTo>
                    <a:pt x="420" y="84"/>
                  </a:lnTo>
                  <a:lnTo>
                    <a:pt x="420" y="84"/>
                  </a:lnTo>
                  <a:lnTo>
                    <a:pt x="422" y="82"/>
                  </a:lnTo>
                  <a:lnTo>
                    <a:pt x="424" y="78"/>
                  </a:lnTo>
                  <a:lnTo>
                    <a:pt x="424" y="78"/>
                  </a:lnTo>
                  <a:lnTo>
                    <a:pt x="424" y="72"/>
                  </a:lnTo>
                  <a:lnTo>
                    <a:pt x="424" y="72"/>
                  </a:lnTo>
                  <a:lnTo>
                    <a:pt x="426" y="70"/>
                  </a:lnTo>
                  <a:lnTo>
                    <a:pt x="436" y="54"/>
                  </a:lnTo>
                  <a:lnTo>
                    <a:pt x="436" y="54"/>
                  </a:lnTo>
                  <a:lnTo>
                    <a:pt x="426" y="48"/>
                  </a:lnTo>
                  <a:lnTo>
                    <a:pt x="426" y="48"/>
                  </a:lnTo>
                  <a:lnTo>
                    <a:pt x="420" y="44"/>
                  </a:lnTo>
                  <a:lnTo>
                    <a:pt x="420" y="44"/>
                  </a:lnTo>
                  <a:lnTo>
                    <a:pt x="420" y="44"/>
                  </a:lnTo>
                  <a:lnTo>
                    <a:pt x="420" y="44"/>
                  </a:lnTo>
                  <a:lnTo>
                    <a:pt x="420" y="42"/>
                  </a:lnTo>
                  <a:lnTo>
                    <a:pt x="420" y="42"/>
                  </a:lnTo>
                  <a:lnTo>
                    <a:pt x="420" y="40"/>
                  </a:lnTo>
                  <a:lnTo>
                    <a:pt x="422" y="38"/>
                  </a:lnTo>
                  <a:lnTo>
                    <a:pt x="426" y="34"/>
                  </a:lnTo>
                  <a:lnTo>
                    <a:pt x="426" y="34"/>
                  </a:lnTo>
                  <a:lnTo>
                    <a:pt x="440" y="26"/>
                  </a:lnTo>
                  <a:lnTo>
                    <a:pt x="440" y="26"/>
                  </a:lnTo>
                  <a:lnTo>
                    <a:pt x="444" y="22"/>
                  </a:lnTo>
                  <a:lnTo>
                    <a:pt x="444" y="22"/>
                  </a:lnTo>
                  <a:lnTo>
                    <a:pt x="448" y="20"/>
                  </a:lnTo>
                  <a:lnTo>
                    <a:pt x="452" y="18"/>
                  </a:lnTo>
                  <a:lnTo>
                    <a:pt x="452" y="18"/>
                  </a:lnTo>
                  <a:lnTo>
                    <a:pt x="460" y="8"/>
                  </a:lnTo>
                  <a:lnTo>
                    <a:pt x="460" y="8"/>
                  </a:lnTo>
                  <a:lnTo>
                    <a:pt x="462" y="4"/>
                  </a:lnTo>
                  <a:lnTo>
                    <a:pt x="462" y="4"/>
                  </a:lnTo>
                  <a:lnTo>
                    <a:pt x="462" y="2"/>
                  </a:lnTo>
                  <a:lnTo>
                    <a:pt x="462" y="0"/>
                  </a:lnTo>
                  <a:lnTo>
                    <a:pt x="462" y="0"/>
                  </a:lnTo>
                  <a:close/>
                  <a:moveTo>
                    <a:pt x="184" y="42"/>
                  </a:moveTo>
                  <a:lnTo>
                    <a:pt x="184" y="42"/>
                  </a:lnTo>
                  <a:lnTo>
                    <a:pt x="184" y="42"/>
                  </a:lnTo>
                  <a:lnTo>
                    <a:pt x="184" y="42"/>
                  </a:lnTo>
                  <a:lnTo>
                    <a:pt x="184" y="40"/>
                  </a:lnTo>
                  <a:lnTo>
                    <a:pt x="184" y="40"/>
                  </a:lnTo>
                  <a:lnTo>
                    <a:pt x="184" y="42"/>
                  </a:lnTo>
                  <a:lnTo>
                    <a:pt x="184" y="42"/>
                  </a:lnTo>
                  <a:close/>
                  <a:moveTo>
                    <a:pt x="186" y="40"/>
                  </a:moveTo>
                  <a:lnTo>
                    <a:pt x="186" y="40"/>
                  </a:lnTo>
                  <a:lnTo>
                    <a:pt x="186" y="40"/>
                  </a:lnTo>
                  <a:lnTo>
                    <a:pt x="186" y="40"/>
                  </a:lnTo>
                  <a:lnTo>
                    <a:pt x="186" y="40"/>
                  </a:lnTo>
                  <a:lnTo>
                    <a:pt x="186" y="38"/>
                  </a:lnTo>
                  <a:lnTo>
                    <a:pt x="186" y="38"/>
                  </a:lnTo>
                  <a:lnTo>
                    <a:pt x="186" y="40"/>
                  </a:lnTo>
                  <a:lnTo>
                    <a:pt x="186" y="40"/>
                  </a:lnTo>
                  <a:close/>
                  <a:moveTo>
                    <a:pt x="192" y="30"/>
                  </a:moveTo>
                  <a:lnTo>
                    <a:pt x="192" y="30"/>
                  </a:lnTo>
                  <a:lnTo>
                    <a:pt x="190" y="30"/>
                  </a:lnTo>
                  <a:lnTo>
                    <a:pt x="190" y="30"/>
                  </a:lnTo>
                  <a:lnTo>
                    <a:pt x="190" y="30"/>
                  </a:lnTo>
                  <a:lnTo>
                    <a:pt x="190" y="30"/>
                  </a:lnTo>
                  <a:lnTo>
                    <a:pt x="190" y="30"/>
                  </a:lnTo>
                  <a:lnTo>
                    <a:pt x="192" y="30"/>
                  </a:lnTo>
                  <a:lnTo>
                    <a:pt x="192" y="30"/>
                  </a:lnTo>
                  <a:lnTo>
                    <a:pt x="192" y="30"/>
                  </a:lnTo>
                  <a:lnTo>
                    <a:pt x="192" y="30"/>
                  </a:lnTo>
                  <a:close/>
                  <a:moveTo>
                    <a:pt x="192" y="28"/>
                  </a:moveTo>
                  <a:lnTo>
                    <a:pt x="192" y="28"/>
                  </a:lnTo>
                  <a:lnTo>
                    <a:pt x="192" y="28"/>
                  </a:lnTo>
                  <a:lnTo>
                    <a:pt x="192" y="28"/>
                  </a:lnTo>
                  <a:lnTo>
                    <a:pt x="194" y="28"/>
                  </a:lnTo>
                  <a:lnTo>
                    <a:pt x="192" y="28"/>
                  </a:lnTo>
                  <a:close/>
                  <a:moveTo>
                    <a:pt x="194" y="28"/>
                  </a:moveTo>
                  <a:lnTo>
                    <a:pt x="194" y="28"/>
                  </a:lnTo>
                  <a:lnTo>
                    <a:pt x="192" y="28"/>
                  </a:lnTo>
                  <a:lnTo>
                    <a:pt x="192" y="28"/>
                  </a:lnTo>
                  <a:lnTo>
                    <a:pt x="192" y="28"/>
                  </a:lnTo>
                  <a:lnTo>
                    <a:pt x="192" y="28"/>
                  </a:lnTo>
                  <a:lnTo>
                    <a:pt x="194" y="28"/>
                  </a:lnTo>
                  <a:lnTo>
                    <a:pt x="194" y="28"/>
                  </a:lnTo>
                  <a:lnTo>
                    <a:pt x="194" y="28"/>
                  </a:lnTo>
                  <a:lnTo>
                    <a:pt x="194" y="28"/>
                  </a:lnTo>
                  <a:close/>
                  <a:moveTo>
                    <a:pt x="188" y="568"/>
                  </a:moveTo>
                  <a:lnTo>
                    <a:pt x="188" y="568"/>
                  </a:lnTo>
                  <a:lnTo>
                    <a:pt x="186" y="570"/>
                  </a:lnTo>
                  <a:lnTo>
                    <a:pt x="186" y="570"/>
                  </a:lnTo>
                  <a:lnTo>
                    <a:pt x="184" y="572"/>
                  </a:lnTo>
                  <a:lnTo>
                    <a:pt x="184" y="570"/>
                  </a:lnTo>
                  <a:lnTo>
                    <a:pt x="184" y="570"/>
                  </a:lnTo>
                  <a:lnTo>
                    <a:pt x="184" y="570"/>
                  </a:lnTo>
                  <a:lnTo>
                    <a:pt x="184" y="568"/>
                  </a:lnTo>
                  <a:lnTo>
                    <a:pt x="184" y="568"/>
                  </a:lnTo>
                  <a:lnTo>
                    <a:pt x="190" y="566"/>
                  </a:lnTo>
                  <a:lnTo>
                    <a:pt x="190" y="566"/>
                  </a:lnTo>
                  <a:lnTo>
                    <a:pt x="188" y="568"/>
                  </a:lnTo>
                  <a:lnTo>
                    <a:pt x="188" y="568"/>
                  </a:lnTo>
                  <a:close/>
                  <a:moveTo>
                    <a:pt x="230" y="20"/>
                  </a:moveTo>
                  <a:lnTo>
                    <a:pt x="230" y="20"/>
                  </a:lnTo>
                  <a:lnTo>
                    <a:pt x="230" y="20"/>
                  </a:lnTo>
                  <a:lnTo>
                    <a:pt x="230" y="20"/>
                  </a:lnTo>
                  <a:lnTo>
                    <a:pt x="230" y="22"/>
                  </a:lnTo>
                  <a:lnTo>
                    <a:pt x="230" y="22"/>
                  </a:lnTo>
                  <a:lnTo>
                    <a:pt x="228" y="22"/>
                  </a:lnTo>
                  <a:lnTo>
                    <a:pt x="228" y="22"/>
                  </a:lnTo>
                  <a:lnTo>
                    <a:pt x="230" y="20"/>
                  </a:lnTo>
                  <a:lnTo>
                    <a:pt x="230" y="20"/>
                  </a:lnTo>
                  <a:close/>
                  <a:moveTo>
                    <a:pt x="226" y="18"/>
                  </a:moveTo>
                  <a:lnTo>
                    <a:pt x="226" y="18"/>
                  </a:lnTo>
                  <a:lnTo>
                    <a:pt x="230" y="18"/>
                  </a:lnTo>
                  <a:lnTo>
                    <a:pt x="230" y="18"/>
                  </a:lnTo>
                  <a:lnTo>
                    <a:pt x="230" y="18"/>
                  </a:lnTo>
                  <a:lnTo>
                    <a:pt x="230" y="20"/>
                  </a:lnTo>
                  <a:lnTo>
                    <a:pt x="230" y="20"/>
                  </a:lnTo>
                  <a:lnTo>
                    <a:pt x="230" y="18"/>
                  </a:lnTo>
                  <a:lnTo>
                    <a:pt x="230" y="18"/>
                  </a:lnTo>
                  <a:lnTo>
                    <a:pt x="228" y="18"/>
                  </a:lnTo>
                  <a:lnTo>
                    <a:pt x="228" y="18"/>
                  </a:lnTo>
                  <a:lnTo>
                    <a:pt x="226" y="18"/>
                  </a:lnTo>
                  <a:lnTo>
                    <a:pt x="226" y="18"/>
                  </a:lnTo>
                  <a:close/>
                  <a:moveTo>
                    <a:pt x="228" y="18"/>
                  </a:moveTo>
                  <a:lnTo>
                    <a:pt x="228" y="18"/>
                  </a:lnTo>
                  <a:lnTo>
                    <a:pt x="228" y="18"/>
                  </a:lnTo>
                  <a:lnTo>
                    <a:pt x="230" y="18"/>
                  </a:lnTo>
                  <a:lnTo>
                    <a:pt x="230" y="18"/>
                  </a:lnTo>
                  <a:lnTo>
                    <a:pt x="228" y="20"/>
                  </a:lnTo>
                  <a:lnTo>
                    <a:pt x="228" y="20"/>
                  </a:lnTo>
                  <a:lnTo>
                    <a:pt x="226" y="20"/>
                  </a:lnTo>
                  <a:lnTo>
                    <a:pt x="228" y="18"/>
                  </a:lnTo>
                  <a:close/>
                  <a:moveTo>
                    <a:pt x="364" y="576"/>
                  </a:moveTo>
                  <a:lnTo>
                    <a:pt x="364" y="576"/>
                  </a:lnTo>
                  <a:lnTo>
                    <a:pt x="364" y="580"/>
                  </a:lnTo>
                  <a:lnTo>
                    <a:pt x="364" y="580"/>
                  </a:lnTo>
                  <a:lnTo>
                    <a:pt x="364" y="578"/>
                  </a:lnTo>
                  <a:lnTo>
                    <a:pt x="364" y="578"/>
                  </a:lnTo>
                  <a:lnTo>
                    <a:pt x="362" y="576"/>
                  </a:lnTo>
                  <a:lnTo>
                    <a:pt x="362" y="576"/>
                  </a:lnTo>
                  <a:lnTo>
                    <a:pt x="364" y="576"/>
                  </a:lnTo>
                  <a:lnTo>
                    <a:pt x="364" y="576"/>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sp>
          <p:nvSpPr>
            <p:cNvPr id="10" name="Freeform 76"/>
            <p:cNvSpPr>
              <a:spLocks noEditPoints="1"/>
            </p:cNvSpPr>
            <p:nvPr/>
          </p:nvSpPr>
          <p:spPr bwMode="auto">
            <a:xfrm>
              <a:off x="3084096" y="3670172"/>
              <a:ext cx="828259" cy="1857044"/>
            </a:xfrm>
            <a:custGeom>
              <a:avLst/>
              <a:gdLst/>
              <a:ahLst/>
              <a:cxnLst>
                <a:cxn ang="0">
                  <a:pos x="48" y="176"/>
                </a:cxn>
                <a:cxn ang="0">
                  <a:pos x="164" y="78"/>
                </a:cxn>
                <a:cxn ang="0">
                  <a:pos x="164" y="102"/>
                </a:cxn>
                <a:cxn ang="0">
                  <a:pos x="166" y="96"/>
                </a:cxn>
                <a:cxn ang="0">
                  <a:pos x="216" y="118"/>
                </a:cxn>
                <a:cxn ang="0">
                  <a:pos x="250" y="160"/>
                </a:cxn>
                <a:cxn ang="0">
                  <a:pos x="256" y="248"/>
                </a:cxn>
                <a:cxn ang="0">
                  <a:pos x="244" y="292"/>
                </a:cxn>
                <a:cxn ang="0">
                  <a:pos x="246" y="338"/>
                </a:cxn>
                <a:cxn ang="0">
                  <a:pos x="230" y="370"/>
                </a:cxn>
                <a:cxn ang="0">
                  <a:pos x="242" y="410"/>
                </a:cxn>
                <a:cxn ang="0">
                  <a:pos x="250" y="452"/>
                </a:cxn>
                <a:cxn ang="0">
                  <a:pos x="262" y="530"/>
                </a:cxn>
                <a:cxn ang="0">
                  <a:pos x="262" y="564"/>
                </a:cxn>
                <a:cxn ang="0">
                  <a:pos x="274" y="618"/>
                </a:cxn>
                <a:cxn ang="0">
                  <a:pos x="290" y="680"/>
                </a:cxn>
                <a:cxn ang="0">
                  <a:pos x="306" y="730"/>
                </a:cxn>
                <a:cxn ang="0">
                  <a:pos x="316" y="760"/>
                </a:cxn>
                <a:cxn ang="0">
                  <a:pos x="332" y="796"/>
                </a:cxn>
                <a:cxn ang="0">
                  <a:pos x="362" y="820"/>
                </a:cxn>
                <a:cxn ang="0">
                  <a:pos x="372" y="848"/>
                </a:cxn>
                <a:cxn ang="0">
                  <a:pos x="316" y="838"/>
                </a:cxn>
                <a:cxn ang="0">
                  <a:pos x="296" y="826"/>
                </a:cxn>
                <a:cxn ang="0">
                  <a:pos x="274" y="838"/>
                </a:cxn>
                <a:cxn ang="0">
                  <a:pos x="262" y="798"/>
                </a:cxn>
                <a:cxn ang="0">
                  <a:pos x="270" y="770"/>
                </a:cxn>
                <a:cxn ang="0">
                  <a:pos x="262" y="732"/>
                </a:cxn>
                <a:cxn ang="0">
                  <a:pos x="224" y="642"/>
                </a:cxn>
                <a:cxn ang="0">
                  <a:pos x="202" y="586"/>
                </a:cxn>
                <a:cxn ang="0">
                  <a:pos x="160" y="494"/>
                </a:cxn>
                <a:cxn ang="0">
                  <a:pos x="144" y="528"/>
                </a:cxn>
                <a:cxn ang="0">
                  <a:pos x="128" y="572"/>
                </a:cxn>
                <a:cxn ang="0">
                  <a:pos x="124" y="640"/>
                </a:cxn>
                <a:cxn ang="0">
                  <a:pos x="130" y="714"/>
                </a:cxn>
                <a:cxn ang="0">
                  <a:pos x="136" y="752"/>
                </a:cxn>
                <a:cxn ang="0">
                  <a:pos x="140" y="778"/>
                </a:cxn>
                <a:cxn ang="0">
                  <a:pos x="134" y="818"/>
                </a:cxn>
                <a:cxn ang="0">
                  <a:pos x="130" y="844"/>
                </a:cxn>
                <a:cxn ang="0">
                  <a:pos x="88" y="830"/>
                </a:cxn>
                <a:cxn ang="0">
                  <a:pos x="102" y="772"/>
                </a:cxn>
                <a:cxn ang="0">
                  <a:pos x="98" y="756"/>
                </a:cxn>
                <a:cxn ang="0">
                  <a:pos x="90" y="724"/>
                </a:cxn>
                <a:cxn ang="0">
                  <a:pos x="78" y="668"/>
                </a:cxn>
                <a:cxn ang="0">
                  <a:pos x="72" y="550"/>
                </a:cxn>
                <a:cxn ang="0">
                  <a:pos x="60" y="494"/>
                </a:cxn>
                <a:cxn ang="0">
                  <a:pos x="52" y="514"/>
                </a:cxn>
                <a:cxn ang="0">
                  <a:pos x="40" y="522"/>
                </a:cxn>
                <a:cxn ang="0">
                  <a:pos x="0" y="450"/>
                </a:cxn>
                <a:cxn ang="0">
                  <a:pos x="16" y="418"/>
                </a:cxn>
                <a:cxn ang="0">
                  <a:pos x="54" y="346"/>
                </a:cxn>
                <a:cxn ang="0">
                  <a:pos x="60" y="322"/>
                </a:cxn>
                <a:cxn ang="0">
                  <a:pos x="44" y="274"/>
                </a:cxn>
                <a:cxn ang="0">
                  <a:pos x="42" y="240"/>
                </a:cxn>
                <a:cxn ang="0">
                  <a:pos x="38" y="210"/>
                </a:cxn>
                <a:cxn ang="0">
                  <a:pos x="34" y="188"/>
                </a:cxn>
                <a:cxn ang="0">
                  <a:pos x="26" y="140"/>
                </a:cxn>
                <a:cxn ang="0">
                  <a:pos x="32" y="82"/>
                </a:cxn>
                <a:cxn ang="0">
                  <a:pos x="56" y="8"/>
                </a:cxn>
                <a:cxn ang="0">
                  <a:pos x="120" y="14"/>
                </a:cxn>
                <a:cxn ang="0">
                  <a:pos x="160" y="68"/>
                </a:cxn>
                <a:cxn ang="0">
                  <a:pos x="170" y="106"/>
                </a:cxn>
                <a:cxn ang="0">
                  <a:pos x="204" y="120"/>
                </a:cxn>
              </a:cxnLst>
              <a:rect l="0" t="0" r="r" b="b"/>
              <a:pathLst>
                <a:path w="380" h="852">
                  <a:moveTo>
                    <a:pt x="42" y="180"/>
                  </a:moveTo>
                  <a:lnTo>
                    <a:pt x="42" y="180"/>
                  </a:lnTo>
                  <a:lnTo>
                    <a:pt x="44" y="184"/>
                  </a:lnTo>
                  <a:lnTo>
                    <a:pt x="44" y="184"/>
                  </a:lnTo>
                  <a:lnTo>
                    <a:pt x="46" y="182"/>
                  </a:lnTo>
                  <a:lnTo>
                    <a:pt x="48" y="178"/>
                  </a:lnTo>
                  <a:lnTo>
                    <a:pt x="48" y="176"/>
                  </a:lnTo>
                  <a:lnTo>
                    <a:pt x="46" y="174"/>
                  </a:lnTo>
                  <a:lnTo>
                    <a:pt x="44" y="174"/>
                  </a:lnTo>
                  <a:lnTo>
                    <a:pt x="42" y="174"/>
                  </a:lnTo>
                  <a:lnTo>
                    <a:pt x="42" y="176"/>
                  </a:lnTo>
                  <a:lnTo>
                    <a:pt x="42" y="180"/>
                  </a:lnTo>
                  <a:close/>
                  <a:moveTo>
                    <a:pt x="164" y="78"/>
                  </a:moveTo>
                  <a:lnTo>
                    <a:pt x="164" y="78"/>
                  </a:lnTo>
                  <a:lnTo>
                    <a:pt x="164" y="80"/>
                  </a:lnTo>
                  <a:lnTo>
                    <a:pt x="166" y="80"/>
                  </a:lnTo>
                  <a:lnTo>
                    <a:pt x="166" y="80"/>
                  </a:lnTo>
                  <a:lnTo>
                    <a:pt x="164" y="78"/>
                  </a:lnTo>
                  <a:lnTo>
                    <a:pt x="164" y="78"/>
                  </a:lnTo>
                  <a:close/>
                  <a:moveTo>
                    <a:pt x="164" y="102"/>
                  </a:moveTo>
                  <a:lnTo>
                    <a:pt x="164" y="102"/>
                  </a:lnTo>
                  <a:lnTo>
                    <a:pt x="166" y="104"/>
                  </a:lnTo>
                  <a:lnTo>
                    <a:pt x="166" y="104"/>
                  </a:lnTo>
                  <a:lnTo>
                    <a:pt x="166" y="102"/>
                  </a:lnTo>
                  <a:lnTo>
                    <a:pt x="162" y="100"/>
                  </a:lnTo>
                  <a:lnTo>
                    <a:pt x="164" y="102"/>
                  </a:lnTo>
                  <a:close/>
                  <a:moveTo>
                    <a:pt x="166" y="96"/>
                  </a:moveTo>
                  <a:lnTo>
                    <a:pt x="166" y="96"/>
                  </a:lnTo>
                  <a:lnTo>
                    <a:pt x="166" y="102"/>
                  </a:lnTo>
                  <a:lnTo>
                    <a:pt x="166" y="102"/>
                  </a:lnTo>
                  <a:lnTo>
                    <a:pt x="168" y="98"/>
                  </a:lnTo>
                  <a:lnTo>
                    <a:pt x="166" y="96"/>
                  </a:lnTo>
                  <a:lnTo>
                    <a:pt x="166" y="96"/>
                  </a:lnTo>
                  <a:close/>
                  <a:moveTo>
                    <a:pt x="216" y="118"/>
                  </a:moveTo>
                  <a:lnTo>
                    <a:pt x="216" y="118"/>
                  </a:lnTo>
                  <a:lnTo>
                    <a:pt x="224" y="120"/>
                  </a:lnTo>
                  <a:lnTo>
                    <a:pt x="230" y="122"/>
                  </a:lnTo>
                  <a:lnTo>
                    <a:pt x="236" y="128"/>
                  </a:lnTo>
                  <a:lnTo>
                    <a:pt x="240" y="134"/>
                  </a:lnTo>
                  <a:lnTo>
                    <a:pt x="246" y="146"/>
                  </a:lnTo>
                  <a:lnTo>
                    <a:pt x="250" y="160"/>
                  </a:lnTo>
                  <a:lnTo>
                    <a:pt x="250" y="160"/>
                  </a:lnTo>
                  <a:lnTo>
                    <a:pt x="252" y="176"/>
                  </a:lnTo>
                  <a:lnTo>
                    <a:pt x="256" y="192"/>
                  </a:lnTo>
                  <a:lnTo>
                    <a:pt x="256" y="192"/>
                  </a:lnTo>
                  <a:lnTo>
                    <a:pt x="258" y="212"/>
                  </a:lnTo>
                  <a:lnTo>
                    <a:pt x="258" y="230"/>
                  </a:lnTo>
                  <a:lnTo>
                    <a:pt x="258" y="230"/>
                  </a:lnTo>
                  <a:lnTo>
                    <a:pt x="256" y="248"/>
                  </a:lnTo>
                  <a:lnTo>
                    <a:pt x="252" y="264"/>
                  </a:lnTo>
                  <a:lnTo>
                    <a:pt x="252" y="264"/>
                  </a:lnTo>
                  <a:lnTo>
                    <a:pt x="248" y="280"/>
                  </a:lnTo>
                  <a:lnTo>
                    <a:pt x="248" y="280"/>
                  </a:lnTo>
                  <a:lnTo>
                    <a:pt x="244" y="286"/>
                  </a:lnTo>
                  <a:lnTo>
                    <a:pt x="244" y="292"/>
                  </a:lnTo>
                  <a:lnTo>
                    <a:pt x="244" y="292"/>
                  </a:lnTo>
                  <a:lnTo>
                    <a:pt x="246" y="306"/>
                  </a:lnTo>
                  <a:lnTo>
                    <a:pt x="246" y="318"/>
                  </a:lnTo>
                  <a:lnTo>
                    <a:pt x="246" y="318"/>
                  </a:lnTo>
                  <a:lnTo>
                    <a:pt x="248" y="330"/>
                  </a:lnTo>
                  <a:lnTo>
                    <a:pt x="248" y="334"/>
                  </a:lnTo>
                  <a:lnTo>
                    <a:pt x="246" y="338"/>
                  </a:lnTo>
                  <a:lnTo>
                    <a:pt x="246" y="338"/>
                  </a:lnTo>
                  <a:lnTo>
                    <a:pt x="230" y="348"/>
                  </a:lnTo>
                  <a:lnTo>
                    <a:pt x="230" y="348"/>
                  </a:lnTo>
                  <a:lnTo>
                    <a:pt x="224" y="352"/>
                  </a:lnTo>
                  <a:lnTo>
                    <a:pt x="224" y="356"/>
                  </a:lnTo>
                  <a:lnTo>
                    <a:pt x="228" y="366"/>
                  </a:lnTo>
                  <a:lnTo>
                    <a:pt x="228" y="366"/>
                  </a:lnTo>
                  <a:lnTo>
                    <a:pt x="230" y="370"/>
                  </a:lnTo>
                  <a:lnTo>
                    <a:pt x="234" y="374"/>
                  </a:lnTo>
                  <a:lnTo>
                    <a:pt x="234" y="374"/>
                  </a:lnTo>
                  <a:lnTo>
                    <a:pt x="238" y="380"/>
                  </a:lnTo>
                  <a:lnTo>
                    <a:pt x="238" y="388"/>
                  </a:lnTo>
                  <a:lnTo>
                    <a:pt x="238" y="388"/>
                  </a:lnTo>
                  <a:lnTo>
                    <a:pt x="242" y="402"/>
                  </a:lnTo>
                  <a:lnTo>
                    <a:pt x="242" y="410"/>
                  </a:lnTo>
                  <a:lnTo>
                    <a:pt x="246" y="416"/>
                  </a:lnTo>
                  <a:lnTo>
                    <a:pt x="246" y="416"/>
                  </a:lnTo>
                  <a:lnTo>
                    <a:pt x="248" y="424"/>
                  </a:lnTo>
                  <a:lnTo>
                    <a:pt x="248" y="430"/>
                  </a:lnTo>
                  <a:lnTo>
                    <a:pt x="248" y="444"/>
                  </a:lnTo>
                  <a:lnTo>
                    <a:pt x="248" y="444"/>
                  </a:lnTo>
                  <a:lnTo>
                    <a:pt x="250" y="452"/>
                  </a:lnTo>
                  <a:lnTo>
                    <a:pt x="250" y="460"/>
                  </a:lnTo>
                  <a:lnTo>
                    <a:pt x="256" y="478"/>
                  </a:lnTo>
                  <a:lnTo>
                    <a:pt x="256" y="478"/>
                  </a:lnTo>
                  <a:lnTo>
                    <a:pt x="258" y="498"/>
                  </a:lnTo>
                  <a:lnTo>
                    <a:pt x="262" y="518"/>
                  </a:lnTo>
                  <a:lnTo>
                    <a:pt x="262" y="518"/>
                  </a:lnTo>
                  <a:lnTo>
                    <a:pt x="262" y="530"/>
                  </a:lnTo>
                  <a:lnTo>
                    <a:pt x="262" y="542"/>
                  </a:lnTo>
                  <a:lnTo>
                    <a:pt x="262" y="542"/>
                  </a:lnTo>
                  <a:lnTo>
                    <a:pt x="256" y="536"/>
                  </a:lnTo>
                  <a:lnTo>
                    <a:pt x="256" y="536"/>
                  </a:lnTo>
                  <a:lnTo>
                    <a:pt x="256" y="542"/>
                  </a:lnTo>
                  <a:lnTo>
                    <a:pt x="258" y="550"/>
                  </a:lnTo>
                  <a:lnTo>
                    <a:pt x="262" y="564"/>
                  </a:lnTo>
                  <a:lnTo>
                    <a:pt x="262" y="564"/>
                  </a:lnTo>
                  <a:lnTo>
                    <a:pt x="266" y="582"/>
                  </a:lnTo>
                  <a:lnTo>
                    <a:pt x="270" y="598"/>
                  </a:lnTo>
                  <a:lnTo>
                    <a:pt x="270" y="598"/>
                  </a:lnTo>
                  <a:lnTo>
                    <a:pt x="270" y="608"/>
                  </a:lnTo>
                  <a:lnTo>
                    <a:pt x="272" y="614"/>
                  </a:lnTo>
                  <a:lnTo>
                    <a:pt x="274" y="618"/>
                  </a:lnTo>
                  <a:lnTo>
                    <a:pt x="274" y="618"/>
                  </a:lnTo>
                  <a:lnTo>
                    <a:pt x="276" y="622"/>
                  </a:lnTo>
                  <a:lnTo>
                    <a:pt x="278" y="630"/>
                  </a:lnTo>
                  <a:lnTo>
                    <a:pt x="282" y="642"/>
                  </a:lnTo>
                  <a:lnTo>
                    <a:pt x="282" y="642"/>
                  </a:lnTo>
                  <a:lnTo>
                    <a:pt x="286" y="662"/>
                  </a:lnTo>
                  <a:lnTo>
                    <a:pt x="290" y="680"/>
                  </a:lnTo>
                  <a:lnTo>
                    <a:pt x="294" y="700"/>
                  </a:lnTo>
                  <a:lnTo>
                    <a:pt x="300" y="718"/>
                  </a:lnTo>
                  <a:lnTo>
                    <a:pt x="300" y="718"/>
                  </a:lnTo>
                  <a:lnTo>
                    <a:pt x="302" y="722"/>
                  </a:lnTo>
                  <a:lnTo>
                    <a:pt x="304" y="728"/>
                  </a:lnTo>
                  <a:lnTo>
                    <a:pt x="304" y="728"/>
                  </a:lnTo>
                  <a:lnTo>
                    <a:pt x="306" y="730"/>
                  </a:lnTo>
                  <a:lnTo>
                    <a:pt x="306" y="730"/>
                  </a:lnTo>
                  <a:lnTo>
                    <a:pt x="308" y="730"/>
                  </a:lnTo>
                  <a:lnTo>
                    <a:pt x="308" y="732"/>
                  </a:lnTo>
                  <a:lnTo>
                    <a:pt x="308" y="732"/>
                  </a:lnTo>
                  <a:lnTo>
                    <a:pt x="312" y="746"/>
                  </a:lnTo>
                  <a:lnTo>
                    <a:pt x="316" y="760"/>
                  </a:lnTo>
                  <a:lnTo>
                    <a:pt x="316" y="760"/>
                  </a:lnTo>
                  <a:lnTo>
                    <a:pt x="318" y="766"/>
                  </a:lnTo>
                  <a:lnTo>
                    <a:pt x="320" y="774"/>
                  </a:lnTo>
                  <a:lnTo>
                    <a:pt x="320" y="774"/>
                  </a:lnTo>
                  <a:lnTo>
                    <a:pt x="324" y="778"/>
                  </a:lnTo>
                  <a:lnTo>
                    <a:pt x="326" y="786"/>
                  </a:lnTo>
                  <a:lnTo>
                    <a:pt x="328" y="792"/>
                  </a:lnTo>
                  <a:lnTo>
                    <a:pt x="332" y="796"/>
                  </a:lnTo>
                  <a:lnTo>
                    <a:pt x="332" y="796"/>
                  </a:lnTo>
                  <a:lnTo>
                    <a:pt x="336" y="800"/>
                  </a:lnTo>
                  <a:lnTo>
                    <a:pt x="340" y="806"/>
                  </a:lnTo>
                  <a:lnTo>
                    <a:pt x="340" y="806"/>
                  </a:lnTo>
                  <a:lnTo>
                    <a:pt x="350" y="814"/>
                  </a:lnTo>
                  <a:lnTo>
                    <a:pt x="350" y="814"/>
                  </a:lnTo>
                  <a:lnTo>
                    <a:pt x="362" y="820"/>
                  </a:lnTo>
                  <a:lnTo>
                    <a:pt x="368" y="824"/>
                  </a:lnTo>
                  <a:lnTo>
                    <a:pt x="374" y="828"/>
                  </a:lnTo>
                  <a:lnTo>
                    <a:pt x="374" y="828"/>
                  </a:lnTo>
                  <a:lnTo>
                    <a:pt x="378" y="834"/>
                  </a:lnTo>
                  <a:lnTo>
                    <a:pt x="380" y="840"/>
                  </a:lnTo>
                  <a:lnTo>
                    <a:pt x="378" y="844"/>
                  </a:lnTo>
                  <a:lnTo>
                    <a:pt x="372" y="848"/>
                  </a:lnTo>
                  <a:lnTo>
                    <a:pt x="358" y="852"/>
                  </a:lnTo>
                  <a:lnTo>
                    <a:pt x="346" y="852"/>
                  </a:lnTo>
                  <a:lnTo>
                    <a:pt x="346" y="852"/>
                  </a:lnTo>
                  <a:lnTo>
                    <a:pt x="338" y="850"/>
                  </a:lnTo>
                  <a:lnTo>
                    <a:pt x="330" y="848"/>
                  </a:lnTo>
                  <a:lnTo>
                    <a:pt x="322" y="844"/>
                  </a:lnTo>
                  <a:lnTo>
                    <a:pt x="316" y="838"/>
                  </a:lnTo>
                  <a:lnTo>
                    <a:pt x="316" y="838"/>
                  </a:lnTo>
                  <a:lnTo>
                    <a:pt x="308" y="826"/>
                  </a:lnTo>
                  <a:lnTo>
                    <a:pt x="302" y="822"/>
                  </a:lnTo>
                  <a:lnTo>
                    <a:pt x="296" y="818"/>
                  </a:lnTo>
                  <a:lnTo>
                    <a:pt x="296" y="818"/>
                  </a:lnTo>
                  <a:lnTo>
                    <a:pt x="296" y="824"/>
                  </a:lnTo>
                  <a:lnTo>
                    <a:pt x="296" y="826"/>
                  </a:lnTo>
                  <a:lnTo>
                    <a:pt x="296" y="830"/>
                  </a:lnTo>
                  <a:lnTo>
                    <a:pt x="296" y="830"/>
                  </a:lnTo>
                  <a:lnTo>
                    <a:pt x="294" y="834"/>
                  </a:lnTo>
                  <a:lnTo>
                    <a:pt x="292" y="838"/>
                  </a:lnTo>
                  <a:lnTo>
                    <a:pt x="292" y="838"/>
                  </a:lnTo>
                  <a:lnTo>
                    <a:pt x="284" y="838"/>
                  </a:lnTo>
                  <a:lnTo>
                    <a:pt x="274" y="838"/>
                  </a:lnTo>
                  <a:lnTo>
                    <a:pt x="266" y="834"/>
                  </a:lnTo>
                  <a:lnTo>
                    <a:pt x="262" y="832"/>
                  </a:lnTo>
                  <a:lnTo>
                    <a:pt x="262" y="828"/>
                  </a:lnTo>
                  <a:lnTo>
                    <a:pt x="262" y="828"/>
                  </a:lnTo>
                  <a:lnTo>
                    <a:pt x="262" y="808"/>
                  </a:lnTo>
                  <a:lnTo>
                    <a:pt x="262" y="808"/>
                  </a:lnTo>
                  <a:lnTo>
                    <a:pt x="262" y="798"/>
                  </a:lnTo>
                  <a:lnTo>
                    <a:pt x="262" y="798"/>
                  </a:lnTo>
                  <a:lnTo>
                    <a:pt x="262" y="794"/>
                  </a:lnTo>
                  <a:lnTo>
                    <a:pt x="264" y="792"/>
                  </a:lnTo>
                  <a:lnTo>
                    <a:pt x="264" y="792"/>
                  </a:lnTo>
                  <a:lnTo>
                    <a:pt x="268" y="782"/>
                  </a:lnTo>
                  <a:lnTo>
                    <a:pt x="270" y="770"/>
                  </a:lnTo>
                  <a:lnTo>
                    <a:pt x="270" y="770"/>
                  </a:lnTo>
                  <a:lnTo>
                    <a:pt x="272" y="768"/>
                  </a:lnTo>
                  <a:lnTo>
                    <a:pt x="274" y="766"/>
                  </a:lnTo>
                  <a:lnTo>
                    <a:pt x="274" y="766"/>
                  </a:lnTo>
                  <a:lnTo>
                    <a:pt x="272" y="762"/>
                  </a:lnTo>
                  <a:lnTo>
                    <a:pt x="270" y="756"/>
                  </a:lnTo>
                  <a:lnTo>
                    <a:pt x="270" y="756"/>
                  </a:lnTo>
                  <a:lnTo>
                    <a:pt x="262" y="732"/>
                  </a:lnTo>
                  <a:lnTo>
                    <a:pt x="250" y="712"/>
                  </a:lnTo>
                  <a:lnTo>
                    <a:pt x="250" y="712"/>
                  </a:lnTo>
                  <a:lnTo>
                    <a:pt x="236" y="686"/>
                  </a:lnTo>
                  <a:lnTo>
                    <a:pt x="230" y="672"/>
                  </a:lnTo>
                  <a:lnTo>
                    <a:pt x="226" y="658"/>
                  </a:lnTo>
                  <a:lnTo>
                    <a:pt x="226" y="658"/>
                  </a:lnTo>
                  <a:lnTo>
                    <a:pt x="224" y="642"/>
                  </a:lnTo>
                  <a:lnTo>
                    <a:pt x="222" y="626"/>
                  </a:lnTo>
                  <a:lnTo>
                    <a:pt x="222" y="626"/>
                  </a:lnTo>
                  <a:lnTo>
                    <a:pt x="220" y="618"/>
                  </a:lnTo>
                  <a:lnTo>
                    <a:pt x="218" y="612"/>
                  </a:lnTo>
                  <a:lnTo>
                    <a:pt x="210" y="600"/>
                  </a:lnTo>
                  <a:lnTo>
                    <a:pt x="210" y="600"/>
                  </a:lnTo>
                  <a:lnTo>
                    <a:pt x="202" y="586"/>
                  </a:lnTo>
                  <a:lnTo>
                    <a:pt x="196" y="572"/>
                  </a:lnTo>
                  <a:lnTo>
                    <a:pt x="182" y="542"/>
                  </a:lnTo>
                  <a:lnTo>
                    <a:pt x="182" y="542"/>
                  </a:lnTo>
                  <a:lnTo>
                    <a:pt x="166" y="510"/>
                  </a:lnTo>
                  <a:lnTo>
                    <a:pt x="166" y="510"/>
                  </a:lnTo>
                  <a:lnTo>
                    <a:pt x="162" y="500"/>
                  </a:lnTo>
                  <a:lnTo>
                    <a:pt x="160" y="494"/>
                  </a:lnTo>
                  <a:lnTo>
                    <a:pt x="156" y="492"/>
                  </a:lnTo>
                  <a:lnTo>
                    <a:pt x="156" y="492"/>
                  </a:lnTo>
                  <a:lnTo>
                    <a:pt x="152" y="500"/>
                  </a:lnTo>
                  <a:lnTo>
                    <a:pt x="148" y="512"/>
                  </a:lnTo>
                  <a:lnTo>
                    <a:pt x="148" y="512"/>
                  </a:lnTo>
                  <a:lnTo>
                    <a:pt x="144" y="528"/>
                  </a:lnTo>
                  <a:lnTo>
                    <a:pt x="144" y="528"/>
                  </a:lnTo>
                  <a:lnTo>
                    <a:pt x="142" y="532"/>
                  </a:lnTo>
                  <a:lnTo>
                    <a:pt x="140" y="532"/>
                  </a:lnTo>
                  <a:lnTo>
                    <a:pt x="136" y="532"/>
                  </a:lnTo>
                  <a:lnTo>
                    <a:pt x="132" y="532"/>
                  </a:lnTo>
                  <a:lnTo>
                    <a:pt x="132" y="532"/>
                  </a:lnTo>
                  <a:lnTo>
                    <a:pt x="130" y="558"/>
                  </a:lnTo>
                  <a:lnTo>
                    <a:pt x="128" y="572"/>
                  </a:lnTo>
                  <a:lnTo>
                    <a:pt x="126" y="586"/>
                  </a:lnTo>
                  <a:lnTo>
                    <a:pt x="126" y="586"/>
                  </a:lnTo>
                  <a:lnTo>
                    <a:pt x="124" y="600"/>
                  </a:lnTo>
                  <a:lnTo>
                    <a:pt x="122" y="614"/>
                  </a:lnTo>
                  <a:lnTo>
                    <a:pt x="122" y="626"/>
                  </a:lnTo>
                  <a:lnTo>
                    <a:pt x="124" y="640"/>
                  </a:lnTo>
                  <a:lnTo>
                    <a:pt x="124" y="640"/>
                  </a:lnTo>
                  <a:lnTo>
                    <a:pt x="126" y="656"/>
                  </a:lnTo>
                  <a:lnTo>
                    <a:pt x="126" y="670"/>
                  </a:lnTo>
                  <a:lnTo>
                    <a:pt x="126" y="700"/>
                  </a:lnTo>
                  <a:lnTo>
                    <a:pt x="126" y="700"/>
                  </a:lnTo>
                  <a:lnTo>
                    <a:pt x="128" y="708"/>
                  </a:lnTo>
                  <a:lnTo>
                    <a:pt x="130" y="714"/>
                  </a:lnTo>
                  <a:lnTo>
                    <a:pt x="130" y="714"/>
                  </a:lnTo>
                  <a:lnTo>
                    <a:pt x="132" y="720"/>
                  </a:lnTo>
                  <a:lnTo>
                    <a:pt x="134" y="724"/>
                  </a:lnTo>
                  <a:lnTo>
                    <a:pt x="134" y="724"/>
                  </a:lnTo>
                  <a:lnTo>
                    <a:pt x="132" y="738"/>
                  </a:lnTo>
                  <a:lnTo>
                    <a:pt x="134" y="746"/>
                  </a:lnTo>
                  <a:lnTo>
                    <a:pt x="136" y="752"/>
                  </a:lnTo>
                  <a:lnTo>
                    <a:pt x="136" y="752"/>
                  </a:lnTo>
                  <a:lnTo>
                    <a:pt x="136" y="756"/>
                  </a:lnTo>
                  <a:lnTo>
                    <a:pt x="136" y="760"/>
                  </a:lnTo>
                  <a:lnTo>
                    <a:pt x="136" y="764"/>
                  </a:lnTo>
                  <a:lnTo>
                    <a:pt x="136" y="770"/>
                  </a:lnTo>
                  <a:lnTo>
                    <a:pt x="136" y="770"/>
                  </a:lnTo>
                  <a:lnTo>
                    <a:pt x="138" y="774"/>
                  </a:lnTo>
                  <a:lnTo>
                    <a:pt x="140" y="778"/>
                  </a:lnTo>
                  <a:lnTo>
                    <a:pt x="140" y="790"/>
                  </a:lnTo>
                  <a:lnTo>
                    <a:pt x="140" y="790"/>
                  </a:lnTo>
                  <a:lnTo>
                    <a:pt x="142" y="802"/>
                  </a:lnTo>
                  <a:lnTo>
                    <a:pt x="142" y="808"/>
                  </a:lnTo>
                  <a:lnTo>
                    <a:pt x="140" y="812"/>
                  </a:lnTo>
                  <a:lnTo>
                    <a:pt x="140" y="812"/>
                  </a:lnTo>
                  <a:lnTo>
                    <a:pt x="134" y="818"/>
                  </a:lnTo>
                  <a:lnTo>
                    <a:pt x="134" y="820"/>
                  </a:lnTo>
                  <a:lnTo>
                    <a:pt x="134" y="826"/>
                  </a:lnTo>
                  <a:lnTo>
                    <a:pt x="134" y="826"/>
                  </a:lnTo>
                  <a:lnTo>
                    <a:pt x="136" y="832"/>
                  </a:lnTo>
                  <a:lnTo>
                    <a:pt x="136" y="836"/>
                  </a:lnTo>
                  <a:lnTo>
                    <a:pt x="132" y="840"/>
                  </a:lnTo>
                  <a:lnTo>
                    <a:pt x="130" y="844"/>
                  </a:lnTo>
                  <a:lnTo>
                    <a:pt x="120" y="850"/>
                  </a:lnTo>
                  <a:lnTo>
                    <a:pt x="110" y="850"/>
                  </a:lnTo>
                  <a:lnTo>
                    <a:pt x="110" y="850"/>
                  </a:lnTo>
                  <a:lnTo>
                    <a:pt x="98" y="850"/>
                  </a:lnTo>
                  <a:lnTo>
                    <a:pt x="92" y="844"/>
                  </a:lnTo>
                  <a:lnTo>
                    <a:pt x="88" y="838"/>
                  </a:lnTo>
                  <a:lnTo>
                    <a:pt x="88" y="830"/>
                  </a:lnTo>
                  <a:lnTo>
                    <a:pt x="90" y="820"/>
                  </a:lnTo>
                  <a:lnTo>
                    <a:pt x="94" y="810"/>
                  </a:lnTo>
                  <a:lnTo>
                    <a:pt x="100" y="792"/>
                  </a:lnTo>
                  <a:lnTo>
                    <a:pt x="100" y="792"/>
                  </a:lnTo>
                  <a:lnTo>
                    <a:pt x="102" y="782"/>
                  </a:lnTo>
                  <a:lnTo>
                    <a:pt x="102" y="772"/>
                  </a:lnTo>
                  <a:lnTo>
                    <a:pt x="102" y="772"/>
                  </a:lnTo>
                  <a:lnTo>
                    <a:pt x="102" y="768"/>
                  </a:lnTo>
                  <a:lnTo>
                    <a:pt x="102" y="764"/>
                  </a:lnTo>
                  <a:lnTo>
                    <a:pt x="102" y="764"/>
                  </a:lnTo>
                  <a:lnTo>
                    <a:pt x="100" y="762"/>
                  </a:lnTo>
                  <a:lnTo>
                    <a:pt x="98" y="760"/>
                  </a:lnTo>
                  <a:lnTo>
                    <a:pt x="98" y="760"/>
                  </a:lnTo>
                  <a:lnTo>
                    <a:pt x="98" y="756"/>
                  </a:lnTo>
                  <a:lnTo>
                    <a:pt x="100" y="752"/>
                  </a:lnTo>
                  <a:lnTo>
                    <a:pt x="100" y="752"/>
                  </a:lnTo>
                  <a:lnTo>
                    <a:pt x="98" y="746"/>
                  </a:lnTo>
                  <a:lnTo>
                    <a:pt x="96" y="740"/>
                  </a:lnTo>
                  <a:lnTo>
                    <a:pt x="96" y="740"/>
                  </a:lnTo>
                  <a:lnTo>
                    <a:pt x="92" y="730"/>
                  </a:lnTo>
                  <a:lnTo>
                    <a:pt x="90" y="724"/>
                  </a:lnTo>
                  <a:lnTo>
                    <a:pt x="90" y="720"/>
                  </a:lnTo>
                  <a:lnTo>
                    <a:pt x="90" y="720"/>
                  </a:lnTo>
                  <a:lnTo>
                    <a:pt x="92" y="716"/>
                  </a:lnTo>
                  <a:lnTo>
                    <a:pt x="90" y="708"/>
                  </a:lnTo>
                  <a:lnTo>
                    <a:pt x="86" y="698"/>
                  </a:lnTo>
                  <a:lnTo>
                    <a:pt x="86" y="698"/>
                  </a:lnTo>
                  <a:lnTo>
                    <a:pt x="78" y="668"/>
                  </a:lnTo>
                  <a:lnTo>
                    <a:pt x="78" y="668"/>
                  </a:lnTo>
                  <a:lnTo>
                    <a:pt x="74" y="638"/>
                  </a:lnTo>
                  <a:lnTo>
                    <a:pt x="72" y="606"/>
                  </a:lnTo>
                  <a:lnTo>
                    <a:pt x="72" y="606"/>
                  </a:lnTo>
                  <a:lnTo>
                    <a:pt x="72" y="578"/>
                  </a:lnTo>
                  <a:lnTo>
                    <a:pt x="72" y="550"/>
                  </a:lnTo>
                  <a:lnTo>
                    <a:pt x="72" y="550"/>
                  </a:lnTo>
                  <a:lnTo>
                    <a:pt x="68" y="522"/>
                  </a:lnTo>
                  <a:lnTo>
                    <a:pt x="68" y="522"/>
                  </a:lnTo>
                  <a:lnTo>
                    <a:pt x="66" y="506"/>
                  </a:lnTo>
                  <a:lnTo>
                    <a:pt x="66" y="498"/>
                  </a:lnTo>
                  <a:lnTo>
                    <a:pt x="62" y="492"/>
                  </a:lnTo>
                  <a:lnTo>
                    <a:pt x="62" y="492"/>
                  </a:lnTo>
                  <a:lnTo>
                    <a:pt x="60" y="494"/>
                  </a:lnTo>
                  <a:lnTo>
                    <a:pt x="60" y="496"/>
                  </a:lnTo>
                  <a:lnTo>
                    <a:pt x="60" y="504"/>
                  </a:lnTo>
                  <a:lnTo>
                    <a:pt x="60" y="504"/>
                  </a:lnTo>
                  <a:lnTo>
                    <a:pt x="58" y="506"/>
                  </a:lnTo>
                  <a:lnTo>
                    <a:pt x="56" y="508"/>
                  </a:lnTo>
                  <a:lnTo>
                    <a:pt x="54" y="510"/>
                  </a:lnTo>
                  <a:lnTo>
                    <a:pt x="52" y="514"/>
                  </a:lnTo>
                  <a:lnTo>
                    <a:pt x="52" y="514"/>
                  </a:lnTo>
                  <a:lnTo>
                    <a:pt x="54" y="518"/>
                  </a:lnTo>
                  <a:lnTo>
                    <a:pt x="52" y="520"/>
                  </a:lnTo>
                  <a:lnTo>
                    <a:pt x="46" y="524"/>
                  </a:lnTo>
                  <a:lnTo>
                    <a:pt x="46" y="524"/>
                  </a:lnTo>
                  <a:lnTo>
                    <a:pt x="44" y="524"/>
                  </a:lnTo>
                  <a:lnTo>
                    <a:pt x="40" y="522"/>
                  </a:lnTo>
                  <a:lnTo>
                    <a:pt x="38" y="516"/>
                  </a:lnTo>
                  <a:lnTo>
                    <a:pt x="32" y="502"/>
                  </a:lnTo>
                  <a:lnTo>
                    <a:pt x="32" y="502"/>
                  </a:lnTo>
                  <a:lnTo>
                    <a:pt x="18" y="478"/>
                  </a:lnTo>
                  <a:lnTo>
                    <a:pt x="2" y="454"/>
                  </a:lnTo>
                  <a:lnTo>
                    <a:pt x="2" y="454"/>
                  </a:lnTo>
                  <a:lnTo>
                    <a:pt x="0" y="450"/>
                  </a:lnTo>
                  <a:lnTo>
                    <a:pt x="0" y="446"/>
                  </a:lnTo>
                  <a:lnTo>
                    <a:pt x="2" y="442"/>
                  </a:lnTo>
                  <a:lnTo>
                    <a:pt x="4" y="438"/>
                  </a:lnTo>
                  <a:lnTo>
                    <a:pt x="4" y="438"/>
                  </a:lnTo>
                  <a:lnTo>
                    <a:pt x="12" y="428"/>
                  </a:lnTo>
                  <a:lnTo>
                    <a:pt x="16" y="418"/>
                  </a:lnTo>
                  <a:lnTo>
                    <a:pt x="16" y="418"/>
                  </a:lnTo>
                  <a:lnTo>
                    <a:pt x="30" y="396"/>
                  </a:lnTo>
                  <a:lnTo>
                    <a:pt x="42" y="372"/>
                  </a:lnTo>
                  <a:lnTo>
                    <a:pt x="42" y="372"/>
                  </a:lnTo>
                  <a:lnTo>
                    <a:pt x="46" y="362"/>
                  </a:lnTo>
                  <a:lnTo>
                    <a:pt x="52" y="350"/>
                  </a:lnTo>
                  <a:lnTo>
                    <a:pt x="52" y="350"/>
                  </a:lnTo>
                  <a:lnTo>
                    <a:pt x="54" y="346"/>
                  </a:lnTo>
                  <a:lnTo>
                    <a:pt x="56" y="342"/>
                  </a:lnTo>
                  <a:lnTo>
                    <a:pt x="56" y="342"/>
                  </a:lnTo>
                  <a:lnTo>
                    <a:pt x="56" y="336"/>
                  </a:lnTo>
                  <a:lnTo>
                    <a:pt x="56" y="336"/>
                  </a:lnTo>
                  <a:lnTo>
                    <a:pt x="60" y="326"/>
                  </a:lnTo>
                  <a:lnTo>
                    <a:pt x="60" y="326"/>
                  </a:lnTo>
                  <a:lnTo>
                    <a:pt x="60" y="322"/>
                  </a:lnTo>
                  <a:lnTo>
                    <a:pt x="58" y="318"/>
                  </a:lnTo>
                  <a:lnTo>
                    <a:pt x="54" y="312"/>
                  </a:lnTo>
                  <a:lnTo>
                    <a:pt x="54" y="312"/>
                  </a:lnTo>
                  <a:lnTo>
                    <a:pt x="46" y="288"/>
                  </a:lnTo>
                  <a:lnTo>
                    <a:pt x="46" y="288"/>
                  </a:lnTo>
                  <a:lnTo>
                    <a:pt x="44" y="282"/>
                  </a:lnTo>
                  <a:lnTo>
                    <a:pt x="44" y="274"/>
                  </a:lnTo>
                  <a:lnTo>
                    <a:pt x="44" y="266"/>
                  </a:lnTo>
                  <a:lnTo>
                    <a:pt x="42" y="258"/>
                  </a:lnTo>
                  <a:lnTo>
                    <a:pt x="42" y="258"/>
                  </a:lnTo>
                  <a:lnTo>
                    <a:pt x="42" y="254"/>
                  </a:lnTo>
                  <a:lnTo>
                    <a:pt x="42" y="250"/>
                  </a:lnTo>
                  <a:lnTo>
                    <a:pt x="44" y="244"/>
                  </a:lnTo>
                  <a:lnTo>
                    <a:pt x="42" y="240"/>
                  </a:lnTo>
                  <a:lnTo>
                    <a:pt x="42" y="240"/>
                  </a:lnTo>
                  <a:lnTo>
                    <a:pt x="40" y="226"/>
                  </a:lnTo>
                  <a:lnTo>
                    <a:pt x="40" y="226"/>
                  </a:lnTo>
                  <a:lnTo>
                    <a:pt x="40" y="220"/>
                  </a:lnTo>
                  <a:lnTo>
                    <a:pt x="42" y="216"/>
                  </a:lnTo>
                  <a:lnTo>
                    <a:pt x="42" y="214"/>
                  </a:lnTo>
                  <a:lnTo>
                    <a:pt x="38" y="210"/>
                  </a:lnTo>
                  <a:lnTo>
                    <a:pt x="38" y="210"/>
                  </a:lnTo>
                  <a:lnTo>
                    <a:pt x="30" y="204"/>
                  </a:lnTo>
                  <a:lnTo>
                    <a:pt x="30" y="202"/>
                  </a:lnTo>
                  <a:lnTo>
                    <a:pt x="32" y="196"/>
                  </a:lnTo>
                  <a:lnTo>
                    <a:pt x="32" y="196"/>
                  </a:lnTo>
                  <a:lnTo>
                    <a:pt x="34" y="194"/>
                  </a:lnTo>
                  <a:lnTo>
                    <a:pt x="34" y="188"/>
                  </a:lnTo>
                  <a:lnTo>
                    <a:pt x="36" y="178"/>
                  </a:lnTo>
                  <a:lnTo>
                    <a:pt x="36" y="178"/>
                  </a:lnTo>
                  <a:lnTo>
                    <a:pt x="34" y="170"/>
                  </a:lnTo>
                  <a:lnTo>
                    <a:pt x="34" y="162"/>
                  </a:lnTo>
                  <a:lnTo>
                    <a:pt x="28" y="148"/>
                  </a:lnTo>
                  <a:lnTo>
                    <a:pt x="28" y="148"/>
                  </a:lnTo>
                  <a:lnTo>
                    <a:pt x="26" y="140"/>
                  </a:lnTo>
                  <a:lnTo>
                    <a:pt x="26" y="132"/>
                  </a:lnTo>
                  <a:lnTo>
                    <a:pt x="30" y="116"/>
                  </a:lnTo>
                  <a:lnTo>
                    <a:pt x="30" y="116"/>
                  </a:lnTo>
                  <a:lnTo>
                    <a:pt x="32" y="98"/>
                  </a:lnTo>
                  <a:lnTo>
                    <a:pt x="32" y="98"/>
                  </a:lnTo>
                  <a:lnTo>
                    <a:pt x="32" y="90"/>
                  </a:lnTo>
                  <a:lnTo>
                    <a:pt x="32" y="82"/>
                  </a:lnTo>
                  <a:lnTo>
                    <a:pt x="32" y="64"/>
                  </a:lnTo>
                  <a:lnTo>
                    <a:pt x="32" y="64"/>
                  </a:lnTo>
                  <a:lnTo>
                    <a:pt x="34" y="46"/>
                  </a:lnTo>
                  <a:lnTo>
                    <a:pt x="38" y="28"/>
                  </a:lnTo>
                  <a:lnTo>
                    <a:pt x="42" y="20"/>
                  </a:lnTo>
                  <a:lnTo>
                    <a:pt x="48" y="14"/>
                  </a:lnTo>
                  <a:lnTo>
                    <a:pt x="56" y="8"/>
                  </a:lnTo>
                  <a:lnTo>
                    <a:pt x="64" y="2"/>
                  </a:lnTo>
                  <a:lnTo>
                    <a:pt x="64" y="2"/>
                  </a:lnTo>
                  <a:lnTo>
                    <a:pt x="76" y="0"/>
                  </a:lnTo>
                  <a:lnTo>
                    <a:pt x="88" y="0"/>
                  </a:lnTo>
                  <a:lnTo>
                    <a:pt x="100" y="2"/>
                  </a:lnTo>
                  <a:lnTo>
                    <a:pt x="110" y="6"/>
                  </a:lnTo>
                  <a:lnTo>
                    <a:pt x="120" y="14"/>
                  </a:lnTo>
                  <a:lnTo>
                    <a:pt x="130" y="22"/>
                  </a:lnTo>
                  <a:lnTo>
                    <a:pt x="138" y="32"/>
                  </a:lnTo>
                  <a:lnTo>
                    <a:pt x="144" y="40"/>
                  </a:lnTo>
                  <a:lnTo>
                    <a:pt x="144" y="40"/>
                  </a:lnTo>
                  <a:lnTo>
                    <a:pt x="152" y="54"/>
                  </a:lnTo>
                  <a:lnTo>
                    <a:pt x="160" y="68"/>
                  </a:lnTo>
                  <a:lnTo>
                    <a:pt x="160" y="68"/>
                  </a:lnTo>
                  <a:lnTo>
                    <a:pt x="166" y="76"/>
                  </a:lnTo>
                  <a:lnTo>
                    <a:pt x="170" y="86"/>
                  </a:lnTo>
                  <a:lnTo>
                    <a:pt x="170" y="86"/>
                  </a:lnTo>
                  <a:lnTo>
                    <a:pt x="172" y="92"/>
                  </a:lnTo>
                  <a:lnTo>
                    <a:pt x="172" y="98"/>
                  </a:lnTo>
                  <a:lnTo>
                    <a:pt x="172" y="98"/>
                  </a:lnTo>
                  <a:lnTo>
                    <a:pt x="170" y="106"/>
                  </a:lnTo>
                  <a:lnTo>
                    <a:pt x="172" y="110"/>
                  </a:lnTo>
                  <a:lnTo>
                    <a:pt x="176" y="112"/>
                  </a:lnTo>
                  <a:lnTo>
                    <a:pt x="176" y="112"/>
                  </a:lnTo>
                  <a:lnTo>
                    <a:pt x="182" y="116"/>
                  </a:lnTo>
                  <a:lnTo>
                    <a:pt x="190" y="118"/>
                  </a:lnTo>
                  <a:lnTo>
                    <a:pt x="190" y="118"/>
                  </a:lnTo>
                  <a:lnTo>
                    <a:pt x="204" y="120"/>
                  </a:lnTo>
                  <a:lnTo>
                    <a:pt x="216" y="118"/>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grpSp>
      <p:sp>
        <p:nvSpPr>
          <p:cNvPr id="5" name="TextBox 4">
            <a:extLst>
              <a:ext uri="{FF2B5EF4-FFF2-40B4-BE49-F238E27FC236}">
                <a16:creationId xmlns:a16="http://schemas.microsoft.com/office/drawing/2014/main" id="{41F8ED67-142C-4FD7-9911-6E0D53CFE29F}"/>
              </a:ext>
            </a:extLst>
          </p:cNvPr>
          <p:cNvSpPr txBox="1"/>
          <p:nvPr/>
        </p:nvSpPr>
        <p:spPr>
          <a:xfrm>
            <a:off x="136521" y="1237856"/>
            <a:ext cx="4688723" cy="523220"/>
          </a:xfrm>
          <a:prstGeom prst="rect">
            <a:avLst/>
          </a:prstGeom>
          <a:noFill/>
        </p:spPr>
        <p:txBody>
          <a:bodyPr wrap="square" rtlCol="0">
            <a:spAutoFit/>
          </a:bodyPr>
          <a:lstStyle/>
          <a:p>
            <a:pPr algn="ctr"/>
            <a:r>
              <a:rPr lang="en-US" sz="2800" b="1" dirty="0">
                <a:solidFill>
                  <a:srgbClr val="FF0000"/>
                </a:solidFill>
              </a:rPr>
              <a:t>Business Rules Decisions –</a:t>
            </a:r>
          </a:p>
        </p:txBody>
      </p:sp>
    </p:spTree>
    <p:extLst>
      <p:ext uri="{BB962C8B-B14F-4D97-AF65-F5344CB8AC3E}">
        <p14:creationId xmlns:p14="http://schemas.microsoft.com/office/powerpoint/2010/main" val="214550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ipe(left)">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left)">
                                      <p:cBhvr>
                                        <p:cTn id="15" dur="500"/>
                                        <p:tgtEl>
                                          <p:spTgt spid="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wipe(left)">
                                      <p:cBhvr>
                                        <p:cTn id="20" dur="500"/>
                                        <p:tgtEl>
                                          <p:spTgt spid="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Effect transition="in" filter="wipe(left)">
                                      <p:cBhvr>
                                        <p:cTn id="25"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0" y="285748"/>
            <a:ext cx="9144000" cy="857251"/>
          </a:xfrm>
          <a:prstGeom prst="rect">
            <a:avLst/>
          </a:prstGeom>
        </p:spPr>
        <p:txBody>
          <a:bodyPr anchor="t">
            <a:noAutofit/>
          </a:bodyPr>
          <a:lstStyle/>
          <a:p>
            <a:pPr algn="ctr">
              <a:lnSpc>
                <a:spcPct val="100000"/>
              </a:lnSpc>
            </a:pPr>
            <a:r>
              <a:rPr lang="en-US" b="1" dirty="0"/>
              <a:t>CCAS Considerations</a:t>
            </a:r>
            <a:br>
              <a:rPr lang="en-US" b="1" dirty="0"/>
            </a:br>
            <a:r>
              <a:rPr lang="en-US" sz="2400" b="1" i="1" dirty="0"/>
              <a:t>Communicating Aggregate CCAS Results</a:t>
            </a:r>
          </a:p>
        </p:txBody>
      </p:sp>
      <p:sp>
        <p:nvSpPr>
          <p:cNvPr id="49154" name="Content Placeholder 16"/>
          <p:cNvSpPr>
            <a:spLocks noGrp="1"/>
          </p:cNvSpPr>
          <p:nvPr>
            <p:ph idx="4294967295"/>
          </p:nvPr>
        </p:nvSpPr>
        <p:spPr>
          <a:xfrm>
            <a:off x="630936" y="1394075"/>
            <a:ext cx="7882128" cy="5061899"/>
          </a:xfrm>
          <a:prstGeom prst="rect">
            <a:avLst/>
          </a:prstGeom>
        </p:spPr>
        <p:txBody>
          <a:bodyPr>
            <a:spAutoFit/>
          </a:bodyPr>
          <a:lstStyle/>
          <a:p>
            <a:r>
              <a:rPr lang="en-US" sz="2400" dirty="0"/>
              <a:t>Pay pool managers</a:t>
            </a:r>
          </a:p>
          <a:p>
            <a:pPr lvl="1"/>
            <a:r>
              <a:rPr lang="en-US" sz="2000" dirty="0"/>
              <a:t>Encouraged to provide summary feedback to employees</a:t>
            </a:r>
          </a:p>
          <a:p>
            <a:pPr lvl="2"/>
            <a:r>
              <a:rPr lang="en-US" sz="1800" dirty="0"/>
              <a:t>Employees can assess their results compared to pay pool population</a:t>
            </a:r>
          </a:p>
          <a:p>
            <a:pPr lvl="2"/>
            <a:r>
              <a:rPr lang="en-US" sz="1800" dirty="0"/>
              <a:t>Enables organizational performance and CCAS process understanding</a:t>
            </a:r>
          </a:p>
          <a:p>
            <a:r>
              <a:rPr lang="en-US" sz="2400" dirty="0"/>
              <a:t>Minimum communication requirements</a:t>
            </a:r>
          </a:p>
          <a:p>
            <a:pPr lvl="1"/>
            <a:r>
              <a:rPr lang="en-US" sz="2000" dirty="0"/>
              <a:t>Graphical representation</a:t>
            </a:r>
          </a:p>
          <a:p>
            <a:pPr lvl="2"/>
            <a:r>
              <a:rPr lang="en-US" sz="1800" dirty="0"/>
              <a:t>Scatter-plot, bar chart, etc.</a:t>
            </a:r>
          </a:p>
          <a:p>
            <a:pPr lvl="1"/>
            <a:r>
              <a:rPr lang="en-US" sz="2000" dirty="0"/>
              <a:t>Number and percentage of employees by rail zone for each career path</a:t>
            </a:r>
          </a:p>
          <a:p>
            <a:pPr lvl="1"/>
            <a:r>
              <a:rPr lang="en-US" sz="2000" dirty="0"/>
              <a:t>Data tables by career path and broadband displaying</a:t>
            </a:r>
          </a:p>
          <a:p>
            <a:pPr lvl="2"/>
            <a:r>
              <a:rPr lang="en-US" sz="1800" dirty="0"/>
              <a:t>Average OCS</a:t>
            </a:r>
          </a:p>
          <a:p>
            <a:pPr lvl="2"/>
            <a:r>
              <a:rPr lang="en-US" sz="1800" dirty="0"/>
              <a:t>Average OCS Delta</a:t>
            </a:r>
          </a:p>
          <a:p>
            <a:pPr lvl="2"/>
            <a:r>
              <a:rPr lang="en-US" sz="1800" dirty="0"/>
              <a:t>Average CRI (dollars and percent of base pay</a:t>
            </a:r>
          </a:p>
          <a:p>
            <a:pPr lvl="2"/>
            <a:r>
              <a:rPr lang="en-US" sz="1800" dirty="0"/>
              <a:t>Average CA (dollars and percent of aggregate pay)</a:t>
            </a:r>
          </a:p>
          <a:p>
            <a:pPr lvl="1"/>
            <a:r>
              <a:rPr lang="en-US" sz="2000" dirty="0"/>
              <a:t>Required data can be generated by the Pay Pool Analysis Tool (PAT)</a:t>
            </a:r>
          </a:p>
        </p:txBody>
      </p:sp>
      <p:sp>
        <p:nvSpPr>
          <p:cNvPr id="4" name="Slide Number Placeholder 3">
            <a:extLst>
              <a:ext uri="{FF2B5EF4-FFF2-40B4-BE49-F238E27FC236}">
                <a16:creationId xmlns:a16="http://schemas.microsoft.com/office/drawing/2014/main" id="{44369AA9-B708-4C4A-9456-8DF5D0F881AD}"/>
              </a:ext>
            </a:extLst>
          </p:cNvPr>
          <p:cNvSpPr>
            <a:spLocks noGrp="1"/>
          </p:cNvSpPr>
          <p:nvPr>
            <p:ph type="sldNum" sz="quarter" idx="12"/>
          </p:nvPr>
        </p:nvSpPr>
        <p:spPr>
          <a:xfrm>
            <a:off x="7597981" y="6707051"/>
            <a:ext cx="1543050" cy="150949"/>
          </a:xfrm>
        </p:spPr>
        <p:txBody>
          <a:bodyPr/>
          <a:lstStyle/>
          <a:p>
            <a:fld id="{F85093EB-6271-4776-AD74-9AC7DBDF4235}" type="slidenum">
              <a:rPr lang="en-US" smtClean="0"/>
              <a:t>57</a:t>
            </a:fld>
            <a:endParaRPr lang="en-US" dirty="0"/>
          </a:p>
        </p:txBody>
      </p:sp>
    </p:spTree>
    <p:extLst>
      <p:ext uri="{BB962C8B-B14F-4D97-AF65-F5344CB8AC3E}">
        <p14:creationId xmlns:p14="http://schemas.microsoft.com/office/powerpoint/2010/main" val="174427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Effect transition="in" filter="blinds(horizontal)">
                                      <p:cBhvr>
                                        <p:cTn id="7" dur="500"/>
                                        <p:tgtEl>
                                          <p:spTgt spid="491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9154">
                                            <p:txEl>
                                              <p:pRg st="1" end="1"/>
                                            </p:txEl>
                                          </p:spTgt>
                                        </p:tgtEl>
                                        <p:attrNameLst>
                                          <p:attrName>style.visibility</p:attrName>
                                        </p:attrNameLst>
                                      </p:cBhvr>
                                      <p:to>
                                        <p:strVal val="visible"/>
                                      </p:to>
                                    </p:set>
                                    <p:animEffect transition="in" filter="blinds(horizontal)">
                                      <p:cBhvr>
                                        <p:cTn id="12" dur="500"/>
                                        <p:tgtEl>
                                          <p:spTgt spid="491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9154">
                                            <p:txEl>
                                              <p:pRg st="2" end="2"/>
                                            </p:txEl>
                                          </p:spTgt>
                                        </p:tgtEl>
                                        <p:attrNameLst>
                                          <p:attrName>style.visibility</p:attrName>
                                        </p:attrNameLst>
                                      </p:cBhvr>
                                      <p:to>
                                        <p:strVal val="visible"/>
                                      </p:to>
                                    </p:set>
                                    <p:animEffect transition="in" filter="blinds(horizontal)">
                                      <p:cBhvr>
                                        <p:cTn id="17" dur="500"/>
                                        <p:tgtEl>
                                          <p:spTgt spid="491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9154">
                                            <p:txEl>
                                              <p:pRg st="3" end="3"/>
                                            </p:txEl>
                                          </p:spTgt>
                                        </p:tgtEl>
                                        <p:attrNameLst>
                                          <p:attrName>style.visibility</p:attrName>
                                        </p:attrNameLst>
                                      </p:cBhvr>
                                      <p:to>
                                        <p:strVal val="visible"/>
                                      </p:to>
                                    </p:set>
                                    <p:animEffect transition="in" filter="blinds(horizontal)">
                                      <p:cBhvr>
                                        <p:cTn id="22" dur="500"/>
                                        <p:tgtEl>
                                          <p:spTgt spid="4915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9154">
                                            <p:txEl>
                                              <p:pRg st="4" end="4"/>
                                            </p:txEl>
                                          </p:spTgt>
                                        </p:tgtEl>
                                        <p:attrNameLst>
                                          <p:attrName>style.visibility</p:attrName>
                                        </p:attrNameLst>
                                      </p:cBhvr>
                                      <p:to>
                                        <p:strVal val="visible"/>
                                      </p:to>
                                    </p:set>
                                    <p:animEffect transition="in" filter="blinds(horizontal)">
                                      <p:cBhvr>
                                        <p:cTn id="27" dur="500"/>
                                        <p:tgtEl>
                                          <p:spTgt spid="4915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9154">
                                            <p:txEl>
                                              <p:pRg st="5" end="5"/>
                                            </p:txEl>
                                          </p:spTgt>
                                        </p:tgtEl>
                                        <p:attrNameLst>
                                          <p:attrName>style.visibility</p:attrName>
                                        </p:attrNameLst>
                                      </p:cBhvr>
                                      <p:to>
                                        <p:strVal val="visible"/>
                                      </p:to>
                                    </p:set>
                                    <p:animEffect transition="in" filter="blinds(horizontal)">
                                      <p:cBhvr>
                                        <p:cTn id="32" dur="500"/>
                                        <p:tgtEl>
                                          <p:spTgt spid="4915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9154">
                                            <p:txEl>
                                              <p:pRg st="6" end="6"/>
                                            </p:txEl>
                                          </p:spTgt>
                                        </p:tgtEl>
                                        <p:attrNameLst>
                                          <p:attrName>style.visibility</p:attrName>
                                        </p:attrNameLst>
                                      </p:cBhvr>
                                      <p:to>
                                        <p:strVal val="visible"/>
                                      </p:to>
                                    </p:set>
                                    <p:animEffect transition="in" filter="blinds(horizontal)">
                                      <p:cBhvr>
                                        <p:cTn id="37" dur="500"/>
                                        <p:tgtEl>
                                          <p:spTgt spid="4915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9154">
                                            <p:txEl>
                                              <p:pRg st="7" end="7"/>
                                            </p:txEl>
                                          </p:spTgt>
                                        </p:tgtEl>
                                        <p:attrNameLst>
                                          <p:attrName>style.visibility</p:attrName>
                                        </p:attrNameLst>
                                      </p:cBhvr>
                                      <p:to>
                                        <p:strVal val="visible"/>
                                      </p:to>
                                    </p:set>
                                    <p:animEffect transition="in" filter="blinds(horizontal)">
                                      <p:cBhvr>
                                        <p:cTn id="42" dur="500"/>
                                        <p:tgtEl>
                                          <p:spTgt spid="4915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9154">
                                            <p:txEl>
                                              <p:pRg st="8" end="8"/>
                                            </p:txEl>
                                          </p:spTgt>
                                        </p:tgtEl>
                                        <p:attrNameLst>
                                          <p:attrName>style.visibility</p:attrName>
                                        </p:attrNameLst>
                                      </p:cBhvr>
                                      <p:to>
                                        <p:strVal val="visible"/>
                                      </p:to>
                                    </p:set>
                                    <p:animEffect transition="in" filter="blinds(horizontal)">
                                      <p:cBhvr>
                                        <p:cTn id="47" dur="500"/>
                                        <p:tgtEl>
                                          <p:spTgt spid="4915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9154">
                                            <p:txEl>
                                              <p:pRg st="9" end="9"/>
                                            </p:txEl>
                                          </p:spTgt>
                                        </p:tgtEl>
                                        <p:attrNameLst>
                                          <p:attrName>style.visibility</p:attrName>
                                        </p:attrNameLst>
                                      </p:cBhvr>
                                      <p:to>
                                        <p:strVal val="visible"/>
                                      </p:to>
                                    </p:set>
                                    <p:animEffect transition="in" filter="blinds(horizontal)">
                                      <p:cBhvr>
                                        <p:cTn id="52" dur="500"/>
                                        <p:tgtEl>
                                          <p:spTgt spid="4915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9154">
                                            <p:txEl>
                                              <p:pRg st="10" end="10"/>
                                            </p:txEl>
                                          </p:spTgt>
                                        </p:tgtEl>
                                        <p:attrNameLst>
                                          <p:attrName>style.visibility</p:attrName>
                                        </p:attrNameLst>
                                      </p:cBhvr>
                                      <p:to>
                                        <p:strVal val="visible"/>
                                      </p:to>
                                    </p:set>
                                    <p:animEffect transition="in" filter="blinds(horizontal)">
                                      <p:cBhvr>
                                        <p:cTn id="57" dur="500"/>
                                        <p:tgtEl>
                                          <p:spTgt spid="4915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9154">
                                            <p:txEl>
                                              <p:pRg st="11" end="11"/>
                                            </p:txEl>
                                          </p:spTgt>
                                        </p:tgtEl>
                                        <p:attrNameLst>
                                          <p:attrName>style.visibility</p:attrName>
                                        </p:attrNameLst>
                                      </p:cBhvr>
                                      <p:to>
                                        <p:strVal val="visible"/>
                                      </p:to>
                                    </p:set>
                                    <p:animEffect transition="in" filter="blinds(horizontal)">
                                      <p:cBhvr>
                                        <p:cTn id="62" dur="500"/>
                                        <p:tgtEl>
                                          <p:spTgt spid="4915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9154">
                                            <p:txEl>
                                              <p:pRg st="12" end="12"/>
                                            </p:txEl>
                                          </p:spTgt>
                                        </p:tgtEl>
                                        <p:attrNameLst>
                                          <p:attrName>style.visibility</p:attrName>
                                        </p:attrNameLst>
                                      </p:cBhvr>
                                      <p:to>
                                        <p:strVal val="visible"/>
                                      </p:to>
                                    </p:set>
                                    <p:animEffect transition="in" filter="blinds(horizontal)">
                                      <p:cBhvr>
                                        <p:cTn id="67" dur="500"/>
                                        <p:tgtEl>
                                          <p:spTgt spid="4915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49154">
                                            <p:txEl>
                                              <p:pRg st="13" end="13"/>
                                            </p:txEl>
                                          </p:spTgt>
                                        </p:tgtEl>
                                        <p:attrNameLst>
                                          <p:attrName>style.visibility</p:attrName>
                                        </p:attrNameLst>
                                      </p:cBhvr>
                                      <p:to>
                                        <p:strVal val="visible"/>
                                      </p:to>
                                    </p:set>
                                    <p:animEffect transition="in" filter="blinds(horizontal)">
                                      <p:cBhvr>
                                        <p:cTn id="72" dur="500"/>
                                        <p:tgtEl>
                                          <p:spTgt spid="4915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0" y="285748"/>
            <a:ext cx="9144000" cy="857251"/>
          </a:xfrm>
          <a:prstGeom prst="rect">
            <a:avLst/>
          </a:prstGeom>
        </p:spPr>
        <p:txBody>
          <a:bodyPr anchor="t">
            <a:noAutofit/>
          </a:bodyPr>
          <a:lstStyle/>
          <a:p>
            <a:pPr algn="ctr">
              <a:lnSpc>
                <a:spcPct val="100000"/>
              </a:lnSpc>
            </a:pPr>
            <a:r>
              <a:rPr lang="en-US" b="1" dirty="0"/>
              <a:t>CCAS Considerations</a:t>
            </a:r>
            <a:br>
              <a:rPr lang="en-US" b="1" dirty="0"/>
            </a:br>
            <a:r>
              <a:rPr lang="en-US" sz="2400" b="1" i="1" dirty="0"/>
              <a:t>Continual Feedback and Mid-Point Review</a:t>
            </a:r>
          </a:p>
        </p:txBody>
      </p:sp>
      <p:sp>
        <p:nvSpPr>
          <p:cNvPr id="49154" name="Content Placeholder 16"/>
          <p:cNvSpPr>
            <a:spLocks noGrp="1"/>
          </p:cNvSpPr>
          <p:nvPr>
            <p:ph idx="4294967295"/>
          </p:nvPr>
        </p:nvSpPr>
        <p:spPr>
          <a:xfrm>
            <a:off x="630936" y="1394074"/>
            <a:ext cx="7882128" cy="4958599"/>
          </a:xfrm>
          <a:prstGeom prst="rect">
            <a:avLst/>
          </a:prstGeom>
        </p:spPr>
        <p:txBody>
          <a:bodyPr>
            <a:noAutofit/>
          </a:bodyPr>
          <a:lstStyle/>
          <a:p>
            <a:r>
              <a:rPr lang="en-US" sz="2400" dirty="0"/>
              <a:t>Ongoing feedback</a:t>
            </a:r>
          </a:p>
          <a:p>
            <a:pPr lvl="1"/>
            <a:r>
              <a:rPr lang="en-US" sz="2000" dirty="0"/>
              <a:t>Keeps employees on track with their contributions</a:t>
            </a:r>
          </a:p>
          <a:p>
            <a:pPr lvl="1"/>
            <a:r>
              <a:rPr lang="en-US" sz="2000" dirty="0"/>
              <a:t>Enhances supervisor-employee working relationships</a:t>
            </a:r>
          </a:p>
          <a:p>
            <a:pPr lvl="1"/>
            <a:r>
              <a:rPr lang="en-US" sz="2000" dirty="0"/>
              <a:t>Contributes to maintaining relevant contribution expectations</a:t>
            </a:r>
          </a:p>
          <a:p>
            <a:pPr lvl="1"/>
            <a:r>
              <a:rPr lang="en-US" sz="2000" dirty="0"/>
              <a:t>Promotes the ability to correct inadequate contribution/performance levels in a timely manner</a:t>
            </a:r>
          </a:p>
          <a:p>
            <a:pPr lvl="1"/>
            <a:r>
              <a:rPr lang="en-US" sz="2000" dirty="0"/>
              <a:t>“Additional Feedback” module available in CAS2Net to record ongoing feedback sessions</a:t>
            </a:r>
          </a:p>
          <a:p>
            <a:r>
              <a:rPr lang="en-US" sz="2400" dirty="0"/>
              <a:t>Mid-Point Review</a:t>
            </a:r>
          </a:p>
          <a:p>
            <a:pPr lvl="1"/>
            <a:r>
              <a:rPr lang="en-US" sz="2000" dirty="0"/>
              <a:t>Supervisor must complete a narrative assessment midway through the appraisal cycle (April-May)</a:t>
            </a:r>
          </a:p>
          <a:p>
            <a:pPr lvl="1"/>
            <a:r>
              <a:rPr lang="en-US" sz="2000" dirty="0"/>
              <a:t>Employee mid-point review self-assessments optional</a:t>
            </a:r>
          </a:p>
          <a:p>
            <a:pPr lvl="1"/>
            <a:r>
              <a:rPr lang="en-US" sz="2000" dirty="0"/>
              <a:t>OCS points not assigned</a:t>
            </a:r>
          </a:p>
          <a:p>
            <a:pPr lvl="1"/>
            <a:endParaRPr lang="en-US" sz="2000" dirty="0"/>
          </a:p>
          <a:p>
            <a:endParaRPr lang="en-US" sz="2000" dirty="0"/>
          </a:p>
        </p:txBody>
      </p:sp>
      <p:sp>
        <p:nvSpPr>
          <p:cNvPr id="4" name="Slide Number Placeholder 3">
            <a:extLst>
              <a:ext uri="{FF2B5EF4-FFF2-40B4-BE49-F238E27FC236}">
                <a16:creationId xmlns:a16="http://schemas.microsoft.com/office/drawing/2014/main" id="{44369AA9-B708-4C4A-9456-8DF5D0F881AD}"/>
              </a:ext>
            </a:extLst>
          </p:cNvPr>
          <p:cNvSpPr>
            <a:spLocks noGrp="1"/>
          </p:cNvSpPr>
          <p:nvPr>
            <p:ph type="sldNum" sz="quarter" idx="12"/>
          </p:nvPr>
        </p:nvSpPr>
        <p:spPr>
          <a:xfrm>
            <a:off x="7597981" y="6707051"/>
            <a:ext cx="1543050" cy="150949"/>
          </a:xfrm>
        </p:spPr>
        <p:txBody>
          <a:bodyPr/>
          <a:lstStyle/>
          <a:p>
            <a:fld id="{F85093EB-6271-4776-AD74-9AC7DBDF4235}" type="slidenum">
              <a:rPr lang="en-US" smtClean="0"/>
              <a:t>58</a:t>
            </a:fld>
            <a:endParaRPr lang="en-US" dirty="0"/>
          </a:p>
        </p:txBody>
      </p:sp>
    </p:spTree>
    <p:extLst>
      <p:ext uri="{BB962C8B-B14F-4D97-AF65-F5344CB8AC3E}">
        <p14:creationId xmlns:p14="http://schemas.microsoft.com/office/powerpoint/2010/main" val="428378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Effect transition="in" filter="blinds(horizontal)">
                                      <p:cBhvr>
                                        <p:cTn id="7" dur="500"/>
                                        <p:tgtEl>
                                          <p:spTgt spid="491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9154">
                                            <p:txEl>
                                              <p:pRg st="1" end="1"/>
                                            </p:txEl>
                                          </p:spTgt>
                                        </p:tgtEl>
                                        <p:attrNameLst>
                                          <p:attrName>style.visibility</p:attrName>
                                        </p:attrNameLst>
                                      </p:cBhvr>
                                      <p:to>
                                        <p:strVal val="visible"/>
                                      </p:to>
                                    </p:set>
                                    <p:animEffect transition="in" filter="blinds(horizontal)">
                                      <p:cBhvr>
                                        <p:cTn id="12" dur="500"/>
                                        <p:tgtEl>
                                          <p:spTgt spid="491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9154">
                                            <p:txEl>
                                              <p:pRg st="2" end="2"/>
                                            </p:txEl>
                                          </p:spTgt>
                                        </p:tgtEl>
                                        <p:attrNameLst>
                                          <p:attrName>style.visibility</p:attrName>
                                        </p:attrNameLst>
                                      </p:cBhvr>
                                      <p:to>
                                        <p:strVal val="visible"/>
                                      </p:to>
                                    </p:set>
                                    <p:animEffect transition="in" filter="blinds(horizontal)">
                                      <p:cBhvr>
                                        <p:cTn id="17" dur="500"/>
                                        <p:tgtEl>
                                          <p:spTgt spid="491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9154">
                                            <p:txEl>
                                              <p:pRg st="3" end="3"/>
                                            </p:txEl>
                                          </p:spTgt>
                                        </p:tgtEl>
                                        <p:attrNameLst>
                                          <p:attrName>style.visibility</p:attrName>
                                        </p:attrNameLst>
                                      </p:cBhvr>
                                      <p:to>
                                        <p:strVal val="visible"/>
                                      </p:to>
                                    </p:set>
                                    <p:animEffect transition="in" filter="blinds(horizontal)">
                                      <p:cBhvr>
                                        <p:cTn id="22" dur="500"/>
                                        <p:tgtEl>
                                          <p:spTgt spid="4915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9154">
                                            <p:txEl>
                                              <p:pRg st="4" end="4"/>
                                            </p:txEl>
                                          </p:spTgt>
                                        </p:tgtEl>
                                        <p:attrNameLst>
                                          <p:attrName>style.visibility</p:attrName>
                                        </p:attrNameLst>
                                      </p:cBhvr>
                                      <p:to>
                                        <p:strVal val="visible"/>
                                      </p:to>
                                    </p:set>
                                    <p:animEffect transition="in" filter="blinds(horizontal)">
                                      <p:cBhvr>
                                        <p:cTn id="27" dur="500"/>
                                        <p:tgtEl>
                                          <p:spTgt spid="4915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9154">
                                            <p:txEl>
                                              <p:pRg st="5" end="5"/>
                                            </p:txEl>
                                          </p:spTgt>
                                        </p:tgtEl>
                                        <p:attrNameLst>
                                          <p:attrName>style.visibility</p:attrName>
                                        </p:attrNameLst>
                                      </p:cBhvr>
                                      <p:to>
                                        <p:strVal val="visible"/>
                                      </p:to>
                                    </p:set>
                                    <p:animEffect transition="in" filter="blinds(horizontal)">
                                      <p:cBhvr>
                                        <p:cTn id="32" dur="500"/>
                                        <p:tgtEl>
                                          <p:spTgt spid="4915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9154">
                                            <p:txEl>
                                              <p:pRg st="6" end="6"/>
                                            </p:txEl>
                                          </p:spTgt>
                                        </p:tgtEl>
                                        <p:attrNameLst>
                                          <p:attrName>style.visibility</p:attrName>
                                        </p:attrNameLst>
                                      </p:cBhvr>
                                      <p:to>
                                        <p:strVal val="visible"/>
                                      </p:to>
                                    </p:set>
                                    <p:animEffect transition="in" filter="blinds(horizontal)">
                                      <p:cBhvr>
                                        <p:cTn id="37" dur="500"/>
                                        <p:tgtEl>
                                          <p:spTgt spid="4915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9154">
                                            <p:txEl>
                                              <p:pRg st="7" end="7"/>
                                            </p:txEl>
                                          </p:spTgt>
                                        </p:tgtEl>
                                        <p:attrNameLst>
                                          <p:attrName>style.visibility</p:attrName>
                                        </p:attrNameLst>
                                      </p:cBhvr>
                                      <p:to>
                                        <p:strVal val="visible"/>
                                      </p:to>
                                    </p:set>
                                    <p:animEffect transition="in" filter="blinds(horizontal)">
                                      <p:cBhvr>
                                        <p:cTn id="42" dur="500"/>
                                        <p:tgtEl>
                                          <p:spTgt spid="4915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9154">
                                            <p:txEl>
                                              <p:pRg st="8" end="8"/>
                                            </p:txEl>
                                          </p:spTgt>
                                        </p:tgtEl>
                                        <p:attrNameLst>
                                          <p:attrName>style.visibility</p:attrName>
                                        </p:attrNameLst>
                                      </p:cBhvr>
                                      <p:to>
                                        <p:strVal val="visible"/>
                                      </p:to>
                                    </p:set>
                                    <p:animEffect transition="in" filter="blinds(horizontal)">
                                      <p:cBhvr>
                                        <p:cTn id="47" dur="500"/>
                                        <p:tgtEl>
                                          <p:spTgt spid="4915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9154">
                                            <p:txEl>
                                              <p:pRg st="9" end="9"/>
                                            </p:txEl>
                                          </p:spTgt>
                                        </p:tgtEl>
                                        <p:attrNameLst>
                                          <p:attrName>style.visibility</p:attrName>
                                        </p:attrNameLst>
                                      </p:cBhvr>
                                      <p:to>
                                        <p:strVal val="visible"/>
                                      </p:to>
                                    </p:set>
                                    <p:animEffect transition="in" filter="blinds(horizontal)">
                                      <p:cBhvr>
                                        <p:cTn id="52" dur="500"/>
                                        <p:tgtEl>
                                          <p:spTgt spid="4915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30936" y="1612611"/>
            <a:ext cx="7882128" cy="4953000"/>
          </a:xfrm>
        </p:spPr>
        <p:txBody>
          <a:bodyPr>
            <a:noAutofit/>
          </a:bodyPr>
          <a:lstStyle/>
          <a:p>
            <a:pPr marL="288925" indent="-288925">
              <a:lnSpc>
                <a:spcPct val="100000"/>
              </a:lnSpc>
            </a:pPr>
            <a:r>
              <a:rPr lang="en-US" dirty="0"/>
              <a:t>When a Rating Official changes positions or an employee changes positions, a Closeout Assessment is required to be completed and passed on to the gaining supervisor.</a:t>
            </a:r>
          </a:p>
        </p:txBody>
      </p:sp>
      <p:sp>
        <p:nvSpPr>
          <p:cNvPr id="2" name="Slide Number Placeholder 1">
            <a:extLst>
              <a:ext uri="{FF2B5EF4-FFF2-40B4-BE49-F238E27FC236}">
                <a16:creationId xmlns:a16="http://schemas.microsoft.com/office/drawing/2014/main" id="{F80DBD98-44D6-0F4D-B133-F2380F5EFD83}"/>
              </a:ext>
            </a:extLst>
          </p:cNvPr>
          <p:cNvSpPr>
            <a:spLocks noGrp="1"/>
          </p:cNvSpPr>
          <p:nvPr>
            <p:ph type="sldNum" sz="quarter" idx="12"/>
          </p:nvPr>
        </p:nvSpPr>
        <p:spPr/>
        <p:txBody>
          <a:bodyPr/>
          <a:lstStyle/>
          <a:p>
            <a:fld id="{F85093EB-6271-4776-AD74-9AC7DBDF4235}" type="slidenum">
              <a:rPr lang="en-US" smtClean="0"/>
              <a:t>59</a:t>
            </a:fld>
            <a:endParaRPr lang="en-US"/>
          </a:p>
        </p:txBody>
      </p:sp>
      <p:sp>
        <p:nvSpPr>
          <p:cNvPr id="8" name="Title 1">
            <a:extLst>
              <a:ext uri="{FF2B5EF4-FFF2-40B4-BE49-F238E27FC236}">
                <a16:creationId xmlns:a16="http://schemas.microsoft.com/office/drawing/2014/main" id="{8CC1E82D-E063-412A-8167-85D67E39E3BD}"/>
              </a:ext>
            </a:extLst>
          </p:cNvPr>
          <p:cNvSpPr>
            <a:spLocks noGrp="1"/>
          </p:cNvSpPr>
          <p:nvPr>
            <p:ph type="title"/>
          </p:nvPr>
        </p:nvSpPr>
        <p:spPr>
          <a:xfrm>
            <a:off x="0" y="292389"/>
            <a:ext cx="9144000" cy="971259"/>
          </a:xfrm>
        </p:spPr>
        <p:txBody>
          <a:bodyPr anchor="t">
            <a:no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Closeout Assessments</a:t>
            </a:r>
            <a:endParaRPr lang="en-US"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1197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val="1645347118"/>
              </p:ext>
            </p:extLst>
          </p:nvPr>
        </p:nvGraphicFramePr>
        <p:xfrm>
          <a:off x="609600" y="1872782"/>
          <a:ext cx="7924800" cy="3826524"/>
        </p:xfrm>
        <a:graphic>
          <a:graphicData uri="http://schemas.openxmlformats.org/drawingml/2006/table">
            <a:tbl>
              <a:tblPr firstRow="1" bandRow="1">
                <a:tableStyleId>{5C22544A-7EE6-4342-B048-85BDC9FD1C3A}</a:tableStyleId>
              </a:tblPr>
              <a:tblGrid>
                <a:gridCol w="1882140">
                  <a:extLst>
                    <a:ext uri="{9D8B030D-6E8A-4147-A177-3AD203B41FA5}">
                      <a16:colId xmlns:a16="http://schemas.microsoft.com/office/drawing/2014/main" val="20000"/>
                    </a:ext>
                  </a:extLst>
                </a:gridCol>
                <a:gridCol w="208026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1981200">
                  <a:extLst>
                    <a:ext uri="{9D8B030D-6E8A-4147-A177-3AD203B41FA5}">
                      <a16:colId xmlns:a16="http://schemas.microsoft.com/office/drawing/2014/main" val="20003"/>
                    </a:ext>
                  </a:extLst>
                </a:gridCol>
              </a:tblGrid>
              <a:tr h="1371600">
                <a:tc>
                  <a:txBody>
                    <a:bodyPr/>
                    <a:lstStyle/>
                    <a:p>
                      <a:pPr algn="ctr"/>
                      <a:r>
                        <a:rPr lang="en-US" dirty="0"/>
                        <a:t>Broadband</a:t>
                      </a:r>
                    </a:p>
                    <a:p>
                      <a:pPr algn="ctr"/>
                      <a:r>
                        <a:rPr lang="en-US" dirty="0"/>
                        <a:t>Level</a:t>
                      </a:r>
                    </a:p>
                  </a:txBody>
                  <a:tcPr anchor="ctr"/>
                </a:tc>
                <a:tc>
                  <a:txBody>
                    <a:bodyPr/>
                    <a:lstStyle/>
                    <a:p>
                      <a:pPr algn="ctr"/>
                      <a:r>
                        <a:rPr lang="en-US" dirty="0"/>
                        <a:t>NH – Business and Technical Management Professional</a:t>
                      </a:r>
                    </a:p>
                  </a:txBody>
                  <a:tcPr anchor="ctr"/>
                </a:tc>
                <a:tc>
                  <a:txBody>
                    <a:bodyPr/>
                    <a:lstStyle/>
                    <a:p>
                      <a:pPr algn="ctr"/>
                      <a:r>
                        <a:rPr lang="en-US" dirty="0"/>
                        <a:t>NJ –</a:t>
                      </a:r>
                      <a:br>
                        <a:rPr lang="en-US" dirty="0"/>
                      </a:br>
                      <a:r>
                        <a:rPr lang="en-US" dirty="0"/>
                        <a:t>Technical</a:t>
                      </a:r>
                      <a:r>
                        <a:rPr lang="en-US" baseline="0" dirty="0"/>
                        <a:t> Management Support</a:t>
                      </a:r>
                      <a:endParaRPr lang="en-US" dirty="0"/>
                    </a:p>
                  </a:txBody>
                  <a:tcPr anchor="ctr"/>
                </a:tc>
                <a:tc>
                  <a:txBody>
                    <a:bodyPr/>
                    <a:lstStyle/>
                    <a:p>
                      <a:pPr algn="ctr"/>
                      <a:r>
                        <a:rPr lang="en-US" dirty="0"/>
                        <a:t>NK –</a:t>
                      </a:r>
                      <a:br>
                        <a:rPr lang="en-US" dirty="0"/>
                      </a:br>
                      <a:r>
                        <a:rPr lang="en-US" dirty="0"/>
                        <a:t>Administrative Support</a:t>
                      </a:r>
                    </a:p>
                  </a:txBody>
                  <a:tcPr anchor="ctr"/>
                </a:tc>
                <a:extLst>
                  <a:ext uri="{0D108BD9-81ED-4DB2-BD59-A6C34878D82A}">
                    <a16:rowId xmlns:a16="http://schemas.microsoft.com/office/drawing/2014/main" val="10000"/>
                  </a:ext>
                </a:extLst>
              </a:tr>
              <a:tr h="613731">
                <a:tc>
                  <a:txBody>
                    <a:bodyPr/>
                    <a:lstStyle/>
                    <a:p>
                      <a:pPr algn="ctr"/>
                      <a:r>
                        <a:rPr lang="en-US" dirty="0"/>
                        <a:t>I</a:t>
                      </a:r>
                    </a:p>
                  </a:txBody>
                  <a:tcPr anchor="ctr"/>
                </a:tc>
                <a:tc>
                  <a:txBody>
                    <a:bodyPr/>
                    <a:lstStyle/>
                    <a:p>
                      <a:pPr algn="ctr"/>
                      <a:r>
                        <a:rPr lang="en-US" dirty="0"/>
                        <a:t>GS 1</a:t>
                      </a:r>
                      <a:r>
                        <a:rPr lang="en-US" baseline="0" dirty="0"/>
                        <a:t> – 4</a:t>
                      </a:r>
                      <a:endParaRPr lang="en-US" dirty="0"/>
                    </a:p>
                  </a:txBody>
                  <a:tcPr anchor="ctr"/>
                </a:tc>
                <a:tc>
                  <a:txBody>
                    <a:bodyPr/>
                    <a:lstStyle/>
                    <a:p>
                      <a:pPr algn="ctr"/>
                      <a:r>
                        <a:rPr lang="en-US" dirty="0"/>
                        <a:t>GS 1 – 4</a:t>
                      </a:r>
                    </a:p>
                  </a:txBody>
                  <a:tcPr anchor="ctr"/>
                </a:tc>
                <a:tc>
                  <a:txBody>
                    <a:bodyPr/>
                    <a:lstStyle/>
                    <a:p>
                      <a:pPr algn="ctr"/>
                      <a:r>
                        <a:rPr lang="en-US" dirty="0"/>
                        <a:t>GS 1 – 4</a:t>
                      </a:r>
                    </a:p>
                  </a:txBody>
                  <a:tcPr anchor="ctr"/>
                </a:tc>
                <a:extLst>
                  <a:ext uri="{0D108BD9-81ED-4DB2-BD59-A6C34878D82A}">
                    <a16:rowId xmlns:a16="http://schemas.microsoft.com/office/drawing/2014/main" val="10001"/>
                  </a:ext>
                </a:extLst>
              </a:tr>
              <a:tr h="613731">
                <a:tc>
                  <a:txBody>
                    <a:bodyPr/>
                    <a:lstStyle/>
                    <a:p>
                      <a:pPr algn="ctr"/>
                      <a:r>
                        <a:rPr lang="en-US" dirty="0"/>
                        <a:t>II</a:t>
                      </a:r>
                    </a:p>
                  </a:txBody>
                  <a:tcPr anchor="ctr"/>
                </a:tc>
                <a:tc>
                  <a:txBody>
                    <a:bodyPr/>
                    <a:lstStyle/>
                    <a:p>
                      <a:pPr algn="ctr"/>
                      <a:r>
                        <a:rPr lang="en-US" dirty="0"/>
                        <a:t>GS 5 – 11</a:t>
                      </a:r>
                    </a:p>
                  </a:txBody>
                  <a:tcPr anchor="ctr"/>
                </a:tc>
                <a:tc>
                  <a:txBody>
                    <a:bodyPr/>
                    <a:lstStyle/>
                    <a:p>
                      <a:pPr algn="ctr"/>
                      <a:r>
                        <a:rPr lang="en-US" dirty="0"/>
                        <a:t>GS 5</a:t>
                      </a:r>
                      <a:r>
                        <a:rPr lang="en-US" baseline="0" dirty="0"/>
                        <a:t> – 8</a:t>
                      </a:r>
                      <a:endParaRPr lang="en-US" dirty="0"/>
                    </a:p>
                  </a:txBody>
                  <a:tcPr anchor="ctr"/>
                </a:tc>
                <a:tc>
                  <a:txBody>
                    <a:bodyPr/>
                    <a:lstStyle/>
                    <a:p>
                      <a:pPr algn="ctr"/>
                      <a:r>
                        <a:rPr lang="en-US" dirty="0"/>
                        <a:t>GS 5 – 7</a:t>
                      </a:r>
                    </a:p>
                  </a:txBody>
                  <a:tcPr anchor="ctr"/>
                </a:tc>
                <a:extLst>
                  <a:ext uri="{0D108BD9-81ED-4DB2-BD59-A6C34878D82A}">
                    <a16:rowId xmlns:a16="http://schemas.microsoft.com/office/drawing/2014/main" val="10002"/>
                  </a:ext>
                </a:extLst>
              </a:tr>
              <a:tr h="613731">
                <a:tc>
                  <a:txBody>
                    <a:bodyPr/>
                    <a:lstStyle/>
                    <a:p>
                      <a:pPr algn="ctr"/>
                      <a:r>
                        <a:rPr lang="en-US" dirty="0"/>
                        <a:t>III</a:t>
                      </a:r>
                    </a:p>
                  </a:txBody>
                  <a:tcPr anchor="ctr"/>
                </a:tc>
                <a:tc>
                  <a:txBody>
                    <a:bodyPr/>
                    <a:lstStyle/>
                    <a:p>
                      <a:pPr algn="ctr"/>
                      <a:r>
                        <a:rPr lang="en-US" dirty="0"/>
                        <a:t>GS 12 – 13</a:t>
                      </a:r>
                    </a:p>
                  </a:txBody>
                  <a:tcPr anchor="ctr"/>
                </a:tc>
                <a:tc>
                  <a:txBody>
                    <a:bodyPr/>
                    <a:lstStyle/>
                    <a:p>
                      <a:pPr algn="ctr"/>
                      <a:r>
                        <a:rPr lang="en-US" dirty="0"/>
                        <a:t>GS 9 – 11</a:t>
                      </a:r>
                    </a:p>
                  </a:txBody>
                  <a:tcPr anchor="ctr"/>
                </a:tc>
                <a:tc>
                  <a:txBody>
                    <a:bodyPr/>
                    <a:lstStyle/>
                    <a:p>
                      <a:pPr algn="ctr"/>
                      <a:r>
                        <a:rPr lang="en-US" dirty="0"/>
                        <a:t>GS 8 – 10</a:t>
                      </a:r>
                    </a:p>
                  </a:txBody>
                  <a:tcPr anchor="ctr"/>
                </a:tc>
                <a:extLst>
                  <a:ext uri="{0D108BD9-81ED-4DB2-BD59-A6C34878D82A}">
                    <a16:rowId xmlns:a16="http://schemas.microsoft.com/office/drawing/2014/main" val="10003"/>
                  </a:ext>
                </a:extLst>
              </a:tr>
              <a:tr h="613731">
                <a:tc>
                  <a:txBody>
                    <a:bodyPr/>
                    <a:lstStyle/>
                    <a:p>
                      <a:pPr algn="ctr"/>
                      <a:r>
                        <a:rPr lang="en-US" dirty="0"/>
                        <a:t>IV</a:t>
                      </a:r>
                    </a:p>
                  </a:txBody>
                  <a:tcPr anchor="ctr"/>
                </a:tc>
                <a:tc>
                  <a:txBody>
                    <a:bodyPr/>
                    <a:lstStyle/>
                    <a:p>
                      <a:pPr algn="ctr"/>
                      <a:r>
                        <a:rPr lang="en-US" dirty="0"/>
                        <a:t>GS 14 – 15</a:t>
                      </a:r>
                    </a:p>
                  </a:txBody>
                  <a:tcPr anchor="ctr"/>
                </a:tc>
                <a:tc>
                  <a:txBody>
                    <a:bodyPr/>
                    <a:lstStyle/>
                    <a:p>
                      <a:pPr algn="ctr"/>
                      <a:r>
                        <a:rPr lang="en-US" dirty="0"/>
                        <a:t>GS 12 - 13</a:t>
                      </a:r>
                    </a:p>
                  </a:txBody>
                  <a:tcPr anchor="ctr"/>
                </a:tc>
                <a:tc>
                  <a:txBody>
                    <a:bodyPr/>
                    <a:lstStyle/>
                    <a:p>
                      <a:pPr algn="ctr"/>
                      <a:endParaRPr lang="en-US" dirty="0"/>
                    </a:p>
                  </a:txBody>
                  <a:tcPr anchor="ctr"/>
                </a:tc>
                <a:extLst>
                  <a:ext uri="{0D108BD9-81ED-4DB2-BD59-A6C34878D82A}">
                    <a16:rowId xmlns:a16="http://schemas.microsoft.com/office/drawing/2014/main" val="10004"/>
                  </a:ext>
                </a:extLst>
              </a:tr>
            </a:tbl>
          </a:graphicData>
        </a:graphic>
      </p:graphicFrame>
      <p:sp>
        <p:nvSpPr>
          <p:cNvPr id="4" name="Rectangle 2">
            <a:extLst>
              <a:ext uri="{FF2B5EF4-FFF2-40B4-BE49-F238E27FC236}">
                <a16:creationId xmlns:a16="http://schemas.microsoft.com/office/drawing/2014/main" id="{7DF321E2-24E8-44A3-B213-798B3F8A2F01}"/>
              </a:ext>
            </a:extLst>
          </p:cNvPr>
          <p:cNvSpPr txBox="1">
            <a:spLocks noChangeArrowheads="1"/>
          </p:cNvSpPr>
          <p:nvPr/>
        </p:nvSpPr>
        <p:spPr>
          <a:xfrm>
            <a:off x="0" y="324856"/>
            <a:ext cx="9144000" cy="95049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err="1">
                <a:ea typeface="Tahoma" panose="020B0604030504040204" pitchFamily="34" charset="0"/>
                <a:cs typeface="Tahoma" panose="020B0604030504040204" pitchFamily="34" charset="0"/>
              </a:rPr>
              <a:t>AcqDemo</a:t>
            </a:r>
            <a:r>
              <a:rPr lang="en-US" b="1" dirty="0">
                <a:ea typeface="Tahoma" panose="020B0604030504040204" pitchFamily="34" charset="0"/>
                <a:cs typeface="Tahoma" panose="020B0604030504040204" pitchFamily="34" charset="0"/>
              </a:rPr>
              <a:t> Conversion Highlights</a:t>
            </a:r>
            <a:endParaRPr lang="en-US" sz="2400" b="1" dirty="0">
              <a:ea typeface="Tahoma" panose="020B0604030504040204" pitchFamily="34" charset="0"/>
              <a:cs typeface="Tahoma" pitchFamily="34" charset="0"/>
            </a:endParaRPr>
          </a:p>
          <a:p>
            <a:pPr algn="ctr"/>
            <a:r>
              <a:rPr lang="en-US" sz="2400" b="1" i="1" dirty="0">
                <a:ea typeface="Tahoma" panose="020B0604030504040204" pitchFamily="34" charset="0"/>
                <a:cs typeface="Tahoma" pitchFamily="34" charset="0"/>
              </a:rPr>
              <a:t>GS to </a:t>
            </a:r>
            <a:r>
              <a:rPr lang="en-US" sz="2400" b="1" i="1" dirty="0" err="1">
                <a:ea typeface="Tahoma" panose="020B0604030504040204" pitchFamily="34" charset="0"/>
                <a:cs typeface="Tahoma" pitchFamily="34" charset="0"/>
              </a:rPr>
              <a:t>AcqDemo</a:t>
            </a:r>
            <a:r>
              <a:rPr lang="en-US" sz="2400" b="1" i="1" dirty="0">
                <a:ea typeface="Tahoma" panose="020B0604030504040204" pitchFamily="34" charset="0"/>
                <a:cs typeface="Tahoma" pitchFamily="34" charset="0"/>
              </a:rPr>
              <a:t> Classification Conversion</a:t>
            </a:r>
            <a:endParaRPr lang="en-US" b="1" i="1" dirty="0">
              <a:ea typeface="Tahoma" panose="020B0604030504040204" pitchFamily="34" charset="0"/>
              <a:cs typeface="Tahoma" panose="020B0604030504040204" pitchFamily="34" charset="0"/>
            </a:endParaRPr>
          </a:p>
        </p:txBody>
      </p:sp>
      <p:sp>
        <p:nvSpPr>
          <p:cNvPr id="2" name="Slide Number Placeholder 1">
            <a:extLst>
              <a:ext uri="{FF2B5EF4-FFF2-40B4-BE49-F238E27FC236}">
                <a16:creationId xmlns:a16="http://schemas.microsoft.com/office/drawing/2014/main" id="{0839D99D-4353-4A5D-B98B-B96A7B565BF8}"/>
              </a:ext>
            </a:extLst>
          </p:cNvPr>
          <p:cNvSpPr>
            <a:spLocks noGrp="1"/>
          </p:cNvSpPr>
          <p:nvPr>
            <p:ph type="sldNum" sz="quarter" idx="12"/>
          </p:nvPr>
        </p:nvSpPr>
        <p:spPr/>
        <p:txBody>
          <a:bodyPr/>
          <a:lstStyle/>
          <a:p>
            <a:fld id="{F85093EB-6271-4776-AD74-9AC7DBDF4235}" type="slidenum">
              <a:rPr lang="en-US" smtClean="0"/>
              <a:t>6</a:t>
            </a:fld>
            <a:endParaRPr lang="en-US"/>
          </a:p>
        </p:txBody>
      </p:sp>
    </p:spTree>
    <p:extLst>
      <p:ext uri="{BB962C8B-B14F-4D97-AF65-F5344CB8AC3E}">
        <p14:creationId xmlns:p14="http://schemas.microsoft.com/office/powerpoint/2010/main" val="28187212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C7D44F1-BF97-4AE9-A70F-4413C24E6450}"/>
              </a:ext>
            </a:extLst>
          </p:cNvPr>
          <p:cNvSpPr>
            <a:spLocks noGrp="1"/>
          </p:cNvSpPr>
          <p:nvPr>
            <p:ph type="title"/>
          </p:nvPr>
        </p:nvSpPr>
        <p:spPr>
          <a:xfrm>
            <a:off x="0" y="292389"/>
            <a:ext cx="9144000" cy="971259"/>
          </a:xfrm>
        </p:spPr>
        <p:txBody>
          <a:bodyPr anchor="t">
            <a:noAutofit/>
          </a:bodyPr>
          <a:lstStyle/>
          <a:p>
            <a:r>
              <a:rPr lang="en-US" b="1" dirty="0">
                <a:ea typeface="Tahoma" panose="020B0604030504040204" pitchFamily="34" charset="0"/>
                <a:cs typeface="Tahoma" panose="020B0604030504040204" pitchFamily="34" charset="0"/>
              </a:rPr>
              <a:t>CCAS Considerations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Communication and Feedback</a:t>
            </a:r>
            <a:endParaRPr lang="en-US" b="1" dirty="0">
              <a:ea typeface="Tahoma" panose="020B0604030504040204" pitchFamily="34" charset="0"/>
              <a:cs typeface="Tahoma" panose="020B0604030504040204" pitchFamily="34" charset="0"/>
            </a:endParaRPr>
          </a:p>
        </p:txBody>
      </p:sp>
      <p:cxnSp>
        <p:nvCxnSpPr>
          <p:cNvPr id="7" name="Straight Connector 6"/>
          <p:cNvCxnSpPr>
            <a:cxnSpLocks/>
          </p:cNvCxnSpPr>
          <p:nvPr/>
        </p:nvCxnSpPr>
        <p:spPr>
          <a:xfrm>
            <a:off x="4756054" y="1236903"/>
            <a:ext cx="40249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p:nvCxnSpPr>
        <p:spPr>
          <a:xfrm>
            <a:off x="4750038" y="1237856"/>
            <a:ext cx="0" cy="51749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32997FE7-7CF8-4A87-8CC1-C9093334E9E7}"/>
              </a:ext>
            </a:extLst>
          </p:cNvPr>
          <p:cNvGrpSpPr/>
          <p:nvPr/>
        </p:nvGrpSpPr>
        <p:grpSpPr>
          <a:xfrm>
            <a:off x="596709" y="3995380"/>
            <a:ext cx="3072922" cy="2570231"/>
            <a:chOff x="36096" y="1811170"/>
            <a:chExt cx="5143500" cy="4114800"/>
          </a:xfrm>
        </p:grpSpPr>
        <p:pic>
          <p:nvPicPr>
            <p:cNvPr id="5123" name="Picture 3" descr="F:\Photos\Public domain\qns.jpg"/>
            <p:cNvPicPr>
              <a:picLocks noChangeAspect="1" noChangeArrowheads="1"/>
            </p:cNvPicPr>
            <p:nvPr/>
          </p:nvPicPr>
          <p:blipFill>
            <a:blip r:embed="rId3" cstate="email"/>
            <a:srcRect/>
            <a:stretch>
              <a:fillRect/>
            </a:stretch>
          </p:blipFill>
          <p:spPr bwMode="auto">
            <a:xfrm>
              <a:off x="36096" y="1811170"/>
              <a:ext cx="5143500" cy="4114800"/>
            </a:xfrm>
            <a:prstGeom prst="rect">
              <a:avLst/>
            </a:prstGeom>
            <a:noFill/>
          </p:spPr>
        </p:pic>
        <p:sp>
          <p:nvSpPr>
            <p:cNvPr id="6" name="Freeform 36"/>
            <p:cNvSpPr>
              <a:spLocks noEditPoints="1"/>
            </p:cNvSpPr>
            <p:nvPr/>
          </p:nvSpPr>
          <p:spPr bwMode="auto">
            <a:xfrm>
              <a:off x="1102896" y="3563770"/>
              <a:ext cx="990600" cy="1422400"/>
            </a:xfrm>
            <a:custGeom>
              <a:avLst/>
              <a:gdLst/>
              <a:ahLst/>
              <a:cxnLst>
                <a:cxn ang="0">
                  <a:pos x="440" y="14"/>
                </a:cxn>
                <a:cxn ang="0">
                  <a:pos x="418" y="20"/>
                </a:cxn>
                <a:cxn ang="0">
                  <a:pos x="402" y="36"/>
                </a:cxn>
                <a:cxn ang="0">
                  <a:pos x="374" y="92"/>
                </a:cxn>
                <a:cxn ang="0">
                  <a:pos x="344" y="94"/>
                </a:cxn>
                <a:cxn ang="0">
                  <a:pos x="326" y="88"/>
                </a:cxn>
                <a:cxn ang="0">
                  <a:pos x="276" y="86"/>
                </a:cxn>
                <a:cxn ang="0">
                  <a:pos x="264" y="74"/>
                </a:cxn>
                <a:cxn ang="0">
                  <a:pos x="256" y="52"/>
                </a:cxn>
                <a:cxn ang="0">
                  <a:pos x="238" y="32"/>
                </a:cxn>
                <a:cxn ang="0">
                  <a:pos x="232" y="24"/>
                </a:cxn>
                <a:cxn ang="0">
                  <a:pos x="228" y="22"/>
                </a:cxn>
                <a:cxn ang="0">
                  <a:pos x="226" y="16"/>
                </a:cxn>
                <a:cxn ang="0">
                  <a:pos x="226" y="14"/>
                </a:cxn>
                <a:cxn ang="0">
                  <a:pos x="196" y="26"/>
                </a:cxn>
                <a:cxn ang="0">
                  <a:pos x="180" y="44"/>
                </a:cxn>
                <a:cxn ang="0">
                  <a:pos x="182" y="72"/>
                </a:cxn>
                <a:cxn ang="0">
                  <a:pos x="202" y="94"/>
                </a:cxn>
                <a:cxn ang="0">
                  <a:pos x="202" y="114"/>
                </a:cxn>
                <a:cxn ang="0">
                  <a:pos x="162" y="152"/>
                </a:cxn>
                <a:cxn ang="0">
                  <a:pos x="150" y="176"/>
                </a:cxn>
                <a:cxn ang="0">
                  <a:pos x="126" y="192"/>
                </a:cxn>
                <a:cxn ang="0">
                  <a:pos x="68" y="172"/>
                </a:cxn>
                <a:cxn ang="0">
                  <a:pos x="40" y="160"/>
                </a:cxn>
                <a:cxn ang="0">
                  <a:pos x="24" y="172"/>
                </a:cxn>
                <a:cxn ang="0">
                  <a:pos x="10" y="178"/>
                </a:cxn>
                <a:cxn ang="0">
                  <a:pos x="64" y="186"/>
                </a:cxn>
                <a:cxn ang="0">
                  <a:pos x="114" y="228"/>
                </a:cxn>
                <a:cxn ang="0">
                  <a:pos x="168" y="218"/>
                </a:cxn>
                <a:cxn ang="0">
                  <a:pos x="208" y="222"/>
                </a:cxn>
                <a:cxn ang="0">
                  <a:pos x="218" y="262"/>
                </a:cxn>
                <a:cxn ang="0">
                  <a:pos x="226" y="320"/>
                </a:cxn>
                <a:cxn ang="0">
                  <a:pos x="218" y="394"/>
                </a:cxn>
                <a:cxn ang="0">
                  <a:pos x="210" y="474"/>
                </a:cxn>
                <a:cxn ang="0">
                  <a:pos x="196" y="548"/>
                </a:cxn>
                <a:cxn ang="0">
                  <a:pos x="182" y="570"/>
                </a:cxn>
                <a:cxn ang="0">
                  <a:pos x="172" y="586"/>
                </a:cxn>
                <a:cxn ang="0">
                  <a:pos x="202" y="600"/>
                </a:cxn>
                <a:cxn ang="0">
                  <a:pos x="222" y="582"/>
                </a:cxn>
                <a:cxn ang="0">
                  <a:pos x="262" y="448"/>
                </a:cxn>
                <a:cxn ang="0">
                  <a:pos x="300" y="352"/>
                </a:cxn>
                <a:cxn ang="0">
                  <a:pos x="332" y="468"/>
                </a:cxn>
                <a:cxn ang="0">
                  <a:pos x="328" y="544"/>
                </a:cxn>
                <a:cxn ang="0">
                  <a:pos x="324" y="578"/>
                </a:cxn>
                <a:cxn ang="0">
                  <a:pos x="346" y="604"/>
                </a:cxn>
                <a:cxn ang="0">
                  <a:pos x="374" y="590"/>
                </a:cxn>
                <a:cxn ang="0">
                  <a:pos x="362" y="574"/>
                </a:cxn>
                <a:cxn ang="0">
                  <a:pos x="358" y="550"/>
                </a:cxn>
                <a:cxn ang="0">
                  <a:pos x="380" y="428"/>
                </a:cxn>
                <a:cxn ang="0">
                  <a:pos x="356" y="306"/>
                </a:cxn>
                <a:cxn ang="0">
                  <a:pos x="350" y="230"/>
                </a:cxn>
                <a:cxn ang="0">
                  <a:pos x="338" y="144"/>
                </a:cxn>
                <a:cxn ang="0">
                  <a:pos x="408" y="114"/>
                </a:cxn>
                <a:cxn ang="0">
                  <a:pos x="426" y="70"/>
                </a:cxn>
                <a:cxn ang="0">
                  <a:pos x="444" y="22"/>
                </a:cxn>
                <a:cxn ang="0">
                  <a:pos x="184" y="40"/>
                </a:cxn>
                <a:cxn ang="0">
                  <a:pos x="190" y="30"/>
                </a:cxn>
                <a:cxn ang="0">
                  <a:pos x="192" y="28"/>
                </a:cxn>
                <a:cxn ang="0">
                  <a:pos x="188" y="568"/>
                </a:cxn>
                <a:cxn ang="0">
                  <a:pos x="230" y="20"/>
                </a:cxn>
                <a:cxn ang="0">
                  <a:pos x="364" y="576"/>
                </a:cxn>
              </a:cxnLst>
              <a:rect l="0" t="0" r="r" b="b"/>
              <a:pathLst>
                <a:path w="462" h="608">
                  <a:moveTo>
                    <a:pt x="462" y="0"/>
                  </a:moveTo>
                  <a:lnTo>
                    <a:pt x="462" y="0"/>
                  </a:lnTo>
                  <a:lnTo>
                    <a:pt x="460" y="0"/>
                  </a:lnTo>
                  <a:lnTo>
                    <a:pt x="458" y="2"/>
                  </a:lnTo>
                  <a:lnTo>
                    <a:pt x="458" y="2"/>
                  </a:lnTo>
                  <a:lnTo>
                    <a:pt x="456" y="4"/>
                  </a:lnTo>
                  <a:lnTo>
                    <a:pt x="456" y="4"/>
                  </a:lnTo>
                  <a:lnTo>
                    <a:pt x="454" y="4"/>
                  </a:lnTo>
                  <a:lnTo>
                    <a:pt x="454" y="4"/>
                  </a:lnTo>
                  <a:lnTo>
                    <a:pt x="452" y="4"/>
                  </a:lnTo>
                  <a:lnTo>
                    <a:pt x="450" y="6"/>
                  </a:lnTo>
                  <a:lnTo>
                    <a:pt x="450" y="6"/>
                  </a:lnTo>
                  <a:lnTo>
                    <a:pt x="446" y="10"/>
                  </a:lnTo>
                  <a:lnTo>
                    <a:pt x="446" y="10"/>
                  </a:lnTo>
                  <a:lnTo>
                    <a:pt x="444" y="12"/>
                  </a:lnTo>
                  <a:lnTo>
                    <a:pt x="444" y="12"/>
                  </a:lnTo>
                  <a:lnTo>
                    <a:pt x="440" y="14"/>
                  </a:lnTo>
                  <a:lnTo>
                    <a:pt x="440" y="14"/>
                  </a:lnTo>
                  <a:lnTo>
                    <a:pt x="436" y="16"/>
                  </a:lnTo>
                  <a:lnTo>
                    <a:pt x="436" y="16"/>
                  </a:lnTo>
                  <a:lnTo>
                    <a:pt x="432" y="16"/>
                  </a:lnTo>
                  <a:lnTo>
                    <a:pt x="432" y="16"/>
                  </a:lnTo>
                  <a:lnTo>
                    <a:pt x="430" y="18"/>
                  </a:lnTo>
                  <a:lnTo>
                    <a:pt x="430" y="18"/>
                  </a:lnTo>
                  <a:lnTo>
                    <a:pt x="428" y="18"/>
                  </a:lnTo>
                  <a:lnTo>
                    <a:pt x="428" y="18"/>
                  </a:lnTo>
                  <a:lnTo>
                    <a:pt x="424" y="20"/>
                  </a:lnTo>
                  <a:lnTo>
                    <a:pt x="424" y="20"/>
                  </a:lnTo>
                  <a:lnTo>
                    <a:pt x="426" y="14"/>
                  </a:lnTo>
                  <a:lnTo>
                    <a:pt x="426" y="14"/>
                  </a:lnTo>
                  <a:lnTo>
                    <a:pt x="424" y="12"/>
                  </a:lnTo>
                  <a:lnTo>
                    <a:pt x="420" y="14"/>
                  </a:lnTo>
                  <a:lnTo>
                    <a:pt x="420" y="14"/>
                  </a:lnTo>
                  <a:lnTo>
                    <a:pt x="418" y="20"/>
                  </a:lnTo>
                  <a:lnTo>
                    <a:pt x="418" y="20"/>
                  </a:lnTo>
                  <a:lnTo>
                    <a:pt x="416" y="22"/>
                  </a:lnTo>
                  <a:lnTo>
                    <a:pt x="416" y="22"/>
                  </a:lnTo>
                  <a:lnTo>
                    <a:pt x="416" y="22"/>
                  </a:lnTo>
                  <a:lnTo>
                    <a:pt x="416" y="22"/>
                  </a:lnTo>
                  <a:lnTo>
                    <a:pt x="410" y="24"/>
                  </a:lnTo>
                  <a:lnTo>
                    <a:pt x="410" y="24"/>
                  </a:lnTo>
                  <a:lnTo>
                    <a:pt x="408" y="28"/>
                  </a:lnTo>
                  <a:lnTo>
                    <a:pt x="408" y="28"/>
                  </a:lnTo>
                  <a:lnTo>
                    <a:pt x="406" y="32"/>
                  </a:lnTo>
                  <a:lnTo>
                    <a:pt x="406" y="32"/>
                  </a:lnTo>
                  <a:lnTo>
                    <a:pt x="406" y="34"/>
                  </a:lnTo>
                  <a:lnTo>
                    <a:pt x="406" y="34"/>
                  </a:lnTo>
                  <a:lnTo>
                    <a:pt x="406" y="36"/>
                  </a:lnTo>
                  <a:lnTo>
                    <a:pt x="406" y="36"/>
                  </a:lnTo>
                  <a:lnTo>
                    <a:pt x="402" y="36"/>
                  </a:lnTo>
                  <a:lnTo>
                    <a:pt x="402" y="36"/>
                  </a:lnTo>
                  <a:lnTo>
                    <a:pt x="400" y="36"/>
                  </a:lnTo>
                  <a:lnTo>
                    <a:pt x="400" y="36"/>
                  </a:lnTo>
                  <a:lnTo>
                    <a:pt x="398" y="44"/>
                  </a:lnTo>
                  <a:lnTo>
                    <a:pt x="398" y="44"/>
                  </a:lnTo>
                  <a:lnTo>
                    <a:pt x="394" y="50"/>
                  </a:lnTo>
                  <a:lnTo>
                    <a:pt x="394" y="50"/>
                  </a:lnTo>
                  <a:lnTo>
                    <a:pt x="392" y="56"/>
                  </a:lnTo>
                  <a:lnTo>
                    <a:pt x="392" y="56"/>
                  </a:lnTo>
                  <a:lnTo>
                    <a:pt x="386" y="68"/>
                  </a:lnTo>
                  <a:lnTo>
                    <a:pt x="386" y="68"/>
                  </a:lnTo>
                  <a:lnTo>
                    <a:pt x="382" y="78"/>
                  </a:lnTo>
                  <a:lnTo>
                    <a:pt x="382" y="78"/>
                  </a:lnTo>
                  <a:lnTo>
                    <a:pt x="382" y="86"/>
                  </a:lnTo>
                  <a:lnTo>
                    <a:pt x="382" y="86"/>
                  </a:lnTo>
                  <a:lnTo>
                    <a:pt x="378" y="88"/>
                  </a:lnTo>
                  <a:lnTo>
                    <a:pt x="378" y="88"/>
                  </a:lnTo>
                  <a:lnTo>
                    <a:pt x="374" y="92"/>
                  </a:lnTo>
                  <a:lnTo>
                    <a:pt x="374" y="92"/>
                  </a:lnTo>
                  <a:lnTo>
                    <a:pt x="372" y="94"/>
                  </a:lnTo>
                  <a:lnTo>
                    <a:pt x="372" y="94"/>
                  </a:lnTo>
                  <a:lnTo>
                    <a:pt x="370" y="96"/>
                  </a:lnTo>
                  <a:lnTo>
                    <a:pt x="370" y="96"/>
                  </a:lnTo>
                  <a:lnTo>
                    <a:pt x="366" y="96"/>
                  </a:lnTo>
                  <a:lnTo>
                    <a:pt x="366" y="96"/>
                  </a:lnTo>
                  <a:lnTo>
                    <a:pt x="362" y="96"/>
                  </a:lnTo>
                  <a:lnTo>
                    <a:pt x="362" y="96"/>
                  </a:lnTo>
                  <a:lnTo>
                    <a:pt x="354" y="94"/>
                  </a:lnTo>
                  <a:lnTo>
                    <a:pt x="354" y="94"/>
                  </a:lnTo>
                  <a:lnTo>
                    <a:pt x="350" y="96"/>
                  </a:lnTo>
                  <a:lnTo>
                    <a:pt x="350" y="96"/>
                  </a:lnTo>
                  <a:lnTo>
                    <a:pt x="346" y="96"/>
                  </a:lnTo>
                  <a:lnTo>
                    <a:pt x="346" y="96"/>
                  </a:lnTo>
                  <a:lnTo>
                    <a:pt x="344" y="94"/>
                  </a:lnTo>
                  <a:lnTo>
                    <a:pt x="344" y="94"/>
                  </a:lnTo>
                  <a:lnTo>
                    <a:pt x="342" y="94"/>
                  </a:lnTo>
                  <a:lnTo>
                    <a:pt x="342" y="94"/>
                  </a:lnTo>
                  <a:lnTo>
                    <a:pt x="340" y="94"/>
                  </a:lnTo>
                  <a:lnTo>
                    <a:pt x="340" y="94"/>
                  </a:lnTo>
                  <a:lnTo>
                    <a:pt x="336" y="92"/>
                  </a:lnTo>
                  <a:lnTo>
                    <a:pt x="336" y="92"/>
                  </a:lnTo>
                  <a:lnTo>
                    <a:pt x="332" y="92"/>
                  </a:lnTo>
                  <a:lnTo>
                    <a:pt x="332" y="94"/>
                  </a:lnTo>
                  <a:lnTo>
                    <a:pt x="332" y="94"/>
                  </a:lnTo>
                  <a:lnTo>
                    <a:pt x="330" y="94"/>
                  </a:lnTo>
                  <a:lnTo>
                    <a:pt x="330" y="94"/>
                  </a:lnTo>
                  <a:lnTo>
                    <a:pt x="330" y="94"/>
                  </a:lnTo>
                  <a:lnTo>
                    <a:pt x="330" y="90"/>
                  </a:lnTo>
                  <a:lnTo>
                    <a:pt x="330" y="90"/>
                  </a:lnTo>
                  <a:lnTo>
                    <a:pt x="328" y="88"/>
                  </a:lnTo>
                  <a:lnTo>
                    <a:pt x="326" y="88"/>
                  </a:lnTo>
                  <a:lnTo>
                    <a:pt x="326" y="88"/>
                  </a:lnTo>
                  <a:lnTo>
                    <a:pt x="324" y="90"/>
                  </a:lnTo>
                  <a:lnTo>
                    <a:pt x="324" y="90"/>
                  </a:lnTo>
                  <a:lnTo>
                    <a:pt x="322" y="86"/>
                  </a:lnTo>
                  <a:lnTo>
                    <a:pt x="322" y="86"/>
                  </a:lnTo>
                  <a:lnTo>
                    <a:pt x="318" y="82"/>
                  </a:lnTo>
                  <a:lnTo>
                    <a:pt x="318" y="82"/>
                  </a:lnTo>
                  <a:lnTo>
                    <a:pt x="316" y="80"/>
                  </a:lnTo>
                  <a:lnTo>
                    <a:pt x="312" y="80"/>
                  </a:lnTo>
                  <a:lnTo>
                    <a:pt x="312" y="80"/>
                  </a:lnTo>
                  <a:lnTo>
                    <a:pt x="306" y="82"/>
                  </a:lnTo>
                  <a:lnTo>
                    <a:pt x="306" y="82"/>
                  </a:lnTo>
                  <a:lnTo>
                    <a:pt x="292" y="84"/>
                  </a:lnTo>
                  <a:lnTo>
                    <a:pt x="292" y="84"/>
                  </a:lnTo>
                  <a:lnTo>
                    <a:pt x="284" y="84"/>
                  </a:lnTo>
                  <a:lnTo>
                    <a:pt x="284" y="84"/>
                  </a:lnTo>
                  <a:lnTo>
                    <a:pt x="276" y="86"/>
                  </a:lnTo>
                  <a:lnTo>
                    <a:pt x="276" y="86"/>
                  </a:lnTo>
                  <a:lnTo>
                    <a:pt x="274" y="88"/>
                  </a:lnTo>
                  <a:lnTo>
                    <a:pt x="270" y="88"/>
                  </a:lnTo>
                  <a:lnTo>
                    <a:pt x="270" y="88"/>
                  </a:lnTo>
                  <a:lnTo>
                    <a:pt x="264" y="88"/>
                  </a:lnTo>
                  <a:lnTo>
                    <a:pt x="264" y="88"/>
                  </a:lnTo>
                  <a:lnTo>
                    <a:pt x="260" y="88"/>
                  </a:lnTo>
                  <a:lnTo>
                    <a:pt x="260" y="88"/>
                  </a:lnTo>
                  <a:lnTo>
                    <a:pt x="256" y="88"/>
                  </a:lnTo>
                  <a:lnTo>
                    <a:pt x="256" y="88"/>
                  </a:lnTo>
                  <a:lnTo>
                    <a:pt x="252" y="88"/>
                  </a:lnTo>
                  <a:lnTo>
                    <a:pt x="252" y="88"/>
                  </a:lnTo>
                  <a:lnTo>
                    <a:pt x="252" y="86"/>
                  </a:lnTo>
                  <a:lnTo>
                    <a:pt x="252" y="86"/>
                  </a:lnTo>
                  <a:lnTo>
                    <a:pt x="252" y="86"/>
                  </a:lnTo>
                  <a:lnTo>
                    <a:pt x="254" y="82"/>
                  </a:lnTo>
                  <a:lnTo>
                    <a:pt x="254" y="82"/>
                  </a:lnTo>
                  <a:lnTo>
                    <a:pt x="264" y="74"/>
                  </a:lnTo>
                  <a:lnTo>
                    <a:pt x="264" y="74"/>
                  </a:lnTo>
                  <a:lnTo>
                    <a:pt x="266" y="72"/>
                  </a:lnTo>
                  <a:lnTo>
                    <a:pt x="264" y="68"/>
                  </a:lnTo>
                  <a:lnTo>
                    <a:pt x="264" y="68"/>
                  </a:lnTo>
                  <a:lnTo>
                    <a:pt x="262" y="66"/>
                  </a:lnTo>
                  <a:lnTo>
                    <a:pt x="260" y="64"/>
                  </a:lnTo>
                  <a:lnTo>
                    <a:pt x="260" y="64"/>
                  </a:lnTo>
                  <a:lnTo>
                    <a:pt x="260" y="60"/>
                  </a:lnTo>
                  <a:lnTo>
                    <a:pt x="260" y="60"/>
                  </a:lnTo>
                  <a:lnTo>
                    <a:pt x="256" y="60"/>
                  </a:lnTo>
                  <a:lnTo>
                    <a:pt x="256" y="60"/>
                  </a:lnTo>
                  <a:lnTo>
                    <a:pt x="256" y="58"/>
                  </a:lnTo>
                  <a:lnTo>
                    <a:pt x="256" y="58"/>
                  </a:lnTo>
                  <a:lnTo>
                    <a:pt x="256" y="58"/>
                  </a:lnTo>
                  <a:lnTo>
                    <a:pt x="256" y="56"/>
                  </a:lnTo>
                  <a:lnTo>
                    <a:pt x="256" y="52"/>
                  </a:lnTo>
                  <a:lnTo>
                    <a:pt x="256" y="52"/>
                  </a:lnTo>
                  <a:lnTo>
                    <a:pt x="254" y="50"/>
                  </a:lnTo>
                  <a:lnTo>
                    <a:pt x="254" y="50"/>
                  </a:lnTo>
                  <a:lnTo>
                    <a:pt x="254" y="46"/>
                  </a:lnTo>
                  <a:lnTo>
                    <a:pt x="254" y="46"/>
                  </a:lnTo>
                  <a:lnTo>
                    <a:pt x="256" y="44"/>
                  </a:lnTo>
                  <a:lnTo>
                    <a:pt x="254" y="40"/>
                  </a:lnTo>
                  <a:lnTo>
                    <a:pt x="254" y="40"/>
                  </a:lnTo>
                  <a:lnTo>
                    <a:pt x="252" y="40"/>
                  </a:lnTo>
                  <a:lnTo>
                    <a:pt x="248" y="38"/>
                  </a:lnTo>
                  <a:lnTo>
                    <a:pt x="248" y="38"/>
                  </a:lnTo>
                  <a:lnTo>
                    <a:pt x="244" y="38"/>
                  </a:lnTo>
                  <a:lnTo>
                    <a:pt x="240" y="38"/>
                  </a:lnTo>
                  <a:lnTo>
                    <a:pt x="240" y="38"/>
                  </a:lnTo>
                  <a:lnTo>
                    <a:pt x="240" y="34"/>
                  </a:lnTo>
                  <a:lnTo>
                    <a:pt x="240" y="34"/>
                  </a:lnTo>
                  <a:lnTo>
                    <a:pt x="240" y="32"/>
                  </a:lnTo>
                  <a:lnTo>
                    <a:pt x="238" y="32"/>
                  </a:lnTo>
                  <a:lnTo>
                    <a:pt x="238" y="32"/>
                  </a:lnTo>
                  <a:lnTo>
                    <a:pt x="236" y="32"/>
                  </a:lnTo>
                  <a:lnTo>
                    <a:pt x="236" y="32"/>
                  </a:lnTo>
                  <a:lnTo>
                    <a:pt x="234" y="28"/>
                  </a:lnTo>
                  <a:lnTo>
                    <a:pt x="234" y="28"/>
                  </a:lnTo>
                  <a:lnTo>
                    <a:pt x="230" y="26"/>
                  </a:lnTo>
                  <a:lnTo>
                    <a:pt x="230" y="26"/>
                  </a:lnTo>
                  <a:lnTo>
                    <a:pt x="232" y="26"/>
                  </a:lnTo>
                  <a:lnTo>
                    <a:pt x="232" y="26"/>
                  </a:lnTo>
                  <a:lnTo>
                    <a:pt x="234" y="28"/>
                  </a:lnTo>
                  <a:lnTo>
                    <a:pt x="234" y="28"/>
                  </a:lnTo>
                  <a:lnTo>
                    <a:pt x="234" y="26"/>
                  </a:lnTo>
                  <a:lnTo>
                    <a:pt x="234" y="26"/>
                  </a:lnTo>
                  <a:lnTo>
                    <a:pt x="232" y="24"/>
                  </a:lnTo>
                  <a:lnTo>
                    <a:pt x="232" y="24"/>
                  </a:lnTo>
                  <a:lnTo>
                    <a:pt x="232" y="24"/>
                  </a:lnTo>
                  <a:lnTo>
                    <a:pt x="232" y="24"/>
                  </a:lnTo>
                  <a:lnTo>
                    <a:pt x="232" y="24"/>
                  </a:lnTo>
                  <a:lnTo>
                    <a:pt x="232" y="24"/>
                  </a:lnTo>
                  <a:lnTo>
                    <a:pt x="234" y="24"/>
                  </a:lnTo>
                  <a:lnTo>
                    <a:pt x="234" y="24"/>
                  </a:lnTo>
                  <a:lnTo>
                    <a:pt x="232" y="24"/>
                  </a:lnTo>
                  <a:lnTo>
                    <a:pt x="232" y="24"/>
                  </a:lnTo>
                  <a:lnTo>
                    <a:pt x="230" y="22"/>
                  </a:lnTo>
                  <a:lnTo>
                    <a:pt x="230" y="22"/>
                  </a:lnTo>
                  <a:lnTo>
                    <a:pt x="228" y="22"/>
                  </a:lnTo>
                  <a:lnTo>
                    <a:pt x="228" y="22"/>
                  </a:lnTo>
                  <a:lnTo>
                    <a:pt x="230" y="22"/>
                  </a:lnTo>
                  <a:lnTo>
                    <a:pt x="230" y="22"/>
                  </a:lnTo>
                  <a:lnTo>
                    <a:pt x="232" y="22"/>
                  </a:lnTo>
                  <a:lnTo>
                    <a:pt x="232" y="22"/>
                  </a:lnTo>
                  <a:lnTo>
                    <a:pt x="230" y="22"/>
                  </a:lnTo>
                  <a:lnTo>
                    <a:pt x="228" y="22"/>
                  </a:lnTo>
                  <a:lnTo>
                    <a:pt x="228" y="22"/>
                  </a:lnTo>
                  <a:lnTo>
                    <a:pt x="228" y="22"/>
                  </a:lnTo>
                  <a:lnTo>
                    <a:pt x="228" y="22"/>
                  </a:lnTo>
                  <a:lnTo>
                    <a:pt x="230" y="22"/>
                  </a:lnTo>
                  <a:lnTo>
                    <a:pt x="230" y="22"/>
                  </a:lnTo>
                  <a:lnTo>
                    <a:pt x="232" y="20"/>
                  </a:lnTo>
                  <a:lnTo>
                    <a:pt x="232" y="20"/>
                  </a:lnTo>
                  <a:lnTo>
                    <a:pt x="232" y="20"/>
                  </a:lnTo>
                  <a:lnTo>
                    <a:pt x="230" y="20"/>
                  </a:lnTo>
                  <a:lnTo>
                    <a:pt x="230" y="20"/>
                  </a:lnTo>
                  <a:lnTo>
                    <a:pt x="230" y="20"/>
                  </a:lnTo>
                  <a:lnTo>
                    <a:pt x="230" y="20"/>
                  </a:lnTo>
                  <a:lnTo>
                    <a:pt x="230" y="20"/>
                  </a:lnTo>
                  <a:lnTo>
                    <a:pt x="230" y="18"/>
                  </a:lnTo>
                  <a:lnTo>
                    <a:pt x="230" y="18"/>
                  </a:lnTo>
                  <a:lnTo>
                    <a:pt x="228" y="18"/>
                  </a:lnTo>
                  <a:lnTo>
                    <a:pt x="228" y="18"/>
                  </a:lnTo>
                  <a:lnTo>
                    <a:pt x="226" y="16"/>
                  </a:lnTo>
                  <a:lnTo>
                    <a:pt x="226" y="16"/>
                  </a:lnTo>
                  <a:lnTo>
                    <a:pt x="230" y="18"/>
                  </a:lnTo>
                  <a:lnTo>
                    <a:pt x="230" y="18"/>
                  </a:lnTo>
                  <a:lnTo>
                    <a:pt x="232" y="18"/>
                  </a:lnTo>
                  <a:lnTo>
                    <a:pt x="232" y="18"/>
                  </a:lnTo>
                  <a:lnTo>
                    <a:pt x="228" y="16"/>
                  </a:lnTo>
                  <a:lnTo>
                    <a:pt x="228" y="16"/>
                  </a:lnTo>
                  <a:lnTo>
                    <a:pt x="226" y="16"/>
                  </a:lnTo>
                  <a:lnTo>
                    <a:pt x="226" y="16"/>
                  </a:lnTo>
                  <a:lnTo>
                    <a:pt x="228" y="16"/>
                  </a:lnTo>
                  <a:lnTo>
                    <a:pt x="228" y="16"/>
                  </a:lnTo>
                  <a:lnTo>
                    <a:pt x="230" y="16"/>
                  </a:lnTo>
                  <a:lnTo>
                    <a:pt x="228" y="16"/>
                  </a:lnTo>
                  <a:lnTo>
                    <a:pt x="228" y="16"/>
                  </a:lnTo>
                  <a:lnTo>
                    <a:pt x="228" y="14"/>
                  </a:lnTo>
                  <a:lnTo>
                    <a:pt x="228" y="14"/>
                  </a:lnTo>
                  <a:lnTo>
                    <a:pt x="226" y="14"/>
                  </a:lnTo>
                  <a:lnTo>
                    <a:pt x="226" y="14"/>
                  </a:lnTo>
                  <a:lnTo>
                    <a:pt x="224" y="16"/>
                  </a:lnTo>
                  <a:lnTo>
                    <a:pt x="224" y="16"/>
                  </a:lnTo>
                  <a:lnTo>
                    <a:pt x="222" y="16"/>
                  </a:lnTo>
                  <a:lnTo>
                    <a:pt x="222" y="16"/>
                  </a:lnTo>
                  <a:lnTo>
                    <a:pt x="220" y="16"/>
                  </a:lnTo>
                  <a:lnTo>
                    <a:pt x="220" y="16"/>
                  </a:lnTo>
                  <a:lnTo>
                    <a:pt x="212" y="18"/>
                  </a:lnTo>
                  <a:lnTo>
                    <a:pt x="212" y="18"/>
                  </a:lnTo>
                  <a:lnTo>
                    <a:pt x="206" y="20"/>
                  </a:lnTo>
                  <a:lnTo>
                    <a:pt x="206" y="20"/>
                  </a:lnTo>
                  <a:lnTo>
                    <a:pt x="200" y="24"/>
                  </a:lnTo>
                  <a:lnTo>
                    <a:pt x="200" y="24"/>
                  </a:lnTo>
                  <a:lnTo>
                    <a:pt x="196" y="26"/>
                  </a:lnTo>
                  <a:lnTo>
                    <a:pt x="196" y="26"/>
                  </a:lnTo>
                  <a:lnTo>
                    <a:pt x="196" y="26"/>
                  </a:lnTo>
                  <a:lnTo>
                    <a:pt x="196" y="26"/>
                  </a:lnTo>
                  <a:lnTo>
                    <a:pt x="194" y="26"/>
                  </a:lnTo>
                  <a:lnTo>
                    <a:pt x="194" y="26"/>
                  </a:lnTo>
                  <a:lnTo>
                    <a:pt x="194" y="28"/>
                  </a:lnTo>
                  <a:lnTo>
                    <a:pt x="194" y="28"/>
                  </a:lnTo>
                  <a:lnTo>
                    <a:pt x="194" y="26"/>
                  </a:lnTo>
                  <a:lnTo>
                    <a:pt x="194" y="26"/>
                  </a:lnTo>
                  <a:lnTo>
                    <a:pt x="192" y="26"/>
                  </a:lnTo>
                  <a:lnTo>
                    <a:pt x="192" y="26"/>
                  </a:lnTo>
                  <a:lnTo>
                    <a:pt x="188" y="32"/>
                  </a:lnTo>
                  <a:lnTo>
                    <a:pt x="188" y="32"/>
                  </a:lnTo>
                  <a:lnTo>
                    <a:pt x="186" y="34"/>
                  </a:lnTo>
                  <a:lnTo>
                    <a:pt x="186" y="34"/>
                  </a:lnTo>
                  <a:lnTo>
                    <a:pt x="186" y="36"/>
                  </a:lnTo>
                  <a:lnTo>
                    <a:pt x="186" y="36"/>
                  </a:lnTo>
                  <a:lnTo>
                    <a:pt x="182" y="40"/>
                  </a:lnTo>
                  <a:lnTo>
                    <a:pt x="182" y="40"/>
                  </a:lnTo>
                  <a:lnTo>
                    <a:pt x="180" y="44"/>
                  </a:lnTo>
                  <a:lnTo>
                    <a:pt x="180" y="44"/>
                  </a:lnTo>
                  <a:lnTo>
                    <a:pt x="182" y="40"/>
                  </a:lnTo>
                  <a:lnTo>
                    <a:pt x="182" y="40"/>
                  </a:lnTo>
                  <a:lnTo>
                    <a:pt x="184" y="38"/>
                  </a:lnTo>
                  <a:lnTo>
                    <a:pt x="184" y="38"/>
                  </a:lnTo>
                  <a:lnTo>
                    <a:pt x="182" y="40"/>
                  </a:lnTo>
                  <a:lnTo>
                    <a:pt x="182" y="40"/>
                  </a:lnTo>
                  <a:lnTo>
                    <a:pt x="180" y="46"/>
                  </a:lnTo>
                  <a:lnTo>
                    <a:pt x="180" y="46"/>
                  </a:lnTo>
                  <a:lnTo>
                    <a:pt x="180" y="52"/>
                  </a:lnTo>
                  <a:lnTo>
                    <a:pt x="180" y="52"/>
                  </a:lnTo>
                  <a:lnTo>
                    <a:pt x="180" y="58"/>
                  </a:lnTo>
                  <a:lnTo>
                    <a:pt x="180" y="58"/>
                  </a:lnTo>
                  <a:lnTo>
                    <a:pt x="182" y="66"/>
                  </a:lnTo>
                  <a:lnTo>
                    <a:pt x="182" y="66"/>
                  </a:lnTo>
                  <a:lnTo>
                    <a:pt x="182" y="72"/>
                  </a:lnTo>
                  <a:lnTo>
                    <a:pt x="182" y="72"/>
                  </a:lnTo>
                  <a:lnTo>
                    <a:pt x="184" y="78"/>
                  </a:lnTo>
                  <a:lnTo>
                    <a:pt x="184" y="78"/>
                  </a:lnTo>
                  <a:lnTo>
                    <a:pt x="186" y="80"/>
                  </a:lnTo>
                  <a:lnTo>
                    <a:pt x="186" y="80"/>
                  </a:lnTo>
                  <a:lnTo>
                    <a:pt x="190" y="86"/>
                  </a:lnTo>
                  <a:lnTo>
                    <a:pt x="190" y="86"/>
                  </a:lnTo>
                  <a:lnTo>
                    <a:pt x="194" y="88"/>
                  </a:lnTo>
                  <a:lnTo>
                    <a:pt x="194" y="88"/>
                  </a:lnTo>
                  <a:lnTo>
                    <a:pt x="196" y="90"/>
                  </a:lnTo>
                  <a:lnTo>
                    <a:pt x="196" y="90"/>
                  </a:lnTo>
                  <a:lnTo>
                    <a:pt x="196" y="90"/>
                  </a:lnTo>
                  <a:lnTo>
                    <a:pt x="196" y="92"/>
                  </a:lnTo>
                  <a:lnTo>
                    <a:pt x="196" y="92"/>
                  </a:lnTo>
                  <a:lnTo>
                    <a:pt x="198" y="92"/>
                  </a:lnTo>
                  <a:lnTo>
                    <a:pt x="198" y="92"/>
                  </a:lnTo>
                  <a:lnTo>
                    <a:pt x="202" y="94"/>
                  </a:lnTo>
                  <a:lnTo>
                    <a:pt x="202" y="94"/>
                  </a:lnTo>
                  <a:lnTo>
                    <a:pt x="206" y="94"/>
                  </a:lnTo>
                  <a:lnTo>
                    <a:pt x="206" y="94"/>
                  </a:lnTo>
                  <a:lnTo>
                    <a:pt x="208" y="98"/>
                  </a:lnTo>
                  <a:lnTo>
                    <a:pt x="208" y="98"/>
                  </a:lnTo>
                  <a:lnTo>
                    <a:pt x="212" y="98"/>
                  </a:lnTo>
                  <a:lnTo>
                    <a:pt x="212" y="98"/>
                  </a:lnTo>
                  <a:lnTo>
                    <a:pt x="212" y="98"/>
                  </a:lnTo>
                  <a:lnTo>
                    <a:pt x="212" y="98"/>
                  </a:lnTo>
                  <a:lnTo>
                    <a:pt x="212" y="100"/>
                  </a:lnTo>
                  <a:lnTo>
                    <a:pt x="212" y="100"/>
                  </a:lnTo>
                  <a:lnTo>
                    <a:pt x="212" y="102"/>
                  </a:lnTo>
                  <a:lnTo>
                    <a:pt x="212" y="102"/>
                  </a:lnTo>
                  <a:lnTo>
                    <a:pt x="210" y="104"/>
                  </a:lnTo>
                  <a:lnTo>
                    <a:pt x="210" y="104"/>
                  </a:lnTo>
                  <a:lnTo>
                    <a:pt x="206" y="112"/>
                  </a:lnTo>
                  <a:lnTo>
                    <a:pt x="206" y="112"/>
                  </a:lnTo>
                  <a:lnTo>
                    <a:pt x="202" y="114"/>
                  </a:lnTo>
                  <a:lnTo>
                    <a:pt x="202" y="114"/>
                  </a:lnTo>
                  <a:lnTo>
                    <a:pt x="198" y="118"/>
                  </a:lnTo>
                  <a:lnTo>
                    <a:pt x="198" y="118"/>
                  </a:lnTo>
                  <a:lnTo>
                    <a:pt x="188" y="122"/>
                  </a:lnTo>
                  <a:lnTo>
                    <a:pt x="188" y="122"/>
                  </a:lnTo>
                  <a:lnTo>
                    <a:pt x="178" y="128"/>
                  </a:lnTo>
                  <a:lnTo>
                    <a:pt x="170" y="134"/>
                  </a:lnTo>
                  <a:lnTo>
                    <a:pt x="170" y="134"/>
                  </a:lnTo>
                  <a:lnTo>
                    <a:pt x="166" y="138"/>
                  </a:lnTo>
                  <a:lnTo>
                    <a:pt x="166" y="138"/>
                  </a:lnTo>
                  <a:lnTo>
                    <a:pt x="164" y="138"/>
                  </a:lnTo>
                  <a:lnTo>
                    <a:pt x="162" y="138"/>
                  </a:lnTo>
                  <a:lnTo>
                    <a:pt x="162" y="138"/>
                  </a:lnTo>
                  <a:lnTo>
                    <a:pt x="162" y="146"/>
                  </a:lnTo>
                  <a:lnTo>
                    <a:pt x="162" y="146"/>
                  </a:lnTo>
                  <a:lnTo>
                    <a:pt x="162" y="152"/>
                  </a:lnTo>
                  <a:lnTo>
                    <a:pt x="162" y="152"/>
                  </a:lnTo>
                  <a:lnTo>
                    <a:pt x="160" y="154"/>
                  </a:lnTo>
                  <a:lnTo>
                    <a:pt x="160" y="154"/>
                  </a:lnTo>
                  <a:lnTo>
                    <a:pt x="162" y="158"/>
                  </a:lnTo>
                  <a:lnTo>
                    <a:pt x="162" y="158"/>
                  </a:lnTo>
                  <a:lnTo>
                    <a:pt x="162" y="160"/>
                  </a:lnTo>
                  <a:lnTo>
                    <a:pt x="162" y="160"/>
                  </a:lnTo>
                  <a:lnTo>
                    <a:pt x="160" y="162"/>
                  </a:lnTo>
                  <a:lnTo>
                    <a:pt x="160" y="162"/>
                  </a:lnTo>
                  <a:lnTo>
                    <a:pt x="158" y="164"/>
                  </a:lnTo>
                  <a:lnTo>
                    <a:pt x="158" y="164"/>
                  </a:lnTo>
                  <a:lnTo>
                    <a:pt x="158" y="166"/>
                  </a:lnTo>
                  <a:lnTo>
                    <a:pt x="158" y="166"/>
                  </a:lnTo>
                  <a:lnTo>
                    <a:pt x="154" y="168"/>
                  </a:lnTo>
                  <a:lnTo>
                    <a:pt x="154" y="168"/>
                  </a:lnTo>
                  <a:lnTo>
                    <a:pt x="152" y="172"/>
                  </a:lnTo>
                  <a:lnTo>
                    <a:pt x="152" y="172"/>
                  </a:lnTo>
                  <a:lnTo>
                    <a:pt x="150" y="176"/>
                  </a:lnTo>
                  <a:lnTo>
                    <a:pt x="150" y="176"/>
                  </a:lnTo>
                  <a:lnTo>
                    <a:pt x="146" y="178"/>
                  </a:lnTo>
                  <a:lnTo>
                    <a:pt x="146" y="178"/>
                  </a:lnTo>
                  <a:lnTo>
                    <a:pt x="142" y="182"/>
                  </a:lnTo>
                  <a:lnTo>
                    <a:pt x="142" y="182"/>
                  </a:lnTo>
                  <a:lnTo>
                    <a:pt x="142" y="184"/>
                  </a:lnTo>
                  <a:lnTo>
                    <a:pt x="142" y="184"/>
                  </a:lnTo>
                  <a:lnTo>
                    <a:pt x="138" y="186"/>
                  </a:lnTo>
                  <a:lnTo>
                    <a:pt x="138" y="186"/>
                  </a:lnTo>
                  <a:lnTo>
                    <a:pt x="134" y="190"/>
                  </a:lnTo>
                  <a:lnTo>
                    <a:pt x="134" y="190"/>
                  </a:lnTo>
                  <a:lnTo>
                    <a:pt x="132" y="190"/>
                  </a:lnTo>
                  <a:lnTo>
                    <a:pt x="132" y="190"/>
                  </a:lnTo>
                  <a:lnTo>
                    <a:pt x="128" y="192"/>
                  </a:lnTo>
                  <a:lnTo>
                    <a:pt x="128" y="192"/>
                  </a:lnTo>
                  <a:lnTo>
                    <a:pt x="126" y="192"/>
                  </a:lnTo>
                  <a:lnTo>
                    <a:pt x="126" y="192"/>
                  </a:lnTo>
                  <a:lnTo>
                    <a:pt x="120" y="190"/>
                  </a:lnTo>
                  <a:lnTo>
                    <a:pt x="120" y="190"/>
                  </a:lnTo>
                  <a:lnTo>
                    <a:pt x="112" y="188"/>
                  </a:lnTo>
                  <a:lnTo>
                    <a:pt x="112" y="188"/>
                  </a:lnTo>
                  <a:lnTo>
                    <a:pt x="110" y="186"/>
                  </a:lnTo>
                  <a:lnTo>
                    <a:pt x="110" y="186"/>
                  </a:lnTo>
                  <a:lnTo>
                    <a:pt x="102" y="184"/>
                  </a:lnTo>
                  <a:lnTo>
                    <a:pt x="102" y="184"/>
                  </a:lnTo>
                  <a:lnTo>
                    <a:pt x="96" y="182"/>
                  </a:lnTo>
                  <a:lnTo>
                    <a:pt x="96" y="182"/>
                  </a:lnTo>
                  <a:lnTo>
                    <a:pt x="84" y="176"/>
                  </a:lnTo>
                  <a:lnTo>
                    <a:pt x="84" y="176"/>
                  </a:lnTo>
                  <a:lnTo>
                    <a:pt x="74" y="174"/>
                  </a:lnTo>
                  <a:lnTo>
                    <a:pt x="74" y="174"/>
                  </a:lnTo>
                  <a:lnTo>
                    <a:pt x="70" y="172"/>
                  </a:lnTo>
                  <a:lnTo>
                    <a:pt x="70" y="172"/>
                  </a:lnTo>
                  <a:lnTo>
                    <a:pt x="68" y="172"/>
                  </a:lnTo>
                  <a:lnTo>
                    <a:pt x="68" y="172"/>
                  </a:lnTo>
                  <a:lnTo>
                    <a:pt x="64" y="170"/>
                  </a:lnTo>
                  <a:lnTo>
                    <a:pt x="64" y="170"/>
                  </a:lnTo>
                  <a:lnTo>
                    <a:pt x="62" y="168"/>
                  </a:lnTo>
                  <a:lnTo>
                    <a:pt x="62" y="168"/>
                  </a:lnTo>
                  <a:lnTo>
                    <a:pt x="60" y="164"/>
                  </a:lnTo>
                  <a:lnTo>
                    <a:pt x="56" y="164"/>
                  </a:lnTo>
                  <a:lnTo>
                    <a:pt x="56" y="164"/>
                  </a:lnTo>
                  <a:lnTo>
                    <a:pt x="52" y="164"/>
                  </a:lnTo>
                  <a:lnTo>
                    <a:pt x="52" y="164"/>
                  </a:lnTo>
                  <a:lnTo>
                    <a:pt x="50" y="164"/>
                  </a:lnTo>
                  <a:lnTo>
                    <a:pt x="50" y="164"/>
                  </a:lnTo>
                  <a:lnTo>
                    <a:pt x="46" y="162"/>
                  </a:lnTo>
                  <a:lnTo>
                    <a:pt x="46" y="162"/>
                  </a:lnTo>
                  <a:lnTo>
                    <a:pt x="42" y="160"/>
                  </a:lnTo>
                  <a:lnTo>
                    <a:pt x="40" y="160"/>
                  </a:lnTo>
                  <a:lnTo>
                    <a:pt x="40" y="160"/>
                  </a:lnTo>
                  <a:lnTo>
                    <a:pt x="40" y="160"/>
                  </a:lnTo>
                  <a:lnTo>
                    <a:pt x="38" y="164"/>
                  </a:lnTo>
                  <a:lnTo>
                    <a:pt x="40" y="166"/>
                  </a:lnTo>
                  <a:lnTo>
                    <a:pt x="40" y="166"/>
                  </a:lnTo>
                  <a:lnTo>
                    <a:pt x="42" y="166"/>
                  </a:lnTo>
                  <a:lnTo>
                    <a:pt x="42" y="168"/>
                  </a:lnTo>
                  <a:lnTo>
                    <a:pt x="42" y="168"/>
                  </a:lnTo>
                  <a:lnTo>
                    <a:pt x="40" y="170"/>
                  </a:lnTo>
                  <a:lnTo>
                    <a:pt x="40" y="170"/>
                  </a:lnTo>
                  <a:lnTo>
                    <a:pt x="36" y="170"/>
                  </a:lnTo>
                  <a:lnTo>
                    <a:pt x="36" y="170"/>
                  </a:lnTo>
                  <a:lnTo>
                    <a:pt x="32" y="172"/>
                  </a:lnTo>
                  <a:lnTo>
                    <a:pt x="32" y="172"/>
                  </a:lnTo>
                  <a:lnTo>
                    <a:pt x="28" y="172"/>
                  </a:lnTo>
                  <a:lnTo>
                    <a:pt x="28" y="172"/>
                  </a:lnTo>
                  <a:lnTo>
                    <a:pt x="24" y="172"/>
                  </a:lnTo>
                  <a:lnTo>
                    <a:pt x="24" y="172"/>
                  </a:lnTo>
                  <a:lnTo>
                    <a:pt x="20" y="172"/>
                  </a:lnTo>
                  <a:lnTo>
                    <a:pt x="20" y="172"/>
                  </a:lnTo>
                  <a:lnTo>
                    <a:pt x="14" y="172"/>
                  </a:lnTo>
                  <a:lnTo>
                    <a:pt x="14" y="172"/>
                  </a:lnTo>
                  <a:lnTo>
                    <a:pt x="10" y="172"/>
                  </a:lnTo>
                  <a:lnTo>
                    <a:pt x="10" y="172"/>
                  </a:lnTo>
                  <a:lnTo>
                    <a:pt x="8" y="172"/>
                  </a:lnTo>
                  <a:lnTo>
                    <a:pt x="8" y="172"/>
                  </a:lnTo>
                  <a:lnTo>
                    <a:pt x="4" y="170"/>
                  </a:lnTo>
                  <a:lnTo>
                    <a:pt x="4" y="170"/>
                  </a:lnTo>
                  <a:lnTo>
                    <a:pt x="2" y="172"/>
                  </a:lnTo>
                  <a:lnTo>
                    <a:pt x="2" y="172"/>
                  </a:lnTo>
                  <a:lnTo>
                    <a:pt x="0" y="174"/>
                  </a:lnTo>
                  <a:lnTo>
                    <a:pt x="0" y="174"/>
                  </a:lnTo>
                  <a:lnTo>
                    <a:pt x="2" y="174"/>
                  </a:lnTo>
                  <a:lnTo>
                    <a:pt x="2" y="174"/>
                  </a:lnTo>
                  <a:lnTo>
                    <a:pt x="10" y="178"/>
                  </a:lnTo>
                  <a:lnTo>
                    <a:pt x="10" y="178"/>
                  </a:lnTo>
                  <a:lnTo>
                    <a:pt x="16" y="182"/>
                  </a:lnTo>
                  <a:lnTo>
                    <a:pt x="16" y="182"/>
                  </a:lnTo>
                  <a:lnTo>
                    <a:pt x="22" y="182"/>
                  </a:lnTo>
                  <a:lnTo>
                    <a:pt x="22" y="182"/>
                  </a:lnTo>
                  <a:lnTo>
                    <a:pt x="30" y="182"/>
                  </a:lnTo>
                  <a:lnTo>
                    <a:pt x="30" y="182"/>
                  </a:lnTo>
                  <a:lnTo>
                    <a:pt x="36" y="182"/>
                  </a:lnTo>
                  <a:lnTo>
                    <a:pt x="36" y="182"/>
                  </a:lnTo>
                  <a:lnTo>
                    <a:pt x="44" y="182"/>
                  </a:lnTo>
                  <a:lnTo>
                    <a:pt x="44" y="182"/>
                  </a:lnTo>
                  <a:lnTo>
                    <a:pt x="56" y="182"/>
                  </a:lnTo>
                  <a:lnTo>
                    <a:pt x="56" y="182"/>
                  </a:lnTo>
                  <a:lnTo>
                    <a:pt x="60" y="184"/>
                  </a:lnTo>
                  <a:lnTo>
                    <a:pt x="60" y="184"/>
                  </a:lnTo>
                  <a:lnTo>
                    <a:pt x="62" y="184"/>
                  </a:lnTo>
                  <a:lnTo>
                    <a:pt x="64" y="186"/>
                  </a:lnTo>
                  <a:lnTo>
                    <a:pt x="64" y="186"/>
                  </a:lnTo>
                  <a:lnTo>
                    <a:pt x="58" y="200"/>
                  </a:lnTo>
                  <a:lnTo>
                    <a:pt x="58" y="200"/>
                  </a:lnTo>
                  <a:lnTo>
                    <a:pt x="56" y="206"/>
                  </a:lnTo>
                  <a:lnTo>
                    <a:pt x="56" y="206"/>
                  </a:lnTo>
                  <a:lnTo>
                    <a:pt x="74" y="214"/>
                  </a:lnTo>
                  <a:lnTo>
                    <a:pt x="74" y="214"/>
                  </a:lnTo>
                  <a:lnTo>
                    <a:pt x="82" y="218"/>
                  </a:lnTo>
                  <a:lnTo>
                    <a:pt x="82" y="218"/>
                  </a:lnTo>
                  <a:lnTo>
                    <a:pt x="88" y="220"/>
                  </a:lnTo>
                  <a:lnTo>
                    <a:pt x="88" y="220"/>
                  </a:lnTo>
                  <a:lnTo>
                    <a:pt x="98" y="222"/>
                  </a:lnTo>
                  <a:lnTo>
                    <a:pt x="98" y="222"/>
                  </a:lnTo>
                  <a:lnTo>
                    <a:pt x="108" y="226"/>
                  </a:lnTo>
                  <a:lnTo>
                    <a:pt x="108" y="226"/>
                  </a:lnTo>
                  <a:lnTo>
                    <a:pt x="114" y="228"/>
                  </a:lnTo>
                  <a:lnTo>
                    <a:pt x="114" y="228"/>
                  </a:lnTo>
                  <a:lnTo>
                    <a:pt x="124" y="232"/>
                  </a:lnTo>
                  <a:lnTo>
                    <a:pt x="124" y="232"/>
                  </a:lnTo>
                  <a:lnTo>
                    <a:pt x="130" y="232"/>
                  </a:lnTo>
                  <a:lnTo>
                    <a:pt x="130" y="232"/>
                  </a:lnTo>
                  <a:lnTo>
                    <a:pt x="132" y="232"/>
                  </a:lnTo>
                  <a:lnTo>
                    <a:pt x="136" y="232"/>
                  </a:lnTo>
                  <a:lnTo>
                    <a:pt x="136" y="232"/>
                  </a:lnTo>
                  <a:lnTo>
                    <a:pt x="138" y="230"/>
                  </a:lnTo>
                  <a:lnTo>
                    <a:pt x="138" y="230"/>
                  </a:lnTo>
                  <a:lnTo>
                    <a:pt x="142" y="230"/>
                  </a:lnTo>
                  <a:lnTo>
                    <a:pt x="146" y="230"/>
                  </a:lnTo>
                  <a:lnTo>
                    <a:pt x="146" y="230"/>
                  </a:lnTo>
                  <a:lnTo>
                    <a:pt x="150" y="224"/>
                  </a:lnTo>
                  <a:lnTo>
                    <a:pt x="150" y="224"/>
                  </a:lnTo>
                  <a:lnTo>
                    <a:pt x="160" y="222"/>
                  </a:lnTo>
                  <a:lnTo>
                    <a:pt x="160" y="222"/>
                  </a:lnTo>
                  <a:lnTo>
                    <a:pt x="168" y="218"/>
                  </a:lnTo>
                  <a:lnTo>
                    <a:pt x="168" y="218"/>
                  </a:lnTo>
                  <a:lnTo>
                    <a:pt x="172" y="216"/>
                  </a:lnTo>
                  <a:lnTo>
                    <a:pt x="172" y="216"/>
                  </a:lnTo>
                  <a:lnTo>
                    <a:pt x="180" y="210"/>
                  </a:lnTo>
                  <a:lnTo>
                    <a:pt x="180" y="210"/>
                  </a:lnTo>
                  <a:lnTo>
                    <a:pt x="190" y="202"/>
                  </a:lnTo>
                  <a:lnTo>
                    <a:pt x="190" y="202"/>
                  </a:lnTo>
                  <a:lnTo>
                    <a:pt x="190" y="200"/>
                  </a:lnTo>
                  <a:lnTo>
                    <a:pt x="192" y="200"/>
                  </a:lnTo>
                  <a:lnTo>
                    <a:pt x="192" y="200"/>
                  </a:lnTo>
                  <a:lnTo>
                    <a:pt x="196" y="204"/>
                  </a:lnTo>
                  <a:lnTo>
                    <a:pt x="196" y="204"/>
                  </a:lnTo>
                  <a:lnTo>
                    <a:pt x="204" y="212"/>
                  </a:lnTo>
                  <a:lnTo>
                    <a:pt x="204" y="212"/>
                  </a:lnTo>
                  <a:lnTo>
                    <a:pt x="206" y="216"/>
                  </a:lnTo>
                  <a:lnTo>
                    <a:pt x="206" y="216"/>
                  </a:lnTo>
                  <a:lnTo>
                    <a:pt x="208" y="222"/>
                  </a:lnTo>
                  <a:lnTo>
                    <a:pt x="208" y="222"/>
                  </a:lnTo>
                  <a:lnTo>
                    <a:pt x="212" y="230"/>
                  </a:lnTo>
                  <a:lnTo>
                    <a:pt x="212" y="230"/>
                  </a:lnTo>
                  <a:lnTo>
                    <a:pt x="212" y="236"/>
                  </a:lnTo>
                  <a:lnTo>
                    <a:pt x="212" y="236"/>
                  </a:lnTo>
                  <a:lnTo>
                    <a:pt x="214" y="238"/>
                  </a:lnTo>
                  <a:lnTo>
                    <a:pt x="214" y="240"/>
                  </a:lnTo>
                  <a:lnTo>
                    <a:pt x="214" y="240"/>
                  </a:lnTo>
                  <a:lnTo>
                    <a:pt x="218" y="244"/>
                  </a:lnTo>
                  <a:lnTo>
                    <a:pt x="218" y="244"/>
                  </a:lnTo>
                  <a:lnTo>
                    <a:pt x="216" y="248"/>
                  </a:lnTo>
                  <a:lnTo>
                    <a:pt x="216" y="248"/>
                  </a:lnTo>
                  <a:lnTo>
                    <a:pt x="216" y="258"/>
                  </a:lnTo>
                  <a:lnTo>
                    <a:pt x="216" y="258"/>
                  </a:lnTo>
                  <a:lnTo>
                    <a:pt x="218" y="260"/>
                  </a:lnTo>
                  <a:lnTo>
                    <a:pt x="218" y="260"/>
                  </a:lnTo>
                  <a:lnTo>
                    <a:pt x="218" y="262"/>
                  </a:lnTo>
                  <a:lnTo>
                    <a:pt x="218" y="262"/>
                  </a:lnTo>
                  <a:lnTo>
                    <a:pt x="220" y="268"/>
                  </a:lnTo>
                  <a:lnTo>
                    <a:pt x="220" y="268"/>
                  </a:lnTo>
                  <a:lnTo>
                    <a:pt x="222" y="274"/>
                  </a:lnTo>
                  <a:lnTo>
                    <a:pt x="224" y="280"/>
                  </a:lnTo>
                  <a:lnTo>
                    <a:pt x="224" y="280"/>
                  </a:lnTo>
                  <a:lnTo>
                    <a:pt x="224" y="290"/>
                  </a:lnTo>
                  <a:lnTo>
                    <a:pt x="224" y="290"/>
                  </a:lnTo>
                  <a:lnTo>
                    <a:pt x="224" y="296"/>
                  </a:lnTo>
                  <a:lnTo>
                    <a:pt x="224" y="296"/>
                  </a:lnTo>
                  <a:lnTo>
                    <a:pt x="226" y="302"/>
                  </a:lnTo>
                  <a:lnTo>
                    <a:pt x="226" y="302"/>
                  </a:lnTo>
                  <a:lnTo>
                    <a:pt x="224" y="306"/>
                  </a:lnTo>
                  <a:lnTo>
                    <a:pt x="224" y="306"/>
                  </a:lnTo>
                  <a:lnTo>
                    <a:pt x="226" y="312"/>
                  </a:lnTo>
                  <a:lnTo>
                    <a:pt x="226" y="312"/>
                  </a:lnTo>
                  <a:lnTo>
                    <a:pt x="226" y="320"/>
                  </a:lnTo>
                  <a:lnTo>
                    <a:pt x="226" y="320"/>
                  </a:lnTo>
                  <a:lnTo>
                    <a:pt x="226" y="324"/>
                  </a:lnTo>
                  <a:lnTo>
                    <a:pt x="226" y="324"/>
                  </a:lnTo>
                  <a:lnTo>
                    <a:pt x="226" y="332"/>
                  </a:lnTo>
                  <a:lnTo>
                    <a:pt x="226" y="332"/>
                  </a:lnTo>
                  <a:lnTo>
                    <a:pt x="224" y="338"/>
                  </a:lnTo>
                  <a:lnTo>
                    <a:pt x="224" y="338"/>
                  </a:lnTo>
                  <a:lnTo>
                    <a:pt x="224" y="350"/>
                  </a:lnTo>
                  <a:lnTo>
                    <a:pt x="224" y="350"/>
                  </a:lnTo>
                  <a:lnTo>
                    <a:pt x="224" y="360"/>
                  </a:lnTo>
                  <a:lnTo>
                    <a:pt x="224" y="360"/>
                  </a:lnTo>
                  <a:lnTo>
                    <a:pt x="224" y="370"/>
                  </a:lnTo>
                  <a:lnTo>
                    <a:pt x="224" y="370"/>
                  </a:lnTo>
                  <a:lnTo>
                    <a:pt x="222" y="378"/>
                  </a:lnTo>
                  <a:lnTo>
                    <a:pt x="222" y="378"/>
                  </a:lnTo>
                  <a:lnTo>
                    <a:pt x="218" y="386"/>
                  </a:lnTo>
                  <a:lnTo>
                    <a:pt x="218" y="394"/>
                  </a:lnTo>
                  <a:lnTo>
                    <a:pt x="218" y="394"/>
                  </a:lnTo>
                  <a:lnTo>
                    <a:pt x="216" y="408"/>
                  </a:lnTo>
                  <a:lnTo>
                    <a:pt x="216" y="408"/>
                  </a:lnTo>
                  <a:lnTo>
                    <a:pt x="216" y="420"/>
                  </a:lnTo>
                  <a:lnTo>
                    <a:pt x="216" y="420"/>
                  </a:lnTo>
                  <a:lnTo>
                    <a:pt x="218" y="424"/>
                  </a:lnTo>
                  <a:lnTo>
                    <a:pt x="218" y="424"/>
                  </a:lnTo>
                  <a:lnTo>
                    <a:pt x="220" y="426"/>
                  </a:lnTo>
                  <a:lnTo>
                    <a:pt x="218" y="428"/>
                  </a:lnTo>
                  <a:lnTo>
                    <a:pt x="218" y="428"/>
                  </a:lnTo>
                  <a:lnTo>
                    <a:pt x="214" y="448"/>
                  </a:lnTo>
                  <a:lnTo>
                    <a:pt x="214" y="448"/>
                  </a:lnTo>
                  <a:lnTo>
                    <a:pt x="212" y="452"/>
                  </a:lnTo>
                  <a:lnTo>
                    <a:pt x="210" y="460"/>
                  </a:lnTo>
                  <a:lnTo>
                    <a:pt x="210" y="460"/>
                  </a:lnTo>
                  <a:lnTo>
                    <a:pt x="210" y="474"/>
                  </a:lnTo>
                  <a:lnTo>
                    <a:pt x="210" y="474"/>
                  </a:lnTo>
                  <a:lnTo>
                    <a:pt x="208" y="486"/>
                  </a:lnTo>
                  <a:lnTo>
                    <a:pt x="208" y="486"/>
                  </a:lnTo>
                  <a:lnTo>
                    <a:pt x="208" y="502"/>
                  </a:lnTo>
                  <a:lnTo>
                    <a:pt x="208" y="502"/>
                  </a:lnTo>
                  <a:lnTo>
                    <a:pt x="206" y="514"/>
                  </a:lnTo>
                  <a:lnTo>
                    <a:pt x="206" y="514"/>
                  </a:lnTo>
                  <a:lnTo>
                    <a:pt x="204" y="522"/>
                  </a:lnTo>
                  <a:lnTo>
                    <a:pt x="204" y="522"/>
                  </a:lnTo>
                  <a:lnTo>
                    <a:pt x="204" y="530"/>
                  </a:lnTo>
                  <a:lnTo>
                    <a:pt x="204" y="530"/>
                  </a:lnTo>
                  <a:lnTo>
                    <a:pt x="200" y="534"/>
                  </a:lnTo>
                  <a:lnTo>
                    <a:pt x="200" y="534"/>
                  </a:lnTo>
                  <a:lnTo>
                    <a:pt x="196" y="542"/>
                  </a:lnTo>
                  <a:lnTo>
                    <a:pt x="196" y="542"/>
                  </a:lnTo>
                  <a:lnTo>
                    <a:pt x="194" y="546"/>
                  </a:lnTo>
                  <a:lnTo>
                    <a:pt x="194" y="546"/>
                  </a:lnTo>
                  <a:lnTo>
                    <a:pt x="196" y="548"/>
                  </a:lnTo>
                  <a:lnTo>
                    <a:pt x="196" y="548"/>
                  </a:lnTo>
                  <a:lnTo>
                    <a:pt x="198" y="550"/>
                  </a:lnTo>
                  <a:lnTo>
                    <a:pt x="198" y="550"/>
                  </a:lnTo>
                  <a:lnTo>
                    <a:pt x="196" y="554"/>
                  </a:lnTo>
                  <a:lnTo>
                    <a:pt x="196" y="554"/>
                  </a:lnTo>
                  <a:lnTo>
                    <a:pt x="194" y="554"/>
                  </a:lnTo>
                  <a:lnTo>
                    <a:pt x="194" y="554"/>
                  </a:lnTo>
                  <a:lnTo>
                    <a:pt x="194" y="556"/>
                  </a:lnTo>
                  <a:lnTo>
                    <a:pt x="194" y="556"/>
                  </a:lnTo>
                  <a:lnTo>
                    <a:pt x="192" y="562"/>
                  </a:lnTo>
                  <a:lnTo>
                    <a:pt x="192" y="562"/>
                  </a:lnTo>
                  <a:lnTo>
                    <a:pt x="190" y="566"/>
                  </a:lnTo>
                  <a:lnTo>
                    <a:pt x="190" y="566"/>
                  </a:lnTo>
                  <a:lnTo>
                    <a:pt x="186" y="566"/>
                  </a:lnTo>
                  <a:lnTo>
                    <a:pt x="186" y="566"/>
                  </a:lnTo>
                  <a:lnTo>
                    <a:pt x="184" y="568"/>
                  </a:lnTo>
                  <a:lnTo>
                    <a:pt x="182" y="570"/>
                  </a:lnTo>
                  <a:lnTo>
                    <a:pt x="182" y="570"/>
                  </a:lnTo>
                  <a:lnTo>
                    <a:pt x="182" y="570"/>
                  </a:lnTo>
                  <a:lnTo>
                    <a:pt x="184" y="572"/>
                  </a:lnTo>
                  <a:lnTo>
                    <a:pt x="184" y="572"/>
                  </a:lnTo>
                  <a:lnTo>
                    <a:pt x="184" y="572"/>
                  </a:lnTo>
                  <a:lnTo>
                    <a:pt x="184" y="572"/>
                  </a:lnTo>
                  <a:lnTo>
                    <a:pt x="182" y="574"/>
                  </a:lnTo>
                  <a:lnTo>
                    <a:pt x="182" y="574"/>
                  </a:lnTo>
                  <a:lnTo>
                    <a:pt x="180" y="578"/>
                  </a:lnTo>
                  <a:lnTo>
                    <a:pt x="180" y="578"/>
                  </a:lnTo>
                  <a:lnTo>
                    <a:pt x="180" y="578"/>
                  </a:lnTo>
                  <a:lnTo>
                    <a:pt x="178" y="580"/>
                  </a:lnTo>
                  <a:lnTo>
                    <a:pt x="178" y="580"/>
                  </a:lnTo>
                  <a:lnTo>
                    <a:pt x="176" y="584"/>
                  </a:lnTo>
                  <a:lnTo>
                    <a:pt x="176" y="584"/>
                  </a:lnTo>
                  <a:lnTo>
                    <a:pt x="172" y="586"/>
                  </a:lnTo>
                  <a:lnTo>
                    <a:pt x="172" y="586"/>
                  </a:lnTo>
                  <a:lnTo>
                    <a:pt x="168" y="588"/>
                  </a:lnTo>
                  <a:lnTo>
                    <a:pt x="168" y="588"/>
                  </a:lnTo>
                  <a:lnTo>
                    <a:pt x="164" y="590"/>
                  </a:lnTo>
                  <a:lnTo>
                    <a:pt x="164" y="592"/>
                  </a:lnTo>
                  <a:lnTo>
                    <a:pt x="164" y="592"/>
                  </a:lnTo>
                  <a:lnTo>
                    <a:pt x="164" y="596"/>
                  </a:lnTo>
                  <a:lnTo>
                    <a:pt x="164" y="596"/>
                  </a:lnTo>
                  <a:lnTo>
                    <a:pt x="164" y="596"/>
                  </a:lnTo>
                  <a:lnTo>
                    <a:pt x="162" y="596"/>
                  </a:lnTo>
                  <a:lnTo>
                    <a:pt x="162" y="596"/>
                  </a:lnTo>
                  <a:lnTo>
                    <a:pt x="162" y="600"/>
                  </a:lnTo>
                  <a:lnTo>
                    <a:pt x="164" y="602"/>
                  </a:lnTo>
                  <a:lnTo>
                    <a:pt x="164" y="602"/>
                  </a:lnTo>
                  <a:lnTo>
                    <a:pt x="186" y="604"/>
                  </a:lnTo>
                  <a:lnTo>
                    <a:pt x="186" y="604"/>
                  </a:lnTo>
                  <a:lnTo>
                    <a:pt x="194" y="602"/>
                  </a:lnTo>
                  <a:lnTo>
                    <a:pt x="202" y="600"/>
                  </a:lnTo>
                  <a:lnTo>
                    <a:pt x="202" y="600"/>
                  </a:lnTo>
                  <a:lnTo>
                    <a:pt x="208" y="596"/>
                  </a:lnTo>
                  <a:lnTo>
                    <a:pt x="208" y="596"/>
                  </a:lnTo>
                  <a:lnTo>
                    <a:pt x="210" y="598"/>
                  </a:lnTo>
                  <a:lnTo>
                    <a:pt x="214" y="598"/>
                  </a:lnTo>
                  <a:lnTo>
                    <a:pt x="214" y="598"/>
                  </a:lnTo>
                  <a:lnTo>
                    <a:pt x="220" y="596"/>
                  </a:lnTo>
                  <a:lnTo>
                    <a:pt x="220" y="594"/>
                  </a:lnTo>
                  <a:lnTo>
                    <a:pt x="220" y="594"/>
                  </a:lnTo>
                  <a:lnTo>
                    <a:pt x="222" y="590"/>
                  </a:lnTo>
                  <a:lnTo>
                    <a:pt x="222" y="590"/>
                  </a:lnTo>
                  <a:lnTo>
                    <a:pt x="220" y="588"/>
                  </a:lnTo>
                  <a:lnTo>
                    <a:pt x="220" y="588"/>
                  </a:lnTo>
                  <a:lnTo>
                    <a:pt x="222" y="586"/>
                  </a:lnTo>
                  <a:lnTo>
                    <a:pt x="222" y="586"/>
                  </a:lnTo>
                  <a:lnTo>
                    <a:pt x="222" y="582"/>
                  </a:lnTo>
                  <a:lnTo>
                    <a:pt x="222" y="582"/>
                  </a:lnTo>
                  <a:lnTo>
                    <a:pt x="224" y="582"/>
                  </a:lnTo>
                  <a:lnTo>
                    <a:pt x="224" y="580"/>
                  </a:lnTo>
                  <a:lnTo>
                    <a:pt x="226" y="578"/>
                  </a:lnTo>
                  <a:lnTo>
                    <a:pt x="226" y="578"/>
                  </a:lnTo>
                  <a:lnTo>
                    <a:pt x="228" y="572"/>
                  </a:lnTo>
                  <a:lnTo>
                    <a:pt x="228" y="572"/>
                  </a:lnTo>
                  <a:lnTo>
                    <a:pt x="228" y="570"/>
                  </a:lnTo>
                  <a:lnTo>
                    <a:pt x="228" y="570"/>
                  </a:lnTo>
                  <a:lnTo>
                    <a:pt x="234" y="554"/>
                  </a:lnTo>
                  <a:lnTo>
                    <a:pt x="234" y="554"/>
                  </a:lnTo>
                  <a:lnTo>
                    <a:pt x="242" y="532"/>
                  </a:lnTo>
                  <a:lnTo>
                    <a:pt x="242" y="532"/>
                  </a:lnTo>
                  <a:lnTo>
                    <a:pt x="248" y="506"/>
                  </a:lnTo>
                  <a:lnTo>
                    <a:pt x="248" y="506"/>
                  </a:lnTo>
                  <a:lnTo>
                    <a:pt x="256" y="478"/>
                  </a:lnTo>
                  <a:lnTo>
                    <a:pt x="256" y="478"/>
                  </a:lnTo>
                  <a:lnTo>
                    <a:pt x="262" y="448"/>
                  </a:lnTo>
                  <a:lnTo>
                    <a:pt x="262" y="448"/>
                  </a:lnTo>
                  <a:lnTo>
                    <a:pt x="272" y="412"/>
                  </a:lnTo>
                  <a:lnTo>
                    <a:pt x="272" y="412"/>
                  </a:lnTo>
                  <a:lnTo>
                    <a:pt x="276" y="392"/>
                  </a:lnTo>
                  <a:lnTo>
                    <a:pt x="276" y="392"/>
                  </a:lnTo>
                  <a:lnTo>
                    <a:pt x="278" y="388"/>
                  </a:lnTo>
                  <a:lnTo>
                    <a:pt x="284" y="376"/>
                  </a:lnTo>
                  <a:lnTo>
                    <a:pt x="284" y="376"/>
                  </a:lnTo>
                  <a:lnTo>
                    <a:pt x="288" y="362"/>
                  </a:lnTo>
                  <a:lnTo>
                    <a:pt x="290" y="352"/>
                  </a:lnTo>
                  <a:lnTo>
                    <a:pt x="290" y="352"/>
                  </a:lnTo>
                  <a:lnTo>
                    <a:pt x="294" y="340"/>
                  </a:lnTo>
                  <a:lnTo>
                    <a:pt x="294" y="340"/>
                  </a:lnTo>
                  <a:lnTo>
                    <a:pt x="294" y="334"/>
                  </a:lnTo>
                  <a:lnTo>
                    <a:pt x="294" y="334"/>
                  </a:lnTo>
                  <a:lnTo>
                    <a:pt x="296" y="338"/>
                  </a:lnTo>
                  <a:lnTo>
                    <a:pt x="300" y="352"/>
                  </a:lnTo>
                  <a:lnTo>
                    <a:pt x="300" y="352"/>
                  </a:lnTo>
                  <a:lnTo>
                    <a:pt x="308" y="382"/>
                  </a:lnTo>
                  <a:lnTo>
                    <a:pt x="308" y="382"/>
                  </a:lnTo>
                  <a:lnTo>
                    <a:pt x="312" y="414"/>
                  </a:lnTo>
                  <a:lnTo>
                    <a:pt x="312" y="414"/>
                  </a:lnTo>
                  <a:lnTo>
                    <a:pt x="318" y="436"/>
                  </a:lnTo>
                  <a:lnTo>
                    <a:pt x="318" y="436"/>
                  </a:lnTo>
                  <a:lnTo>
                    <a:pt x="322" y="452"/>
                  </a:lnTo>
                  <a:lnTo>
                    <a:pt x="322" y="452"/>
                  </a:lnTo>
                  <a:lnTo>
                    <a:pt x="326" y="458"/>
                  </a:lnTo>
                  <a:lnTo>
                    <a:pt x="326" y="458"/>
                  </a:lnTo>
                  <a:lnTo>
                    <a:pt x="330" y="460"/>
                  </a:lnTo>
                  <a:lnTo>
                    <a:pt x="330" y="460"/>
                  </a:lnTo>
                  <a:lnTo>
                    <a:pt x="332" y="466"/>
                  </a:lnTo>
                  <a:lnTo>
                    <a:pt x="332" y="466"/>
                  </a:lnTo>
                  <a:lnTo>
                    <a:pt x="332" y="468"/>
                  </a:lnTo>
                  <a:lnTo>
                    <a:pt x="332" y="468"/>
                  </a:lnTo>
                  <a:lnTo>
                    <a:pt x="330" y="474"/>
                  </a:lnTo>
                  <a:lnTo>
                    <a:pt x="330" y="474"/>
                  </a:lnTo>
                  <a:lnTo>
                    <a:pt x="330" y="480"/>
                  </a:lnTo>
                  <a:lnTo>
                    <a:pt x="330" y="480"/>
                  </a:lnTo>
                  <a:lnTo>
                    <a:pt x="332" y="490"/>
                  </a:lnTo>
                  <a:lnTo>
                    <a:pt x="332" y="490"/>
                  </a:lnTo>
                  <a:lnTo>
                    <a:pt x="332" y="502"/>
                  </a:lnTo>
                  <a:lnTo>
                    <a:pt x="332" y="502"/>
                  </a:lnTo>
                  <a:lnTo>
                    <a:pt x="332" y="512"/>
                  </a:lnTo>
                  <a:lnTo>
                    <a:pt x="332" y="512"/>
                  </a:lnTo>
                  <a:lnTo>
                    <a:pt x="332" y="518"/>
                  </a:lnTo>
                  <a:lnTo>
                    <a:pt x="332" y="518"/>
                  </a:lnTo>
                  <a:lnTo>
                    <a:pt x="330" y="532"/>
                  </a:lnTo>
                  <a:lnTo>
                    <a:pt x="330" y="532"/>
                  </a:lnTo>
                  <a:lnTo>
                    <a:pt x="328" y="540"/>
                  </a:lnTo>
                  <a:lnTo>
                    <a:pt x="328" y="544"/>
                  </a:lnTo>
                  <a:lnTo>
                    <a:pt x="328" y="544"/>
                  </a:lnTo>
                  <a:lnTo>
                    <a:pt x="328" y="550"/>
                  </a:lnTo>
                  <a:lnTo>
                    <a:pt x="328" y="550"/>
                  </a:lnTo>
                  <a:lnTo>
                    <a:pt x="326" y="554"/>
                  </a:lnTo>
                  <a:lnTo>
                    <a:pt x="326" y="554"/>
                  </a:lnTo>
                  <a:lnTo>
                    <a:pt x="326" y="558"/>
                  </a:lnTo>
                  <a:lnTo>
                    <a:pt x="326" y="558"/>
                  </a:lnTo>
                  <a:lnTo>
                    <a:pt x="328" y="566"/>
                  </a:lnTo>
                  <a:lnTo>
                    <a:pt x="328" y="566"/>
                  </a:lnTo>
                  <a:lnTo>
                    <a:pt x="326" y="568"/>
                  </a:lnTo>
                  <a:lnTo>
                    <a:pt x="326" y="568"/>
                  </a:lnTo>
                  <a:lnTo>
                    <a:pt x="326" y="570"/>
                  </a:lnTo>
                  <a:lnTo>
                    <a:pt x="326" y="570"/>
                  </a:lnTo>
                  <a:lnTo>
                    <a:pt x="326" y="570"/>
                  </a:lnTo>
                  <a:lnTo>
                    <a:pt x="326" y="570"/>
                  </a:lnTo>
                  <a:lnTo>
                    <a:pt x="324" y="576"/>
                  </a:lnTo>
                  <a:lnTo>
                    <a:pt x="324" y="576"/>
                  </a:lnTo>
                  <a:lnTo>
                    <a:pt x="324" y="578"/>
                  </a:lnTo>
                  <a:lnTo>
                    <a:pt x="324" y="578"/>
                  </a:lnTo>
                  <a:lnTo>
                    <a:pt x="324" y="580"/>
                  </a:lnTo>
                  <a:lnTo>
                    <a:pt x="324" y="580"/>
                  </a:lnTo>
                  <a:lnTo>
                    <a:pt x="324" y="584"/>
                  </a:lnTo>
                  <a:lnTo>
                    <a:pt x="324" y="588"/>
                  </a:lnTo>
                  <a:lnTo>
                    <a:pt x="324" y="588"/>
                  </a:lnTo>
                  <a:lnTo>
                    <a:pt x="330" y="592"/>
                  </a:lnTo>
                  <a:lnTo>
                    <a:pt x="330" y="592"/>
                  </a:lnTo>
                  <a:lnTo>
                    <a:pt x="334" y="592"/>
                  </a:lnTo>
                  <a:lnTo>
                    <a:pt x="334" y="592"/>
                  </a:lnTo>
                  <a:lnTo>
                    <a:pt x="338" y="592"/>
                  </a:lnTo>
                  <a:lnTo>
                    <a:pt x="338" y="592"/>
                  </a:lnTo>
                  <a:lnTo>
                    <a:pt x="342" y="598"/>
                  </a:lnTo>
                  <a:lnTo>
                    <a:pt x="342" y="598"/>
                  </a:lnTo>
                  <a:lnTo>
                    <a:pt x="344" y="602"/>
                  </a:lnTo>
                  <a:lnTo>
                    <a:pt x="344" y="602"/>
                  </a:lnTo>
                  <a:lnTo>
                    <a:pt x="346" y="604"/>
                  </a:lnTo>
                  <a:lnTo>
                    <a:pt x="356" y="608"/>
                  </a:lnTo>
                  <a:lnTo>
                    <a:pt x="356" y="608"/>
                  </a:lnTo>
                  <a:lnTo>
                    <a:pt x="370" y="606"/>
                  </a:lnTo>
                  <a:lnTo>
                    <a:pt x="376" y="606"/>
                  </a:lnTo>
                  <a:lnTo>
                    <a:pt x="376" y="606"/>
                  </a:lnTo>
                  <a:lnTo>
                    <a:pt x="378" y="606"/>
                  </a:lnTo>
                  <a:lnTo>
                    <a:pt x="378" y="604"/>
                  </a:lnTo>
                  <a:lnTo>
                    <a:pt x="378" y="604"/>
                  </a:lnTo>
                  <a:lnTo>
                    <a:pt x="378" y="602"/>
                  </a:lnTo>
                  <a:lnTo>
                    <a:pt x="378" y="602"/>
                  </a:lnTo>
                  <a:lnTo>
                    <a:pt x="376" y="600"/>
                  </a:lnTo>
                  <a:lnTo>
                    <a:pt x="376" y="600"/>
                  </a:lnTo>
                  <a:lnTo>
                    <a:pt x="378" y="598"/>
                  </a:lnTo>
                  <a:lnTo>
                    <a:pt x="378" y="594"/>
                  </a:lnTo>
                  <a:lnTo>
                    <a:pt x="378" y="594"/>
                  </a:lnTo>
                  <a:lnTo>
                    <a:pt x="376" y="592"/>
                  </a:lnTo>
                  <a:lnTo>
                    <a:pt x="374" y="590"/>
                  </a:lnTo>
                  <a:lnTo>
                    <a:pt x="374" y="590"/>
                  </a:lnTo>
                  <a:lnTo>
                    <a:pt x="370" y="588"/>
                  </a:lnTo>
                  <a:lnTo>
                    <a:pt x="370" y="588"/>
                  </a:lnTo>
                  <a:lnTo>
                    <a:pt x="364" y="582"/>
                  </a:lnTo>
                  <a:lnTo>
                    <a:pt x="364" y="582"/>
                  </a:lnTo>
                  <a:lnTo>
                    <a:pt x="362" y="578"/>
                  </a:lnTo>
                  <a:lnTo>
                    <a:pt x="362" y="578"/>
                  </a:lnTo>
                  <a:lnTo>
                    <a:pt x="364" y="580"/>
                  </a:lnTo>
                  <a:lnTo>
                    <a:pt x="364" y="580"/>
                  </a:lnTo>
                  <a:lnTo>
                    <a:pt x="366" y="582"/>
                  </a:lnTo>
                  <a:lnTo>
                    <a:pt x="366" y="582"/>
                  </a:lnTo>
                  <a:lnTo>
                    <a:pt x="366" y="582"/>
                  </a:lnTo>
                  <a:lnTo>
                    <a:pt x="366" y="582"/>
                  </a:lnTo>
                  <a:lnTo>
                    <a:pt x="364" y="578"/>
                  </a:lnTo>
                  <a:lnTo>
                    <a:pt x="364" y="578"/>
                  </a:lnTo>
                  <a:lnTo>
                    <a:pt x="362" y="574"/>
                  </a:lnTo>
                  <a:lnTo>
                    <a:pt x="362" y="574"/>
                  </a:lnTo>
                  <a:lnTo>
                    <a:pt x="362" y="574"/>
                  </a:lnTo>
                  <a:lnTo>
                    <a:pt x="362" y="574"/>
                  </a:lnTo>
                  <a:lnTo>
                    <a:pt x="364" y="574"/>
                  </a:lnTo>
                  <a:lnTo>
                    <a:pt x="364" y="572"/>
                  </a:lnTo>
                  <a:lnTo>
                    <a:pt x="364" y="572"/>
                  </a:lnTo>
                  <a:lnTo>
                    <a:pt x="364" y="572"/>
                  </a:lnTo>
                  <a:lnTo>
                    <a:pt x="362" y="566"/>
                  </a:lnTo>
                  <a:lnTo>
                    <a:pt x="362" y="566"/>
                  </a:lnTo>
                  <a:lnTo>
                    <a:pt x="362" y="558"/>
                  </a:lnTo>
                  <a:lnTo>
                    <a:pt x="362" y="558"/>
                  </a:lnTo>
                  <a:lnTo>
                    <a:pt x="362" y="556"/>
                  </a:lnTo>
                  <a:lnTo>
                    <a:pt x="362" y="556"/>
                  </a:lnTo>
                  <a:lnTo>
                    <a:pt x="362" y="556"/>
                  </a:lnTo>
                  <a:lnTo>
                    <a:pt x="360" y="554"/>
                  </a:lnTo>
                  <a:lnTo>
                    <a:pt x="360" y="554"/>
                  </a:lnTo>
                  <a:lnTo>
                    <a:pt x="358" y="550"/>
                  </a:lnTo>
                  <a:lnTo>
                    <a:pt x="358" y="550"/>
                  </a:lnTo>
                  <a:lnTo>
                    <a:pt x="360" y="542"/>
                  </a:lnTo>
                  <a:lnTo>
                    <a:pt x="360" y="542"/>
                  </a:lnTo>
                  <a:lnTo>
                    <a:pt x="366" y="528"/>
                  </a:lnTo>
                  <a:lnTo>
                    <a:pt x="366" y="528"/>
                  </a:lnTo>
                  <a:lnTo>
                    <a:pt x="370" y="504"/>
                  </a:lnTo>
                  <a:lnTo>
                    <a:pt x="370" y="504"/>
                  </a:lnTo>
                  <a:lnTo>
                    <a:pt x="372" y="480"/>
                  </a:lnTo>
                  <a:lnTo>
                    <a:pt x="372" y="480"/>
                  </a:lnTo>
                  <a:lnTo>
                    <a:pt x="372" y="468"/>
                  </a:lnTo>
                  <a:lnTo>
                    <a:pt x="372" y="468"/>
                  </a:lnTo>
                  <a:lnTo>
                    <a:pt x="376" y="456"/>
                  </a:lnTo>
                  <a:lnTo>
                    <a:pt x="376" y="456"/>
                  </a:lnTo>
                  <a:lnTo>
                    <a:pt x="376" y="442"/>
                  </a:lnTo>
                  <a:lnTo>
                    <a:pt x="376" y="442"/>
                  </a:lnTo>
                  <a:lnTo>
                    <a:pt x="378" y="438"/>
                  </a:lnTo>
                  <a:lnTo>
                    <a:pt x="380" y="428"/>
                  </a:lnTo>
                  <a:lnTo>
                    <a:pt x="380" y="428"/>
                  </a:lnTo>
                  <a:lnTo>
                    <a:pt x="380" y="418"/>
                  </a:lnTo>
                  <a:lnTo>
                    <a:pt x="378" y="412"/>
                  </a:lnTo>
                  <a:lnTo>
                    <a:pt x="378" y="412"/>
                  </a:lnTo>
                  <a:lnTo>
                    <a:pt x="376" y="404"/>
                  </a:lnTo>
                  <a:lnTo>
                    <a:pt x="376" y="404"/>
                  </a:lnTo>
                  <a:lnTo>
                    <a:pt x="372" y="384"/>
                  </a:lnTo>
                  <a:lnTo>
                    <a:pt x="372" y="384"/>
                  </a:lnTo>
                  <a:lnTo>
                    <a:pt x="366" y="352"/>
                  </a:lnTo>
                  <a:lnTo>
                    <a:pt x="366" y="352"/>
                  </a:lnTo>
                  <a:lnTo>
                    <a:pt x="362" y="338"/>
                  </a:lnTo>
                  <a:lnTo>
                    <a:pt x="362" y="338"/>
                  </a:lnTo>
                  <a:lnTo>
                    <a:pt x="362" y="326"/>
                  </a:lnTo>
                  <a:lnTo>
                    <a:pt x="362" y="326"/>
                  </a:lnTo>
                  <a:lnTo>
                    <a:pt x="358" y="312"/>
                  </a:lnTo>
                  <a:lnTo>
                    <a:pt x="358" y="312"/>
                  </a:lnTo>
                  <a:lnTo>
                    <a:pt x="356" y="306"/>
                  </a:lnTo>
                  <a:lnTo>
                    <a:pt x="356" y="306"/>
                  </a:lnTo>
                  <a:lnTo>
                    <a:pt x="356" y="296"/>
                  </a:lnTo>
                  <a:lnTo>
                    <a:pt x="356" y="296"/>
                  </a:lnTo>
                  <a:lnTo>
                    <a:pt x="354" y="290"/>
                  </a:lnTo>
                  <a:lnTo>
                    <a:pt x="360" y="290"/>
                  </a:lnTo>
                  <a:lnTo>
                    <a:pt x="360" y="290"/>
                  </a:lnTo>
                  <a:lnTo>
                    <a:pt x="354" y="272"/>
                  </a:lnTo>
                  <a:lnTo>
                    <a:pt x="354" y="272"/>
                  </a:lnTo>
                  <a:lnTo>
                    <a:pt x="352" y="260"/>
                  </a:lnTo>
                  <a:lnTo>
                    <a:pt x="352" y="260"/>
                  </a:lnTo>
                  <a:lnTo>
                    <a:pt x="350" y="242"/>
                  </a:lnTo>
                  <a:lnTo>
                    <a:pt x="350" y="242"/>
                  </a:lnTo>
                  <a:lnTo>
                    <a:pt x="346" y="228"/>
                  </a:lnTo>
                  <a:lnTo>
                    <a:pt x="346" y="228"/>
                  </a:lnTo>
                  <a:lnTo>
                    <a:pt x="348" y="228"/>
                  </a:lnTo>
                  <a:lnTo>
                    <a:pt x="348" y="228"/>
                  </a:lnTo>
                  <a:lnTo>
                    <a:pt x="350" y="230"/>
                  </a:lnTo>
                  <a:lnTo>
                    <a:pt x="350" y="230"/>
                  </a:lnTo>
                  <a:lnTo>
                    <a:pt x="346" y="220"/>
                  </a:lnTo>
                  <a:lnTo>
                    <a:pt x="346" y="220"/>
                  </a:lnTo>
                  <a:lnTo>
                    <a:pt x="342" y="212"/>
                  </a:lnTo>
                  <a:lnTo>
                    <a:pt x="338" y="200"/>
                  </a:lnTo>
                  <a:lnTo>
                    <a:pt x="338" y="200"/>
                  </a:lnTo>
                  <a:lnTo>
                    <a:pt x="332" y="180"/>
                  </a:lnTo>
                  <a:lnTo>
                    <a:pt x="332" y="180"/>
                  </a:lnTo>
                  <a:lnTo>
                    <a:pt x="332" y="170"/>
                  </a:lnTo>
                  <a:lnTo>
                    <a:pt x="332" y="166"/>
                  </a:lnTo>
                  <a:lnTo>
                    <a:pt x="332" y="166"/>
                  </a:lnTo>
                  <a:lnTo>
                    <a:pt x="332" y="158"/>
                  </a:lnTo>
                  <a:lnTo>
                    <a:pt x="332" y="158"/>
                  </a:lnTo>
                  <a:lnTo>
                    <a:pt x="334" y="150"/>
                  </a:lnTo>
                  <a:lnTo>
                    <a:pt x="334" y="150"/>
                  </a:lnTo>
                  <a:lnTo>
                    <a:pt x="336" y="144"/>
                  </a:lnTo>
                  <a:lnTo>
                    <a:pt x="336" y="144"/>
                  </a:lnTo>
                  <a:lnTo>
                    <a:pt x="338" y="144"/>
                  </a:lnTo>
                  <a:lnTo>
                    <a:pt x="344" y="142"/>
                  </a:lnTo>
                  <a:lnTo>
                    <a:pt x="344" y="142"/>
                  </a:lnTo>
                  <a:lnTo>
                    <a:pt x="360" y="138"/>
                  </a:lnTo>
                  <a:lnTo>
                    <a:pt x="360" y="138"/>
                  </a:lnTo>
                  <a:lnTo>
                    <a:pt x="382" y="132"/>
                  </a:lnTo>
                  <a:lnTo>
                    <a:pt x="382" y="132"/>
                  </a:lnTo>
                  <a:lnTo>
                    <a:pt x="388" y="128"/>
                  </a:lnTo>
                  <a:lnTo>
                    <a:pt x="388" y="128"/>
                  </a:lnTo>
                  <a:lnTo>
                    <a:pt x="392" y="128"/>
                  </a:lnTo>
                  <a:lnTo>
                    <a:pt x="392" y="128"/>
                  </a:lnTo>
                  <a:lnTo>
                    <a:pt x="398" y="126"/>
                  </a:lnTo>
                  <a:lnTo>
                    <a:pt x="398" y="126"/>
                  </a:lnTo>
                  <a:lnTo>
                    <a:pt x="402" y="122"/>
                  </a:lnTo>
                  <a:lnTo>
                    <a:pt x="406" y="118"/>
                  </a:lnTo>
                  <a:lnTo>
                    <a:pt x="406" y="118"/>
                  </a:lnTo>
                  <a:lnTo>
                    <a:pt x="408" y="116"/>
                  </a:lnTo>
                  <a:lnTo>
                    <a:pt x="408" y="114"/>
                  </a:lnTo>
                  <a:lnTo>
                    <a:pt x="408" y="114"/>
                  </a:lnTo>
                  <a:lnTo>
                    <a:pt x="408" y="110"/>
                  </a:lnTo>
                  <a:lnTo>
                    <a:pt x="408" y="110"/>
                  </a:lnTo>
                  <a:lnTo>
                    <a:pt x="412" y="100"/>
                  </a:lnTo>
                  <a:lnTo>
                    <a:pt x="412" y="100"/>
                  </a:lnTo>
                  <a:lnTo>
                    <a:pt x="416" y="90"/>
                  </a:lnTo>
                  <a:lnTo>
                    <a:pt x="416" y="90"/>
                  </a:lnTo>
                  <a:lnTo>
                    <a:pt x="418" y="88"/>
                  </a:lnTo>
                  <a:lnTo>
                    <a:pt x="418" y="88"/>
                  </a:lnTo>
                  <a:lnTo>
                    <a:pt x="420" y="84"/>
                  </a:lnTo>
                  <a:lnTo>
                    <a:pt x="420" y="84"/>
                  </a:lnTo>
                  <a:lnTo>
                    <a:pt x="422" y="82"/>
                  </a:lnTo>
                  <a:lnTo>
                    <a:pt x="424" y="78"/>
                  </a:lnTo>
                  <a:lnTo>
                    <a:pt x="424" y="78"/>
                  </a:lnTo>
                  <a:lnTo>
                    <a:pt x="424" y="72"/>
                  </a:lnTo>
                  <a:lnTo>
                    <a:pt x="424" y="72"/>
                  </a:lnTo>
                  <a:lnTo>
                    <a:pt x="426" y="70"/>
                  </a:lnTo>
                  <a:lnTo>
                    <a:pt x="436" y="54"/>
                  </a:lnTo>
                  <a:lnTo>
                    <a:pt x="436" y="54"/>
                  </a:lnTo>
                  <a:lnTo>
                    <a:pt x="426" y="48"/>
                  </a:lnTo>
                  <a:lnTo>
                    <a:pt x="426" y="48"/>
                  </a:lnTo>
                  <a:lnTo>
                    <a:pt x="420" y="44"/>
                  </a:lnTo>
                  <a:lnTo>
                    <a:pt x="420" y="44"/>
                  </a:lnTo>
                  <a:lnTo>
                    <a:pt x="420" y="44"/>
                  </a:lnTo>
                  <a:lnTo>
                    <a:pt x="420" y="44"/>
                  </a:lnTo>
                  <a:lnTo>
                    <a:pt x="420" y="42"/>
                  </a:lnTo>
                  <a:lnTo>
                    <a:pt x="420" y="42"/>
                  </a:lnTo>
                  <a:lnTo>
                    <a:pt x="420" y="40"/>
                  </a:lnTo>
                  <a:lnTo>
                    <a:pt x="422" y="38"/>
                  </a:lnTo>
                  <a:lnTo>
                    <a:pt x="426" y="34"/>
                  </a:lnTo>
                  <a:lnTo>
                    <a:pt x="426" y="34"/>
                  </a:lnTo>
                  <a:lnTo>
                    <a:pt x="440" y="26"/>
                  </a:lnTo>
                  <a:lnTo>
                    <a:pt x="440" y="26"/>
                  </a:lnTo>
                  <a:lnTo>
                    <a:pt x="444" y="22"/>
                  </a:lnTo>
                  <a:lnTo>
                    <a:pt x="444" y="22"/>
                  </a:lnTo>
                  <a:lnTo>
                    <a:pt x="448" y="20"/>
                  </a:lnTo>
                  <a:lnTo>
                    <a:pt x="452" y="18"/>
                  </a:lnTo>
                  <a:lnTo>
                    <a:pt x="452" y="18"/>
                  </a:lnTo>
                  <a:lnTo>
                    <a:pt x="460" y="8"/>
                  </a:lnTo>
                  <a:lnTo>
                    <a:pt x="460" y="8"/>
                  </a:lnTo>
                  <a:lnTo>
                    <a:pt x="462" y="4"/>
                  </a:lnTo>
                  <a:lnTo>
                    <a:pt x="462" y="4"/>
                  </a:lnTo>
                  <a:lnTo>
                    <a:pt x="462" y="2"/>
                  </a:lnTo>
                  <a:lnTo>
                    <a:pt x="462" y="0"/>
                  </a:lnTo>
                  <a:lnTo>
                    <a:pt x="462" y="0"/>
                  </a:lnTo>
                  <a:close/>
                  <a:moveTo>
                    <a:pt x="184" y="42"/>
                  </a:moveTo>
                  <a:lnTo>
                    <a:pt x="184" y="42"/>
                  </a:lnTo>
                  <a:lnTo>
                    <a:pt x="184" y="42"/>
                  </a:lnTo>
                  <a:lnTo>
                    <a:pt x="184" y="42"/>
                  </a:lnTo>
                  <a:lnTo>
                    <a:pt x="184" y="40"/>
                  </a:lnTo>
                  <a:lnTo>
                    <a:pt x="184" y="40"/>
                  </a:lnTo>
                  <a:lnTo>
                    <a:pt x="184" y="42"/>
                  </a:lnTo>
                  <a:lnTo>
                    <a:pt x="184" y="42"/>
                  </a:lnTo>
                  <a:close/>
                  <a:moveTo>
                    <a:pt x="186" y="40"/>
                  </a:moveTo>
                  <a:lnTo>
                    <a:pt x="186" y="40"/>
                  </a:lnTo>
                  <a:lnTo>
                    <a:pt x="186" y="40"/>
                  </a:lnTo>
                  <a:lnTo>
                    <a:pt x="186" y="40"/>
                  </a:lnTo>
                  <a:lnTo>
                    <a:pt x="186" y="40"/>
                  </a:lnTo>
                  <a:lnTo>
                    <a:pt x="186" y="38"/>
                  </a:lnTo>
                  <a:lnTo>
                    <a:pt x="186" y="38"/>
                  </a:lnTo>
                  <a:lnTo>
                    <a:pt x="186" y="40"/>
                  </a:lnTo>
                  <a:lnTo>
                    <a:pt x="186" y="40"/>
                  </a:lnTo>
                  <a:close/>
                  <a:moveTo>
                    <a:pt x="192" y="30"/>
                  </a:moveTo>
                  <a:lnTo>
                    <a:pt x="192" y="30"/>
                  </a:lnTo>
                  <a:lnTo>
                    <a:pt x="190" y="30"/>
                  </a:lnTo>
                  <a:lnTo>
                    <a:pt x="190" y="30"/>
                  </a:lnTo>
                  <a:lnTo>
                    <a:pt x="190" y="30"/>
                  </a:lnTo>
                  <a:lnTo>
                    <a:pt x="190" y="30"/>
                  </a:lnTo>
                  <a:lnTo>
                    <a:pt x="190" y="30"/>
                  </a:lnTo>
                  <a:lnTo>
                    <a:pt x="192" y="30"/>
                  </a:lnTo>
                  <a:lnTo>
                    <a:pt x="192" y="30"/>
                  </a:lnTo>
                  <a:lnTo>
                    <a:pt x="192" y="30"/>
                  </a:lnTo>
                  <a:lnTo>
                    <a:pt x="192" y="30"/>
                  </a:lnTo>
                  <a:close/>
                  <a:moveTo>
                    <a:pt x="192" y="28"/>
                  </a:moveTo>
                  <a:lnTo>
                    <a:pt x="192" y="28"/>
                  </a:lnTo>
                  <a:lnTo>
                    <a:pt x="192" y="28"/>
                  </a:lnTo>
                  <a:lnTo>
                    <a:pt x="192" y="28"/>
                  </a:lnTo>
                  <a:lnTo>
                    <a:pt x="194" y="28"/>
                  </a:lnTo>
                  <a:lnTo>
                    <a:pt x="192" y="28"/>
                  </a:lnTo>
                  <a:close/>
                  <a:moveTo>
                    <a:pt x="194" y="28"/>
                  </a:moveTo>
                  <a:lnTo>
                    <a:pt x="194" y="28"/>
                  </a:lnTo>
                  <a:lnTo>
                    <a:pt x="192" y="28"/>
                  </a:lnTo>
                  <a:lnTo>
                    <a:pt x="192" y="28"/>
                  </a:lnTo>
                  <a:lnTo>
                    <a:pt x="192" y="28"/>
                  </a:lnTo>
                  <a:lnTo>
                    <a:pt x="192" y="28"/>
                  </a:lnTo>
                  <a:lnTo>
                    <a:pt x="194" y="28"/>
                  </a:lnTo>
                  <a:lnTo>
                    <a:pt x="194" y="28"/>
                  </a:lnTo>
                  <a:lnTo>
                    <a:pt x="194" y="28"/>
                  </a:lnTo>
                  <a:lnTo>
                    <a:pt x="194" y="28"/>
                  </a:lnTo>
                  <a:close/>
                  <a:moveTo>
                    <a:pt x="188" y="568"/>
                  </a:moveTo>
                  <a:lnTo>
                    <a:pt x="188" y="568"/>
                  </a:lnTo>
                  <a:lnTo>
                    <a:pt x="186" y="570"/>
                  </a:lnTo>
                  <a:lnTo>
                    <a:pt x="186" y="570"/>
                  </a:lnTo>
                  <a:lnTo>
                    <a:pt x="184" y="572"/>
                  </a:lnTo>
                  <a:lnTo>
                    <a:pt x="184" y="570"/>
                  </a:lnTo>
                  <a:lnTo>
                    <a:pt x="184" y="570"/>
                  </a:lnTo>
                  <a:lnTo>
                    <a:pt x="184" y="570"/>
                  </a:lnTo>
                  <a:lnTo>
                    <a:pt x="184" y="568"/>
                  </a:lnTo>
                  <a:lnTo>
                    <a:pt x="184" y="568"/>
                  </a:lnTo>
                  <a:lnTo>
                    <a:pt x="190" y="566"/>
                  </a:lnTo>
                  <a:lnTo>
                    <a:pt x="190" y="566"/>
                  </a:lnTo>
                  <a:lnTo>
                    <a:pt x="188" y="568"/>
                  </a:lnTo>
                  <a:lnTo>
                    <a:pt x="188" y="568"/>
                  </a:lnTo>
                  <a:close/>
                  <a:moveTo>
                    <a:pt x="230" y="20"/>
                  </a:moveTo>
                  <a:lnTo>
                    <a:pt x="230" y="20"/>
                  </a:lnTo>
                  <a:lnTo>
                    <a:pt x="230" y="20"/>
                  </a:lnTo>
                  <a:lnTo>
                    <a:pt x="230" y="20"/>
                  </a:lnTo>
                  <a:lnTo>
                    <a:pt x="230" y="22"/>
                  </a:lnTo>
                  <a:lnTo>
                    <a:pt x="230" y="22"/>
                  </a:lnTo>
                  <a:lnTo>
                    <a:pt x="228" y="22"/>
                  </a:lnTo>
                  <a:lnTo>
                    <a:pt x="228" y="22"/>
                  </a:lnTo>
                  <a:lnTo>
                    <a:pt x="230" y="20"/>
                  </a:lnTo>
                  <a:lnTo>
                    <a:pt x="230" y="20"/>
                  </a:lnTo>
                  <a:close/>
                  <a:moveTo>
                    <a:pt x="226" y="18"/>
                  </a:moveTo>
                  <a:lnTo>
                    <a:pt x="226" y="18"/>
                  </a:lnTo>
                  <a:lnTo>
                    <a:pt x="230" y="18"/>
                  </a:lnTo>
                  <a:lnTo>
                    <a:pt x="230" y="18"/>
                  </a:lnTo>
                  <a:lnTo>
                    <a:pt x="230" y="18"/>
                  </a:lnTo>
                  <a:lnTo>
                    <a:pt x="230" y="20"/>
                  </a:lnTo>
                  <a:lnTo>
                    <a:pt x="230" y="20"/>
                  </a:lnTo>
                  <a:lnTo>
                    <a:pt x="230" y="18"/>
                  </a:lnTo>
                  <a:lnTo>
                    <a:pt x="230" y="18"/>
                  </a:lnTo>
                  <a:lnTo>
                    <a:pt x="228" y="18"/>
                  </a:lnTo>
                  <a:lnTo>
                    <a:pt x="228" y="18"/>
                  </a:lnTo>
                  <a:lnTo>
                    <a:pt x="226" y="18"/>
                  </a:lnTo>
                  <a:lnTo>
                    <a:pt x="226" y="18"/>
                  </a:lnTo>
                  <a:close/>
                  <a:moveTo>
                    <a:pt x="228" y="18"/>
                  </a:moveTo>
                  <a:lnTo>
                    <a:pt x="228" y="18"/>
                  </a:lnTo>
                  <a:lnTo>
                    <a:pt x="228" y="18"/>
                  </a:lnTo>
                  <a:lnTo>
                    <a:pt x="230" y="18"/>
                  </a:lnTo>
                  <a:lnTo>
                    <a:pt x="230" y="18"/>
                  </a:lnTo>
                  <a:lnTo>
                    <a:pt x="228" y="20"/>
                  </a:lnTo>
                  <a:lnTo>
                    <a:pt x="228" y="20"/>
                  </a:lnTo>
                  <a:lnTo>
                    <a:pt x="226" y="20"/>
                  </a:lnTo>
                  <a:lnTo>
                    <a:pt x="228" y="18"/>
                  </a:lnTo>
                  <a:close/>
                  <a:moveTo>
                    <a:pt x="364" y="576"/>
                  </a:moveTo>
                  <a:lnTo>
                    <a:pt x="364" y="576"/>
                  </a:lnTo>
                  <a:lnTo>
                    <a:pt x="364" y="580"/>
                  </a:lnTo>
                  <a:lnTo>
                    <a:pt x="364" y="580"/>
                  </a:lnTo>
                  <a:lnTo>
                    <a:pt x="364" y="578"/>
                  </a:lnTo>
                  <a:lnTo>
                    <a:pt x="364" y="578"/>
                  </a:lnTo>
                  <a:lnTo>
                    <a:pt x="362" y="576"/>
                  </a:lnTo>
                  <a:lnTo>
                    <a:pt x="362" y="576"/>
                  </a:lnTo>
                  <a:lnTo>
                    <a:pt x="364" y="576"/>
                  </a:lnTo>
                  <a:lnTo>
                    <a:pt x="364" y="576"/>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sp>
          <p:nvSpPr>
            <p:cNvPr id="10" name="Freeform 76"/>
            <p:cNvSpPr>
              <a:spLocks noEditPoints="1"/>
            </p:cNvSpPr>
            <p:nvPr/>
          </p:nvSpPr>
          <p:spPr bwMode="auto">
            <a:xfrm>
              <a:off x="3084096" y="3670172"/>
              <a:ext cx="828259" cy="1857044"/>
            </a:xfrm>
            <a:custGeom>
              <a:avLst/>
              <a:gdLst/>
              <a:ahLst/>
              <a:cxnLst>
                <a:cxn ang="0">
                  <a:pos x="48" y="176"/>
                </a:cxn>
                <a:cxn ang="0">
                  <a:pos x="164" y="78"/>
                </a:cxn>
                <a:cxn ang="0">
                  <a:pos x="164" y="102"/>
                </a:cxn>
                <a:cxn ang="0">
                  <a:pos x="166" y="96"/>
                </a:cxn>
                <a:cxn ang="0">
                  <a:pos x="216" y="118"/>
                </a:cxn>
                <a:cxn ang="0">
                  <a:pos x="250" y="160"/>
                </a:cxn>
                <a:cxn ang="0">
                  <a:pos x="256" y="248"/>
                </a:cxn>
                <a:cxn ang="0">
                  <a:pos x="244" y="292"/>
                </a:cxn>
                <a:cxn ang="0">
                  <a:pos x="246" y="338"/>
                </a:cxn>
                <a:cxn ang="0">
                  <a:pos x="230" y="370"/>
                </a:cxn>
                <a:cxn ang="0">
                  <a:pos x="242" y="410"/>
                </a:cxn>
                <a:cxn ang="0">
                  <a:pos x="250" y="452"/>
                </a:cxn>
                <a:cxn ang="0">
                  <a:pos x="262" y="530"/>
                </a:cxn>
                <a:cxn ang="0">
                  <a:pos x="262" y="564"/>
                </a:cxn>
                <a:cxn ang="0">
                  <a:pos x="274" y="618"/>
                </a:cxn>
                <a:cxn ang="0">
                  <a:pos x="290" y="680"/>
                </a:cxn>
                <a:cxn ang="0">
                  <a:pos x="306" y="730"/>
                </a:cxn>
                <a:cxn ang="0">
                  <a:pos x="316" y="760"/>
                </a:cxn>
                <a:cxn ang="0">
                  <a:pos x="332" y="796"/>
                </a:cxn>
                <a:cxn ang="0">
                  <a:pos x="362" y="820"/>
                </a:cxn>
                <a:cxn ang="0">
                  <a:pos x="372" y="848"/>
                </a:cxn>
                <a:cxn ang="0">
                  <a:pos x="316" y="838"/>
                </a:cxn>
                <a:cxn ang="0">
                  <a:pos x="296" y="826"/>
                </a:cxn>
                <a:cxn ang="0">
                  <a:pos x="274" y="838"/>
                </a:cxn>
                <a:cxn ang="0">
                  <a:pos x="262" y="798"/>
                </a:cxn>
                <a:cxn ang="0">
                  <a:pos x="270" y="770"/>
                </a:cxn>
                <a:cxn ang="0">
                  <a:pos x="262" y="732"/>
                </a:cxn>
                <a:cxn ang="0">
                  <a:pos x="224" y="642"/>
                </a:cxn>
                <a:cxn ang="0">
                  <a:pos x="202" y="586"/>
                </a:cxn>
                <a:cxn ang="0">
                  <a:pos x="160" y="494"/>
                </a:cxn>
                <a:cxn ang="0">
                  <a:pos x="144" y="528"/>
                </a:cxn>
                <a:cxn ang="0">
                  <a:pos x="128" y="572"/>
                </a:cxn>
                <a:cxn ang="0">
                  <a:pos x="124" y="640"/>
                </a:cxn>
                <a:cxn ang="0">
                  <a:pos x="130" y="714"/>
                </a:cxn>
                <a:cxn ang="0">
                  <a:pos x="136" y="752"/>
                </a:cxn>
                <a:cxn ang="0">
                  <a:pos x="140" y="778"/>
                </a:cxn>
                <a:cxn ang="0">
                  <a:pos x="134" y="818"/>
                </a:cxn>
                <a:cxn ang="0">
                  <a:pos x="130" y="844"/>
                </a:cxn>
                <a:cxn ang="0">
                  <a:pos x="88" y="830"/>
                </a:cxn>
                <a:cxn ang="0">
                  <a:pos x="102" y="772"/>
                </a:cxn>
                <a:cxn ang="0">
                  <a:pos x="98" y="756"/>
                </a:cxn>
                <a:cxn ang="0">
                  <a:pos x="90" y="724"/>
                </a:cxn>
                <a:cxn ang="0">
                  <a:pos x="78" y="668"/>
                </a:cxn>
                <a:cxn ang="0">
                  <a:pos x="72" y="550"/>
                </a:cxn>
                <a:cxn ang="0">
                  <a:pos x="60" y="494"/>
                </a:cxn>
                <a:cxn ang="0">
                  <a:pos x="52" y="514"/>
                </a:cxn>
                <a:cxn ang="0">
                  <a:pos x="40" y="522"/>
                </a:cxn>
                <a:cxn ang="0">
                  <a:pos x="0" y="450"/>
                </a:cxn>
                <a:cxn ang="0">
                  <a:pos x="16" y="418"/>
                </a:cxn>
                <a:cxn ang="0">
                  <a:pos x="54" y="346"/>
                </a:cxn>
                <a:cxn ang="0">
                  <a:pos x="60" y="322"/>
                </a:cxn>
                <a:cxn ang="0">
                  <a:pos x="44" y="274"/>
                </a:cxn>
                <a:cxn ang="0">
                  <a:pos x="42" y="240"/>
                </a:cxn>
                <a:cxn ang="0">
                  <a:pos x="38" y="210"/>
                </a:cxn>
                <a:cxn ang="0">
                  <a:pos x="34" y="188"/>
                </a:cxn>
                <a:cxn ang="0">
                  <a:pos x="26" y="140"/>
                </a:cxn>
                <a:cxn ang="0">
                  <a:pos x="32" y="82"/>
                </a:cxn>
                <a:cxn ang="0">
                  <a:pos x="56" y="8"/>
                </a:cxn>
                <a:cxn ang="0">
                  <a:pos x="120" y="14"/>
                </a:cxn>
                <a:cxn ang="0">
                  <a:pos x="160" y="68"/>
                </a:cxn>
                <a:cxn ang="0">
                  <a:pos x="170" y="106"/>
                </a:cxn>
                <a:cxn ang="0">
                  <a:pos x="204" y="120"/>
                </a:cxn>
              </a:cxnLst>
              <a:rect l="0" t="0" r="r" b="b"/>
              <a:pathLst>
                <a:path w="380" h="852">
                  <a:moveTo>
                    <a:pt x="42" y="180"/>
                  </a:moveTo>
                  <a:lnTo>
                    <a:pt x="42" y="180"/>
                  </a:lnTo>
                  <a:lnTo>
                    <a:pt x="44" y="184"/>
                  </a:lnTo>
                  <a:lnTo>
                    <a:pt x="44" y="184"/>
                  </a:lnTo>
                  <a:lnTo>
                    <a:pt x="46" y="182"/>
                  </a:lnTo>
                  <a:lnTo>
                    <a:pt x="48" y="178"/>
                  </a:lnTo>
                  <a:lnTo>
                    <a:pt x="48" y="176"/>
                  </a:lnTo>
                  <a:lnTo>
                    <a:pt x="46" y="174"/>
                  </a:lnTo>
                  <a:lnTo>
                    <a:pt x="44" y="174"/>
                  </a:lnTo>
                  <a:lnTo>
                    <a:pt x="42" y="174"/>
                  </a:lnTo>
                  <a:lnTo>
                    <a:pt x="42" y="176"/>
                  </a:lnTo>
                  <a:lnTo>
                    <a:pt x="42" y="180"/>
                  </a:lnTo>
                  <a:close/>
                  <a:moveTo>
                    <a:pt x="164" y="78"/>
                  </a:moveTo>
                  <a:lnTo>
                    <a:pt x="164" y="78"/>
                  </a:lnTo>
                  <a:lnTo>
                    <a:pt x="164" y="80"/>
                  </a:lnTo>
                  <a:lnTo>
                    <a:pt x="166" y="80"/>
                  </a:lnTo>
                  <a:lnTo>
                    <a:pt x="166" y="80"/>
                  </a:lnTo>
                  <a:lnTo>
                    <a:pt x="164" y="78"/>
                  </a:lnTo>
                  <a:lnTo>
                    <a:pt x="164" y="78"/>
                  </a:lnTo>
                  <a:close/>
                  <a:moveTo>
                    <a:pt x="164" y="102"/>
                  </a:moveTo>
                  <a:lnTo>
                    <a:pt x="164" y="102"/>
                  </a:lnTo>
                  <a:lnTo>
                    <a:pt x="166" y="104"/>
                  </a:lnTo>
                  <a:lnTo>
                    <a:pt x="166" y="104"/>
                  </a:lnTo>
                  <a:lnTo>
                    <a:pt x="166" y="102"/>
                  </a:lnTo>
                  <a:lnTo>
                    <a:pt x="162" y="100"/>
                  </a:lnTo>
                  <a:lnTo>
                    <a:pt x="164" y="102"/>
                  </a:lnTo>
                  <a:close/>
                  <a:moveTo>
                    <a:pt x="166" y="96"/>
                  </a:moveTo>
                  <a:lnTo>
                    <a:pt x="166" y="96"/>
                  </a:lnTo>
                  <a:lnTo>
                    <a:pt x="166" y="102"/>
                  </a:lnTo>
                  <a:lnTo>
                    <a:pt x="166" y="102"/>
                  </a:lnTo>
                  <a:lnTo>
                    <a:pt x="168" y="98"/>
                  </a:lnTo>
                  <a:lnTo>
                    <a:pt x="166" y="96"/>
                  </a:lnTo>
                  <a:lnTo>
                    <a:pt x="166" y="96"/>
                  </a:lnTo>
                  <a:close/>
                  <a:moveTo>
                    <a:pt x="216" y="118"/>
                  </a:moveTo>
                  <a:lnTo>
                    <a:pt x="216" y="118"/>
                  </a:lnTo>
                  <a:lnTo>
                    <a:pt x="224" y="120"/>
                  </a:lnTo>
                  <a:lnTo>
                    <a:pt x="230" y="122"/>
                  </a:lnTo>
                  <a:lnTo>
                    <a:pt x="236" y="128"/>
                  </a:lnTo>
                  <a:lnTo>
                    <a:pt x="240" y="134"/>
                  </a:lnTo>
                  <a:lnTo>
                    <a:pt x="246" y="146"/>
                  </a:lnTo>
                  <a:lnTo>
                    <a:pt x="250" y="160"/>
                  </a:lnTo>
                  <a:lnTo>
                    <a:pt x="250" y="160"/>
                  </a:lnTo>
                  <a:lnTo>
                    <a:pt x="252" y="176"/>
                  </a:lnTo>
                  <a:lnTo>
                    <a:pt x="256" y="192"/>
                  </a:lnTo>
                  <a:lnTo>
                    <a:pt x="256" y="192"/>
                  </a:lnTo>
                  <a:lnTo>
                    <a:pt x="258" y="212"/>
                  </a:lnTo>
                  <a:lnTo>
                    <a:pt x="258" y="230"/>
                  </a:lnTo>
                  <a:lnTo>
                    <a:pt x="258" y="230"/>
                  </a:lnTo>
                  <a:lnTo>
                    <a:pt x="256" y="248"/>
                  </a:lnTo>
                  <a:lnTo>
                    <a:pt x="252" y="264"/>
                  </a:lnTo>
                  <a:lnTo>
                    <a:pt x="252" y="264"/>
                  </a:lnTo>
                  <a:lnTo>
                    <a:pt x="248" y="280"/>
                  </a:lnTo>
                  <a:lnTo>
                    <a:pt x="248" y="280"/>
                  </a:lnTo>
                  <a:lnTo>
                    <a:pt x="244" y="286"/>
                  </a:lnTo>
                  <a:lnTo>
                    <a:pt x="244" y="292"/>
                  </a:lnTo>
                  <a:lnTo>
                    <a:pt x="244" y="292"/>
                  </a:lnTo>
                  <a:lnTo>
                    <a:pt x="246" y="306"/>
                  </a:lnTo>
                  <a:lnTo>
                    <a:pt x="246" y="318"/>
                  </a:lnTo>
                  <a:lnTo>
                    <a:pt x="246" y="318"/>
                  </a:lnTo>
                  <a:lnTo>
                    <a:pt x="248" y="330"/>
                  </a:lnTo>
                  <a:lnTo>
                    <a:pt x="248" y="334"/>
                  </a:lnTo>
                  <a:lnTo>
                    <a:pt x="246" y="338"/>
                  </a:lnTo>
                  <a:lnTo>
                    <a:pt x="246" y="338"/>
                  </a:lnTo>
                  <a:lnTo>
                    <a:pt x="230" y="348"/>
                  </a:lnTo>
                  <a:lnTo>
                    <a:pt x="230" y="348"/>
                  </a:lnTo>
                  <a:lnTo>
                    <a:pt x="224" y="352"/>
                  </a:lnTo>
                  <a:lnTo>
                    <a:pt x="224" y="356"/>
                  </a:lnTo>
                  <a:lnTo>
                    <a:pt x="228" y="366"/>
                  </a:lnTo>
                  <a:lnTo>
                    <a:pt x="228" y="366"/>
                  </a:lnTo>
                  <a:lnTo>
                    <a:pt x="230" y="370"/>
                  </a:lnTo>
                  <a:lnTo>
                    <a:pt x="234" y="374"/>
                  </a:lnTo>
                  <a:lnTo>
                    <a:pt x="234" y="374"/>
                  </a:lnTo>
                  <a:lnTo>
                    <a:pt x="238" y="380"/>
                  </a:lnTo>
                  <a:lnTo>
                    <a:pt x="238" y="388"/>
                  </a:lnTo>
                  <a:lnTo>
                    <a:pt x="238" y="388"/>
                  </a:lnTo>
                  <a:lnTo>
                    <a:pt x="242" y="402"/>
                  </a:lnTo>
                  <a:lnTo>
                    <a:pt x="242" y="410"/>
                  </a:lnTo>
                  <a:lnTo>
                    <a:pt x="246" y="416"/>
                  </a:lnTo>
                  <a:lnTo>
                    <a:pt x="246" y="416"/>
                  </a:lnTo>
                  <a:lnTo>
                    <a:pt x="248" y="424"/>
                  </a:lnTo>
                  <a:lnTo>
                    <a:pt x="248" y="430"/>
                  </a:lnTo>
                  <a:lnTo>
                    <a:pt x="248" y="444"/>
                  </a:lnTo>
                  <a:lnTo>
                    <a:pt x="248" y="444"/>
                  </a:lnTo>
                  <a:lnTo>
                    <a:pt x="250" y="452"/>
                  </a:lnTo>
                  <a:lnTo>
                    <a:pt x="250" y="460"/>
                  </a:lnTo>
                  <a:lnTo>
                    <a:pt x="256" y="478"/>
                  </a:lnTo>
                  <a:lnTo>
                    <a:pt x="256" y="478"/>
                  </a:lnTo>
                  <a:lnTo>
                    <a:pt x="258" y="498"/>
                  </a:lnTo>
                  <a:lnTo>
                    <a:pt x="262" y="518"/>
                  </a:lnTo>
                  <a:lnTo>
                    <a:pt x="262" y="518"/>
                  </a:lnTo>
                  <a:lnTo>
                    <a:pt x="262" y="530"/>
                  </a:lnTo>
                  <a:lnTo>
                    <a:pt x="262" y="542"/>
                  </a:lnTo>
                  <a:lnTo>
                    <a:pt x="262" y="542"/>
                  </a:lnTo>
                  <a:lnTo>
                    <a:pt x="256" y="536"/>
                  </a:lnTo>
                  <a:lnTo>
                    <a:pt x="256" y="536"/>
                  </a:lnTo>
                  <a:lnTo>
                    <a:pt x="256" y="542"/>
                  </a:lnTo>
                  <a:lnTo>
                    <a:pt x="258" y="550"/>
                  </a:lnTo>
                  <a:lnTo>
                    <a:pt x="262" y="564"/>
                  </a:lnTo>
                  <a:lnTo>
                    <a:pt x="262" y="564"/>
                  </a:lnTo>
                  <a:lnTo>
                    <a:pt x="266" y="582"/>
                  </a:lnTo>
                  <a:lnTo>
                    <a:pt x="270" y="598"/>
                  </a:lnTo>
                  <a:lnTo>
                    <a:pt x="270" y="598"/>
                  </a:lnTo>
                  <a:lnTo>
                    <a:pt x="270" y="608"/>
                  </a:lnTo>
                  <a:lnTo>
                    <a:pt x="272" y="614"/>
                  </a:lnTo>
                  <a:lnTo>
                    <a:pt x="274" y="618"/>
                  </a:lnTo>
                  <a:lnTo>
                    <a:pt x="274" y="618"/>
                  </a:lnTo>
                  <a:lnTo>
                    <a:pt x="276" y="622"/>
                  </a:lnTo>
                  <a:lnTo>
                    <a:pt x="278" y="630"/>
                  </a:lnTo>
                  <a:lnTo>
                    <a:pt x="282" y="642"/>
                  </a:lnTo>
                  <a:lnTo>
                    <a:pt x="282" y="642"/>
                  </a:lnTo>
                  <a:lnTo>
                    <a:pt x="286" y="662"/>
                  </a:lnTo>
                  <a:lnTo>
                    <a:pt x="290" y="680"/>
                  </a:lnTo>
                  <a:lnTo>
                    <a:pt x="294" y="700"/>
                  </a:lnTo>
                  <a:lnTo>
                    <a:pt x="300" y="718"/>
                  </a:lnTo>
                  <a:lnTo>
                    <a:pt x="300" y="718"/>
                  </a:lnTo>
                  <a:lnTo>
                    <a:pt x="302" y="722"/>
                  </a:lnTo>
                  <a:lnTo>
                    <a:pt x="304" y="728"/>
                  </a:lnTo>
                  <a:lnTo>
                    <a:pt x="304" y="728"/>
                  </a:lnTo>
                  <a:lnTo>
                    <a:pt x="306" y="730"/>
                  </a:lnTo>
                  <a:lnTo>
                    <a:pt x="306" y="730"/>
                  </a:lnTo>
                  <a:lnTo>
                    <a:pt x="308" y="730"/>
                  </a:lnTo>
                  <a:lnTo>
                    <a:pt x="308" y="732"/>
                  </a:lnTo>
                  <a:lnTo>
                    <a:pt x="308" y="732"/>
                  </a:lnTo>
                  <a:lnTo>
                    <a:pt x="312" y="746"/>
                  </a:lnTo>
                  <a:lnTo>
                    <a:pt x="316" y="760"/>
                  </a:lnTo>
                  <a:lnTo>
                    <a:pt x="316" y="760"/>
                  </a:lnTo>
                  <a:lnTo>
                    <a:pt x="318" y="766"/>
                  </a:lnTo>
                  <a:lnTo>
                    <a:pt x="320" y="774"/>
                  </a:lnTo>
                  <a:lnTo>
                    <a:pt x="320" y="774"/>
                  </a:lnTo>
                  <a:lnTo>
                    <a:pt x="324" y="778"/>
                  </a:lnTo>
                  <a:lnTo>
                    <a:pt x="326" y="786"/>
                  </a:lnTo>
                  <a:lnTo>
                    <a:pt x="328" y="792"/>
                  </a:lnTo>
                  <a:lnTo>
                    <a:pt x="332" y="796"/>
                  </a:lnTo>
                  <a:lnTo>
                    <a:pt x="332" y="796"/>
                  </a:lnTo>
                  <a:lnTo>
                    <a:pt x="336" y="800"/>
                  </a:lnTo>
                  <a:lnTo>
                    <a:pt x="340" y="806"/>
                  </a:lnTo>
                  <a:lnTo>
                    <a:pt x="340" y="806"/>
                  </a:lnTo>
                  <a:lnTo>
                    <a:pt x="350" y="814"/>
                  </a:lnTo>
                  <a:lnTo>
                    <a:pt x="350" y="814"/>
                  </a:lnTo>
                  <a:lnTo>
                    <a:pt x="362" y="820"/>
                  </a:lnTo>
                  <a:lnTo>
                    <a:pt x="368" y="824"/>
                  </a:lnTo>
                  <a:lnTo>
                    <a:pt x="374" y="828"/>
                  </a:lnTo>
                  <a:lnTo>
                    <a:pt x="374" y="828"/>
                  </a:lnTo>
                  <a:lnTo>
                    <a:pt x="378" y="834"/>
                  </a:lnTo>
                  <a:lnTo>
                    <a:pt x="380" y="840"/>
                  </a:lnTo>
                  <a:lnTo>
                    <a:pt x="378" y="844"/>
                  </a:lnTo>
                  <a:lnTo>
                    <a:pt x="372" y="848"/>
                  </a:lnTo>
                  <a:lnTo>
                    <a:pt x="358" y="852"/>
                  </a:lnTo>
                  <a:lnTo>
                    <a:pt x="346" y="852"/>
                  </a:lnTo>
                  <a:lnTo>
                    <a:pt x="346" y="852"/>
                  </a:lnTo>
                  <a:lnTo>
                    <a:pt x="338" y="850"/>
                  </a:lnTo>
                  <a:lnTo>
                    <a:pt x="330" y="848"/>
                  </a:lnTo>
                  <a:lnTo>
                    <a:pt x="322" y="844"/>
                  </a:lnTo>
                  <a:lnTo>
                    <a:pt x="316" y="838"/>
                  </a:lnTo>
                  <a:lnTo>
                    <a:pt x="316" y="838"/>
                  </a:lnTo>
                  <a:lnTo>
                    <a:pt x="308" y="826"/>
                  </a:lnTo>
                  <a:lnTo>
                    <a:pt x="302" y="822"/>
                  </a:lnTo>
                  <a:lnTo>
                    <a:pt x="296" y="818"/>
                  </a:lnTo>
                  <a:lnTo>
                    <a:pt x="296" y="818"/>
                  </a:lnTo>
                  <a:lnTo>
                    <a:pt x="296" y="824"/>
                  </a:lnTo>
                  <a:lnTo>
                    <a:pt x="296" y="826"/>
                  </a:lnTo>
                  <a:lnTo>
                    <a:pt x="296" y="830"/>
                  </a:lnTo>
                  <a:lnTo>
                    <a:pt x="296" y="830"/>
                  </a:lnTo>
                  <a:lnTo>
                    <a:pt x="294" y="834"/>
                  </a:lnTo>
                  <a:lnTo>
                    <a:pt x="292" y="838"/>
                  </a:lnTo>
                  <a:lnTo>
                    <a:pt x="292" y="838"/>
                  </a:lnTo>
                  <a:lnTo>
                    <a:pt x="284" y="838"/>
                  </a:lnTo>
                  <a:lnTo>
                    <a:pt x="274" y="838"/>
                  </a:lnTo>
                  <a:lnTo>
                    <a:pt x="266" y="834"/>
                  </a:lnTo>
                  <a:lnTo>
                    <a:pt x="262" y="832"/>
                  </a:lnTo>
                  <a:lnTo>
                    <a:pt x="262" y="828"/>
                  </a:lnTo>
                  <a:lnTo>
                    <a:pt x="262" y="828"/>
                  </a:lnTo>
                  <a:lnTo>
                    <a:pt x="262" y="808"/>
                  </a:lnTo>
                  <a:lnTo>
                    <a:pt x="262" y="808"/>
                  </a:lnTo>
                  <a:lnTo>
                    <a:pt x="262" y="798"/>
                  </a:lnTo>
                  <a:lnTo>
                    <a:pt x="262" y="798"/>
                  </a:lnTo>
                  <a:lnTo>
                    <a:pt x="262" y="794"/>
                  </a:lnTo>
                  <a:lnTo>
                    <a:pt x="264" y="792"/>
                  </a:lnTo>
                  <a:lnTo>
                    <a:pt x="264" y="792"/>
                  </a:lnTo>
                  <a:lnTo>
                    <a:pt x="268" y="782"/>
                  </a:lnTo>
                  <a:lnTo>
                    <a:pt x="270" y="770"/>
                  </a:lnTo>
                  <a:lnTo>
                    <a:pt x="270" y="770"/>
                  </a:lnTo>
                  <a:lnTo>
                    <a:pt x="272" y="768"/>
                  </a:lnTo>
                  <a:lnTo>
                    <a:pt x="274" y="766"/>
                  </a:lnTo>
                  <a:lnTo>
                    <a:pt x="274" y="766"/>
                  </a:lnTo>
                  <a:lnTo>
                    <a:pt x="272" y="762"/>
                  </a:lnTo>
                  <a:lnTo>
                    <a:pt x="270" y="756"/>
                  </a:lnTo>
                  <a:lnTo>
                    <a:pt x="270" y="756"/>
                  </a:lnTo>
                  <a:lnTo>
                    <a:pt x="262" y="732"/>
                  </a:lnTo>
                  <a:lnTo>
                    <a:pt x="250" y="712"/>
                  </a:lnTo>
                  <a:lnTo>
                    <a:pt x="250" y="712"/>
                  </a:lnTo>
                  <a:lnTo>
                    <a:pt x="236" y="686"/>
                  </a:lnTo>
                  <a:lnTo>
                    <a:pt x="230" y="672"/>
                  </a:lnTo>
                  <a:lnTo>
                    <a:pt x="226" y="658"/>
                  </a:lnTo>
                  <a:lnTo>
                    <a:pt x="226" y="658"/>
                  </a:lnTo>
                  <a:lnTo>
                    <a:pt x="224" y="642"/>
                  </a:lnTo>
                  <a:lnTo>
                    <a:pt x="222" y="626"/>
                  </a:lnTo>
                  <a:lnTo>
                    <a:pt x="222" y="626"/>
                  </a:lnTo>
                  <a:lnTo>
                    <a:pt x="220" y="618"/>
                  </a:lnTo>
                  <a:lnTo>
                    <a:pt x="218" y="612"/>
                  </a:lnTo>
                  <a:lnTo>
                    <a:pt x="210" y="600"/>
                  </a:lnTo>
                  <a:lnTo>
                    <a:pt x="210" y="600"/>
                  </a:lnTo>
                  <a:lnTo>
                    <a:pt x="202" y="586"/>
                  </a:lnTo>
                  <a:lnTo>
                    <a:pt x="196" y="572"/>
                  </a:lnTo>
                  <a:lnTo>
                    <a:pt x="182" y="542"/>
                  </a:lnTo>
                  <a:lnTo>
                    <a:pt x="182" y="542"/>
                  </a:lnTo>
                  <a:lnTo>
                    <a:pt x="166" y="510"/>
                  </a:lnTo>
                  <a:lnTo>
                    <a:pt x="166" y="510"/>
                  </a:lnTo>
                  <a:lnTo>
                    <a:pt x="162" y="500"/>
                  </a:lnTo>
                  <a:lnTo>
                    <a:pt x="160" y="494"/>
                  </a:lnTo>
                  <a:lnTo>
                    <a:pt x="156" y="492"/>
                  </a:lnTo>
                  <a:lnTo>
                    <a:pt x="156" y="492"/>
                  </a:lnTo>
                  <a:lnTo>
                    <a:pt x="152" y="500"/>
                  </a:lnTo>
                  <a:lnTo>
                    <a:pt x="148" y="512"/>
                  </a:lnTo>
                  <a:lnTo>
                    <a:pt x="148" y="512"/>
                  </a:lnTo>
                  <a:lnTo>
                    <a:pt x="144" y="528"/>
                  </a:lnTo>
                  <a:lnTo>
                    <a:pt x="144" y="528"/>
                  </a:lnTo>
                  <a:lnTo>
                    <a:pt x="142" y="532"/>
                  </a:lnTo>
                  <a:lnTo>
                    <a:pt x="140" y="532"/>
                  </a:lnTo>
                  <a:lnTo>
                    <a:pt x="136" y="532"/>
                  </a:lnTo>
                  <a:lnTo>
                    <a:pt x="132" y="532"/>
                  </a:lnTo>
                  <a:lnTo>
                    <a:pt x="132" y="532"/>
                  </a:lnTo>
                  <a:lnTo>
                    <a:pt x="130" y="558"/>
                  </a:lnTo>
                  <a:lnTo>
                    <a:pt x="128" y="572"/>
                  </a:lnTo>
                  <a:lnTo>
                    <a:pt x="126" y="586"/>
                  </a:lnTo>
                  <a:lnTo>
                    <a:pt x="126" y="586"/>
                  </a:lnTo>
                  <a:lnTo>
                    <a:pt x="124" y="600"/>
                  </a:lnTo>
                  <a:lnTo>
                    <a:pt x="122" y="614"/>
                  </a:lnTo>
                  <a:lnTo>
                    <a:pt x="122" y="626"/>
                  </a:lnTo>
                  <a:lnTo>
                    <a:pt x="124" y="640"/>
                  </a:lnTo>
                  <a:lnTo>
                    <a:pt x="124" y="640"/>
                  </a:lnTo>
                  <a:lnTo>
                    <a:pt x="126" y="656"/>
                  </a:lnTo>
                  <a:lnTo>
                    <a:pt x="126" y="670"/>
                  </a:lnTo>
                  <a:lnTo>
                    <a:pt x="126" y="700"/>
                  </a:lnTo>
                  <a:lnTo>
                    <a:pt x="126" y="700"/>
                  </a:lnTo>
                  <a:lnTo>
                    <a:pt x="128" y="708"/>
                  </a:lnTo>
                  <a:lnTo>
                    <a:pt x="130" y="714"/>
                  </a:lnTo>
                  <a:lnTo>
                    <a:pt x="130" y="714"/>
                  </a:lnTo>
                  <a:lnTo>
                    <a:pt x="132" y="720"/>
                  </a:lnTo>
                  <a:lnTo>
                    <a:pt x="134" y="724"/>
                  </a:lnTo>
                  <a:lnTo>
                    <a:pt x="134" y="724"/>
                  </a:lnTo>
                  <a:lnTo>
                    <a:pt x="132" y="738"/>
                  </a:lnTo>
                  <a:lnTo>
                    <a:pt x="134" y="746"/>
                  </a:lnTo>
                  <a:lnTo>
                    <a:pt x="136" y="752"/>
                  </a:lnTo>
                  <a:lnTo>
                    <a:pt x="136" y="752"/>
                  </a:lnTo>
                  <a:lnTo>
                    <a:pt x="136" y="756"/>
                  </a:lnTo>
                  <a:lnTo>
                    <a:pt x="136" y="760"/>
                  </a:lnTo>
                  <a:lnTo>
                    <a:pt x="136" y="764"/>
                  </a:lnTo>
                  <a:lnTo>
                    <a:pt x="136" y="770"/>
                  </a:lnTo>
                  <a:lnTo>
                    <a:pt x="136" y="770"/>
                  </a:lnTo>
                  <a:lnTo>
                    <a:pt x="138" y="774"/>
                  </a:lnTo>
                  <a:lnTo>
                    <a:pt x="140" y="778"/>
                  </a:lnTo>
                  <a:lnTo>
                    <a:pt x="140" y="790"/>
                  </a:lnTo>
                  <a:lnTo>
                    <a:pt x="140" y="790"/>
                  </a:lnTo>
                  <a:lnTo>
                    <a:pt x="142" y="802"/>
                  </a:lnTo>
                  <a:lnTo>
                    <a:pt x="142" y="808"/>
                  </a:lnTo>
                  <a:lnTo>
                    <a:pt x="140" y="812"/>
                  </a:lnTo>
                  <a:lnTo>
                    <a:pt x="140" y="812"/>
                  </a:lnTo>
                  <a:lnTo>
                    <a:pt x="134" y="818"/>
                  </a:lnTo>
                  <a:lnTo>
                    <a:pt x="134" y="820"/>
                  </a:lnTo>
                  <a:lnTo>
                    <a:pt x="134" y="826"/>
                  </a:lnTo>
                  <a:lnTo>
                    <a:pt x="134" y="826"/>
                  </a:lnTo>
                  <a:lnTo>
                    <a:pt x="136" y="832"/>
                  </a:lnTo>
                  <a:lnTo>
                    <a:pt x="136" y="836"/>
                  </a:lnTo>
                  <a:lnTo>
                    <a:pt x="132" y="840"/>
                  </a:lnTo>
                  <a:lnTo>
                    <a:pt x="130" y="844"/>
                  </a:lnTo>
                  <a:lnTo>
                    <a:pt x="120" y="850"/>
                  </a:lnTo>
                  <a:lnTo>
                    <a:pt x="110" y="850"/>
                  </a:lnTo>
                  <a:lnTo>
                    <a:pt x="110" y="850"/>
                  </a:lnTo>
                  <a:lnTo>
                    <a:pt x="98" y="850"/>
                  </a:lnTo>
                  <a:lnTo>
                    <a:pt x="92" y="844"/>
                  </a:lnTo>
                  <a:lnTo>
                    <a:pt x="88" y="838"/>
                  </a:lnTo>
                  <a:lnTo>
                    <a:pt x="88" y="830"/>
                  </a:lnTo>
                  <a:lnTo>
                    <a:pt x="90" y="820"/>
                  </a:lnTo>
                  <a:lnTo>
                    <a:pt x="94" y="810"/>
                  </a:lnTo>
                  <a:lnTo>
                    <a:pt x="100" y="792"/>
                  </a:lnTo>
                  <a:lnTo>
                    <a:pt x="100" y="792"/>
                  </a:lnTo>
                  <a:lnTo>
                    <a:pt x="102" y="782"/>
                  </a:lnTo>
                  <a:lnTo>
                    <a:pt x="102" y="772"/>
                  </a:lnTo>
                  <a:lnTo>
                    <a:pt x="102" y="772"/>
                  </a:lnTo>
                  <a:lnTo>
                    <a:pt x="102" y="768"/>
                  </a:lnTo>
                  <a:lnTo>
                    <a:pt x="102" y="764"/>
                  </a:lnTo>
                  <a:lnTo>
                    <a:pt x="102" y="764"/>
                  </a:lnTo>
                  <a:lnTo>
                    <a:pt x="100" y="762"/>
                  </a:lnTo>
                  <a:lnTo>
                    <a:pt x="98" y="760"/>
                  </a:lnTo>
                  <a:lnTo>
                    <a:pt x="98" y="760"/>
                  </a:lnTo>
                  <a:lnTo>
                    <a:pt x="98" y="756"/>
                  </a:lnTo>
                  <a:lnTo>
                    <a:pt x="100" y="752"/>
                  </a:lnTo>
                  <a:lnTo>
                    <a:pt x="100" y="752"/>
                  </a:lnTo>
                  <a:lnTo>
                    <a:pt x="98" y="746"/>
                  </a:lnTo>
                  <a:lnTo>
                    <a:pt x="96" y="740"/>
                  </a:lnTo>
                  <a:lnTo>
                    <a:pt x="96" y="740"/>
                  </a:lnTo>
                  <a:lnTo>
                    <a:pt x="92" y="730"/>
                  </a:lnTo>
                  <a:lnTo>
                    <a:pt x="90" y="724"/>
                  </a:lnTo>
                  <a:lnTo>
                    <a:pt x="90" y="720"/>
                  </a:lnTo>
                  <a:lnTo>
                    <a:pt x="90" y="720"/>
                  </a:lnTo>
                  <a:lnTo>
                    <a:pt x="92" y="716"/>
                  </a:lnTo>
                  <a:lnTo>
                    <a:pt x="90" y="708"/>
                  </a:lnTo>
                  <a:lnTo>
                    <a:pt x="86" y="698"/>
                  </a:lnTo>
                  <a:lnTo>
                    <a:pt x="86" y="698"/>
                  </a:lnTo>
                  <a:lnTo>
                    <a:pt x="78" y="668"/>
                  </a:lnTo>
                  <a:lnTo>
                    <a:pt x="78" y="668"/>
                  </a:lnTo>
                  <a:lnTo>
                    <a:pt x="74" y="638"/>
                  </a:lnTo>
                  <a:lnTo>
                    <a:pt x="72" y="606"/>
                  </a:lnTo>
                  <a:lnTo>
                    <a:pt x="72" y="606"/>
                  </a:lnTo>
                  <a:lnTo>
                    <a:pt x="72" y="578"/>
                  </a:lnTo>
                  <a:lnTo>
                    <a:pt x="72" y="550"/>
                  </a:lnTo>
                  <a:lnTo>
                    <a:pt x="72" y="550"/>
                  </a:lnTo>
                  <a:lnTo>
                    <a:pt x="68" y="522"/>
                  </a:lnTo>
                  <a:lnTo>
                    <a:pt x="68" y="522"/>
                  </a:lnTo>
                  <a:lnTo>
                    <a:pt x="66" y="506"/>
                  </a:lnTo>
                  <a:lnTo>
                    <a:pt x="66" y="498"/>
                  </a:lnTo>
                  <a:lnTo>
                    <a:pt x="62" y="492"/>
                  </a:lnTo>
                  <a:lnTo>
                    <a:pt x="62" y="492"/>
                  </a:lnTo>
                  <a:lnTo>
                    <a:pt x="60" y="494"/>
                  </a:lnTo>
                  <a:lnTo>
                    <a:pt x="60" y="496"/>
                  </a:lnTo>
                  <a:lnTo>
                    <a:pt x="60" y="504"/>
                  </a:lnTo>
                  <a:lnTo>
                    <a:pt x="60" y="504"/>
                  </a:lnTo>
                  <a:lnTo>
                    <a:pt x="58" y="506"/>
                  </a:lnTo>
                  <a:lnTo>
                    <a:pt x="56" y="508"/>
                  </a:lnTo>
                  <a:lnTo>
                    <a:pt x="54" y="510"/>
                  </a:lnTo>
                  <a:lnTo>
                    <a:pt x="52" y="514"/>
                  </a:lnTo>
                  <a:lnTo>
                    <a:pt x="52" y="514"/>
                  </a:lnTo>
                  <a:lnTo>
                    <a:pt x="54" y="518"/>
                  </a:lnTo>
                  <a:lnTo>
                    <a:pt x="52" y="520"/>
                  </a:lnTo>
                  <a:lnTo>
                    <a:pt x="46" y="524"/>
                  </a:lnTo>
                  <a:lnTo>
                    <a:pt x="46" y="524"/>
                  </a:lnTo>
                  <a:lnTo>
                    <a:pt x="44" y="524"/>
                  </a:lnTo>
                  <a:lnTo>
                    <a:pt x="40" y="522"/>
                  </a:lnTo>
                  <a:lnTo>
                    <a:pt x="38" y="516"/>
                  </a:lnTo>
                  <a:lnTo>
                    <a:pt x="32" y="502"/>
                  </a:lnTo>
                  <a:lnTo>
                    <a:pt x="32" y="502"/>
                  </a:lnTo>
                  <a:lnTo>
                    <a:pt x="18" y="478"/>
                  </a:lnTo>
                  <a:lnTo>
                    <a:pt x="2" y="454"/>
                  </a:lnTo>
                  <a:lnTo>
                    <a:pt x="2" y="454"/>
                  </a:lnTo>
                  <a:lnTo>
                    <a:pt x="0" y="450"/>
                  </a:lnTo>
                  <a:lnTo>
                    <a:pt x="0" y="446"/>
                  </a:lnTo>
                  <a:lnTo>
                    <a:pt x="2" y="442"/>
                  </a:lnTo>
                  <a:lnTo>
                    <a:pt x="4" y="438"/>
                  </a:lnTo>
                  <a:lnTo>
                    <a:pt x="4" y="438"/>
                  </a:lnTo>
                  <a:lnTo>
                    <a:pt x="12" y="428"/>
                  </a:lnTo>
                  <a:lnTo>
                    <a:pt x="16" y="418"/>
                  </a:lnTo>
                  <a:lnTo>
                    <a:pt x="16" y="418"/>
                  </a:lnTo>
                  <a:lnTo>
                    <a:pt x="30" y="396"/>
                  </a:lnTo>
                  <a:lnTo>
                    <a:pt x="42" y="372"/>
                  </a:lnTo>
                  <a:lnTo>
                    <a:pt x="42" y="372"/>
                  </a:lnTo>
                  <a:lnTo>
                    <a:pt x="46" y="362"/>
                  </a:lnTo>
                  <a:lnTo>
                    <a:pt x="52" y="350"/>
                  </a:lnTo>
                  <a:lnTo>
                    <a:pt x="52" y="350"/>
                  </a:lnTo>
                  <a:lnTo>
                    <a:pt x="54" y="346"/>
                  </a:lnTo>
                  <a:lnTo>
                    <a:pt x="56" y="342"/>
                  </a:lnTo>
                  <a:lnTo>
                    <a:pt x="56" y="342"/>
                  </a:lnTo>
                  <a:lnTo>
                    <a:pt x="56" y="336"/>
                  </a:lnTo>
                  <a:lnTo>
                    <a:pt x="56" y="336"/>
                  </a:lnTo>
                  <a:lnTo>
                    <a:pt x="60" y="326"/>
                  </a:lnTo>
                  <a:lnTo>
                    <a:pt x="60" y="326"/>
                  </a:lnTo>
                  <a:lnTo>
                    <a:pt x="60" y="322"/>
                  </a:lnTo>
                  <a:lnTo>
                    <a:pt x="58" y="318"/>
                  </a:lnTo>
                  <a:lnTo>
                    <a:pt x="54" y="312"/>
                  </a:lnTo>
                  <a:lnTo>
                    <a:pt x="54" y="312"/>
                  </a:lnTo>
                  <a:lnTo>
                    <a:pt x="46" y="288"/>
                  </a:lnTo>
                  <a:lnTo>
                    <a:pt x="46" y="288"/>
                  </a:lnTo>
                  <a:lnTo>
                    <a:pt x="44" y="282"/>
                  </a:lnTo>
                  <a:lnTo>
                    <a:pt x="44" y="274"/>
                  </a:lnTo>
                  <a:lnTo>
                    <a:pt x="44" y="266"/>
                  </a:lnTo>
                  <a:lnTo>
                    <a:pt x="42" y="258"/>
                  </a:lnTo>
                  <a:lnTo>
                    <a:pt x="42" y="258"/>
                  </a:lnTo>
                  <a:lnTo>
                    <a:pt x="42" y="254"/>
                  </a:lnTo>
                  <a:lnTo>
                    <a:pt x="42" y="250"/>
                  </a:lnTo>
                  <a:lnTo>
                    <a:pt x="44" y="244"/>
                  </a:lnTo>
                  <a:lnTo>
                    <a:pt x="42" y="240"/>
                  </a:lnTo>
                  <a:lnTo>
                    <a:pt x="42" y="240"/>
                  </a:lnTo>
                  <a:lnTo>
                    <a:pt x="40" y="226"/>
                  </a:lnTo>
                  <a:lnTo>
                    <a:pt x="40" y="226"/>
                  </a:lnTo>
                  <a:lnTo>
                    <a:pt x="40" y="220"/>
                  </a:lnTo>
                  <a:lnTo>
                    <a:pt x="42" y="216"/>
                  </a:lnTo>
                  <a:lnTo>
                    <a:pt x="42" y="214"/>
                  </a:lnTo>
                  <a:lnTo>
                    <a:pt x="38" y="210"/>
                  </a:lnTo>
                  <a:lnTo>
                    <a:pt x="38" y="210"/>
                  </a:lnTo>
                  <a:lnTo>
                    <a:pt x="30" y="204"/>
                  </a:lnTo>
                  <a:lnTo>
                    <a:pt x="30" y="202"/>
                  </a:lnTo>
                  <a:lnTo>
                    <a:pt x="32" y="196"/>
                  </a:lnTo>
                  <a:lnTo>
                    <a:pt x="32" y="196"/>
                  </a:lnTo>
                  <a:lnTo>
                    <a:pt x="34" y="194"/>
                  </a:lnTo>
                  <a:lnTo>
                    <a:pt x="34" y="188"/>
                  </a:lnTo>
                  <a:lnTo>
                    <a:pt x="36" y="178"/>
                  </a:lnTo>
                  <a:lnTo>
                    <a:pt x="36" y="178"/>
                  </a:lnTo>
                  <a:lnTo>
                    <a:pt x="34" y="170"/>
                  </a:lnTo>
                  <a:lnTo>
                    <a:pt x="34" y="162"/>
                  </a:lnTo>
                  <a:lnTo>
                    <a:pt x="28" y="148"/>
                  </a:lnTo>
                  <a:lnTo>
                    <a:pt x="28" y="148"/>
                  </a:lnTo>
                  <a:lnTo>
                    <a:pt x="26" y="140"/>
                  </a:lnTo>
                  <a:lnTo>
                    <a:pt x="26" y="132"/>
                  </a:lnTo>
                  <a:lnTo>
                    <a:pt x="30" y="116"/>
                  </a:lnTo>
                  <a:lnTo>
                    <a:pt x="30" y="116"/>
                  </a:lnTo>
                  <a:lnTo>
                    <a:pt x="32" y="98"/>
                  </a:lnTo>
                  <a:lnTo>
                    <a:pt x="32" y="98"/>
                  </a:lnTo>
                  <a:lnTo>
                    <a:pt x="32" y="90"/>
                  </a:lnTo>
                  <a:lnTo>
                    <a:pt x="32" y="82"/>
                  </a:lnTo>
                  <a:lnTo>
                    <a:pt x="32" y="64"/>
                  </a:lnTo>
                  <a:lnTo>
                    <a:pt x="32" y="64"/>
                  </a:lnTo>
                  <a:lnTo>
                    <a:pt x="34" y="46"/>
                  </a:lnTo>
                  <a:lnTo>
                    <a:pt x="38" y="28"/>
                  </a:lnTo>
                  <a:lnTo>
                    <a:pt x="42" y="20"/>
                  </a:lnTo>
                  <a:lnTo>
                    <a:pt x="48" y="14"/>
                  </a:lnTo>
                  <a:lnTo>
                    <a:pt x="56" y="8"/>
                  </a:lnTo>
                  <a:lnTo>
                    <a:pt x="64" y="2"/>
                  </a:lnTo>
                  <a:lnTo>
                    <a:pt x="64" y="2"/>
                  </a:lnTo>
                  <a:lnTo>
                    <a:pt x="76" y="0"/>
                  </a:lnTo>
                  <a:lnTo>
                    <a:pt x="88" y="0"/>
                  </a:lnTo>
                  <a:lnTo>
                    <a:pt x="100" y="2"/>
                  </a:lnTo>
                  <a:lnTo>
                    <a:pt x="110" y="6"/>
                  </a:lnTo>
                  <a:lnTo>
                    <a:pt x="120" y="14"/>
                  </a:lnTo>
                  <a:lnTo>
                    <a:pt x="130" y="22"/>
                  </a:lnTo>
                  <a:lnTo>
                    <a:pt x="138" y="32"/>
                  </a:lnTo>
                  <a:lnTo>
                    <a:pt x="144" y="40"/>
                  </a:lnTo>
                  <a:lnTo>
                    <a:pt x="144" y="40"/>
                  </a:lnTo>
                  <a:lnTo>
                    <a:pt x="152" y="54"/>
                  </a:lnTo>
                  <a:lnTo>
                    <a:pt x="160" y="68"/>
                  </a:lnTo>
                  <a:lnTo>
                    <a:pt x="160" y="68"/>
                  </a:lnTo>
                  <a:lnTo>
                    <a:pt x="166" y="76"/>
                  </a:lnTo>
                  <a:lnTo>
                    <a:pt x="170" y="86"/>
                  </a:lnTo>
                  <a:lnTo>
                    <a:pt x="170" y="86"/>
                  </a:lnTo>
                  <a:lnTo>
                    <a:pt x="172" y="92"/>
                  </a:lnTo>
                  <a:lnTo>
                    <a:pt x="172" y="98"/>
                  </a:lnTo>
                  <a:lnTo>
                    <a:pt x="172" y="98"/>
                  </a:lnTo>
                  <a:lnTo>
                    <a:pt x="170" y="106"/>
                  </a:lnTo>
                  <a:lnTo>
                    <a:pt x="172" y="110"/>
                  </a:lnTo>
                  <a:lnTo>
                    <a:pt x="176" y="112"/>
                  </a:lnTo>
                  <a:lnTo>
                    <a:pt x="176" y="112"/>
                  </a:lnTo>
                  <a:lnTo>
                    <a:pt x="182" y="116"/>
                  </a:lnTo>
                  <a:lnTo>
                    <a:pt x="190" y="118"/>
                  </a:lnTo>
                  <a:lnTo>
                    <a:pt x="190" y="118"/>
                  </a:lnTo>
                  <a:lnTo>
                    <a:pt x="204" y="120"/>
                  </a:lnTo>
                  <a:lnTo>
                    <a:pt x="216" y="118"/>
                  </a:lnTo>
                  <a:close/>
                </a:path>
              </a:pathLst>
            </a:custGeom>
            <a:solidFill>
              <a:srgbClr val="000000"/>
            </a:solidFill>
            <a:ln w="9525">
              <a:no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grpSp>
      <p:sp>
        <p:nvSpPr>
          <p:cNvPr id="5" name="TextBox 4">
            <a:extLst>
              <a:ext uri="{FF2B5EF4-FFF2-40B4-BE49-F238E27FC236}">
                <a16:creationId xmlns:a16="http://schemas.microsoft.com/office/drawing/2014/main" id="{41F8ED67-142C-4FD7-9911-6E0D53CFE29F}"/>
              </a:ext>
            </a:extLst>
          </p:cNvPr>
          <p:cNvSpPr txBox="1"/>
          <p:nvPr/>
        </p:nvSpPr>
        <p:spPr>
          <a:xfrm>
            <a:off x="362952" y="1236903"/>
            <a:ext cx="4114796" cy="523220"/>
          </a:xfrm>
          <a:prstGeom prst="rect">
            <a:avLst/>
          </a:prstGeom>
          <a:noFill/>
        </p:spPr>
        <p:txBody>
          <a:bodyPr wrap="square" rtlCol="0">
            <a:spAutoFit/>
          </a:bodyPr>
          <a:lstStyle/>
          <a:p>
            <a:pPr algn="ctr"/>
            <a:r>
              <a:rPr lang="en-US" sz="2800" b="1" dirty="0">
                <a:solidFill>
                  <a:srgbClr val="FF0000"/>
                </a:solidFill>
              </a:rPr>
              <a:t>Business Rules Decisions –</a:t>
            </a:r>
          </a:p>
        </p:txBody>
      </p:sp>
      <p:sp>
        <p:nvSpPr>
          <p:cNvPr id="12" name="TextBox 11">
            <a:extLst>
              <a:ext uri="{FF2B5EF4-FFF2-40B4-BE49-F238E27FC236}">
                <a16:creationId xmlns:a16="http://schemas.microsoft.com/office/drawing/2014/main" id="{C194AF69-3088-41B1-846B-5CC674367FCC}"/>
              </a:ext>
            </a:extLst>
          </p:cNvPr>
          <p:cNvSpPr txBox="1"/>
          <p:nvPr/>
        </p:nvSpPr>
        <p:spPr>
          <a:xfrm>
            <a:off x="4838558" y="1271557"/>
            <a:ext cx="3937756" cy="5447645"/>
          </a:xfrm>
          <a:prstGeom prst="rect">
            <a:avLst/>
          </a:prstGeom>
          <a:noFill/>
        </p:spPr>
        <p:txBody>
          <a:bodyPr wrap="square" rtlCol="0">
            <a:spAutoFit/>
          </a:bodyPr>
          <a:lstStyle/>
          <a:p>
            <a:pPr marL="168275" indent="-168275">
              <a:buFont typeface="Arial" panose="020B0604020202020204" pitchFamily="34" charset="0"/>
              <a:buChar char="•"/>
              <a:defRPr/>
            </a:pPr>
            <a:r>
              <a:rPr lang="en-US" altLang="en-US" sz="2000" dirty="0">
                <a:solidFill>
                  <a:srgbClr val="FF0000"/>
                </a:solidFill>
              </a:rPr>
              <a:t>Ongoing feedback &amp; mid-point review</a:t>
            </a:r>
          </a:p>
          <a:p>
            <a:pPr lvl="1" indent="-168275">
              <a:buFont typeface="Arial" panose="020B0604020202020204" pitchFamily="34" charset="0"/>
              <a:buChar char="•"/>
              <a:defRPr/>
            </a:pPr>
            <a:r>
              <a:rPr lang="en-US" altLang="en-US" dirty="0">
                <a:solidFill>
                  <a:srgbClr val="FF0000"/>
                </a:solidFill>
              </a:rPr>
              <a:t>Will you require more than the mid-point review to make certain ongoing feedback is occurring? </a:t>
            </a:r>
          </a:p>
          <a:p>
            <a:pPr lvl="1" indent="-168275">
              <a:buFont typeface="Arial" panose="020B0604020202020204" pitchFamily="34" charset="0"/>
              <a:buChar char="•"/>
              <a:defRPr/>
            </a:pPr>
            <a:r>
              <a:rPr lang="en-US" altLang="en-US" dirty="0">
                <a:solidFill>
                  <a:srgbClr val="FF0000"/>
                </a:solidFill>
              </a:rPr>
              <a:t>Who will be responsible for providing and disseminating guidance?</a:t>
            </a:r>
          </a:p>
          <a:p>
            <a:pPr lvl="1" indent="-168275">
              <a:buFont typeface="Arial" panose="020B0604020202020204" pitchFamily="34" charset="0"/>
              <a:buChar char="•"/>
              <a:defRPr/>
            </a:pPr>
            <a:r>
              <a:rPr lang="en-US" altLang="en-US" dirty="0">
                <a:solidFill>
                  <a:srgbClr val="FF0000"/>
                </a:solidFill>
              </a:rPr>
              <a:t>When are they to be completed?</a:t>
            </a:r>
          </a:p>
          <a:p>
            <a:pPr lvl="1" indent="-168275">
              <a:buFont typeface="Arial" panose="020B0604020202020204" pitchFamily="34" charset="0"/>
              <a:buChar char="•"/>
              <a:defRPr/>
            </a:pPr>
            <a:r>
              <a:rPr lang="en-US" altLang="en-US" dirty="0">
                <a:solidFill>
                  <a:srgbClr val="FF0000"/>
                </a:solidFill>
              </a:rPr>
              <a:t>Who will monitor the process?</a:t>
            </a:r>
          </a:p>
          <a:p>
            <a:pPr marL="168275" indent="-168275">
              <a:buFont typeface="Arial" panose="020B0604020202020204" pitchFamily="34" charset="0"/>
              <a:buChar char="•"/>
              <a:defRPr/>
            </a:pPr>
            <a:r>
              <a:rPr lang="en-US" altLang="en-US" sz="2000" dirty="0">
                <a:solidFill>
                  <a:srgbClr val="FF0000"/>
                </a:solidFill>
              </a:rPr>
              <a:t>Closeout Assessments</a:t>
            </a:r>
          </a:p>
          <a:p>
            <a:pPr marL="457200" indent="-168275" defTabSz="952843" eaLnBrk="0" fontAlgn="base" hangingPunct="0">
              <a:spcBef>
                <a:spcPct val="0"/>
              </a:spcBef>
              <a:spcAft>
                <a:spcPct val="0"/>
              </a:spcAft>
              <a:buFont typeface="Arial" panose="020B0604020202020204" pitchFamily="34" charset="0"/>
              <a:buChar char="•"/>
              <a:defRPr/>
            </a:pPr>
            <a:r>
              <a:rPr lang="en-US" dirty="0">
                <a:solidFill>
                  <a:srgbClr val="FF0000"/>
                </a:solidFill>
              </a:rPr>
              <a:t>Will you set a required timeframe for closeout assessment completion?</a:t>
            </a:r>
          </a:p>
          <a:p>
            <a:pPr marL="457200" indent="-168275" defTabSz="952843" eaLnBrk="0" fontAlgn="base" hangingPunct="0">
              <a:spcBef>
                <a:spcPct val="0"/>
              </a:spcBef>
              <a:spcAft>
                <a:spcPct val="0"/>
              </a:spcAft>
              <a:buFont typeface="Arial" panose="020B0604020202020204" pitchFamily="34" charset="0"/>
              <a:buChar char="•"/>
              <a:defRPr/>
            </a:pPr>
            <a:r>
              <a:rPr lang="en-US" dirty="0">
                <a:solidFill>
                  <a:srgbClr val="FF0000"/>
                </a:solidFill>
              </a:rPr>
              <a:t>Will you establish a defined process for completion?</a:t>
            </a:r>
          </a:p>
          <a:p>
            <a:pPr marL="457200" lvl="0" indent="-168275" defTabSz="952843" eaLnBrk="0" fontAlgn="base" hangingPunct="0">
              <a:spcBef>
                <a:spcPct val="0"/>
              </a:spcBef>
              <a:spcAft>
                <a:spcPct val="0"/>
              </a:spcAft>
              <a:buFont typeface="Arial" panose="020B0604020202020204" pitchFamily="34" charset="0"/>
              <a:buChar char="•"/>
              <a:defRPr/>
            </a:pPr>
            <a:r>
              <a:rPr lang="en-US" dirty="0">
                <a:solidFill>
                  <a:srgbClr val="FF0000"/>
                </a:solidFill>
              </a:rPr>
              <a:t>How will you ensure accountability?</a:t>
            </a:r>
          </a:p>
          <a:p>
            <a:pPr indent="-168275">
              <a:buFont typeface="Arial" panose="020B0604020202020204" pitchFamily="34" charset="0"/>
              <a:buChar char="•"/>
              <a:defRPr/>
            </a:pPr>
            <a:endParaRPr lang="en-US" altLang="en-US" sz="2000" dirty="0">
              <a:solidFill>
                <a:srgbClr val="FF0000"/>
              </a:solidFill>
            </a:endParaRPr>
          </a:p>
        </p:txBody>
      </p:sp>
      <p:sp>
        <p:nvSpPr>
          <p:cNvPr id="9" name="TextBox 8"/>
          <p:cNvSpPr txBox="1"/>
          <p:nvPr/>
        </p:nvSpPr>
        <p:spPr>
          <a:xfrm>
            <a:off x="451472" y="1760123"/>
            <a:ext cx="3937756" cy="2616101"/>
          </a:xfrm>
          <a:prstGeom prst="rect">
            <a:avLst/>
          </a:prstGeom>
          <a:noFill/>
        </p:spPr>
        <p:txBody>
          <a:bodyPr wrap="square" rtlCol="0">
            <a:spAutoFit/>
          </a:bodyPr>
          <a:lstStyle/>
          <a:p>
            <a:pPr indent="-168275">
              <a:buFont typeface="Arial" panose="020B0604020202020204" pitchFamily="34" charset="0"/>
              <a:buChar char="•"/>
              <a:defRPr/>
            </a:pPr>
            <a:r>
              <a:rPr lang="en-US" altLang="en-US" sz="2000" dirty="0">
                <a:solidFill>
                  <a:srgbClr val="FF0000"/>
                </a:solidFill>
              </a:rPr>
              <a:t>Communicating Aggregate Results</a:t>
            </a:r>
          </a:p>
          <a:p>
            <a:pPr lvl="1" indent="-168275">
              <a:buFont typeface="Arial" panose="020B0604020202020204" pitchFamily="34" charset="0"/>
              <a:buChar char="•"/>
              <a:defRPr/>
            </a:pPr>
            <a:r>
              <a:rPr lang="en-US" altLang="en-US" dirty="0">
                <a:solidFill>
                  <a:srgbClr val="FF0000"/>
                </a:solidFill>
              </a:rPr>
              <a:t>What information will be shared with the general population? At what level(s)?</a:t>
            </a:r>
          </a:p>
          <a:p>
            <a:pPr lvl="1" indent="-168275">
              <a:buFont typeface="Arial" panose="020B0604020202020204" pitchFamily="34" charset="0"/>
              <a:buChar char="•"/>
              <a:defRPr/>
            </a:pPr>
            <a:r>
              <a:rPr lang="en-US" altLang="en-US" dirty="0">
                <a:solidFill>
                  <a:srgbClr val="FF0000"/>
                </a:solidFill>
              </a:rPr>
              <a:t>When and how will the aggregate results be delivered? What media will be utilized?</a:t>
            </a:r>
          </a:p>
          <a:p>
            <a:pPr lvl="1" indent="-168275">
              <a:buFont typeface="Arial" panose="020B0604020202020204" pitchFamily="34" charset="0"/>
              <a:buChar char="•"/>
              <a:defRPr/>
            </a:pPr>
            <a:r>
              <a:rPr lang="en-US" altLang="en-US" dirty="0">
                <a:solidFill>
                  <a:srgbClr val="FF0000"/>
                </a:solidFill>
              </a:rPr>
              <a:t>Who will be responsible for assembling the data and analyses?</a:t>
            </a:r>
          </a:p>
        </p:txBody>
      </p:sp>
    </p:spTree>
    <p:extLst>
      <p:ext uri="{BB962C8B-B14F-4D97-AF65-F5344CB8AC3E}">
        <p14:creationId xmlns:p14="http://schemas.microsoft.com/office/powerpoint/2010/main" val="51215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ipe(left)">
                                      <p:cBhvr>
                                        <p:cTn id="10" dur="500"/>
                                        <p:tgtEl>
                                          <p:spTgt spid="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wipe(left)">
                                      <p:cBhvr>
                                        <p:cTn id="13" dur="500"/>
                                        <p:tgtEl>
                                          <p:spTgt spid="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wipe(left)">
                                      <p:cBhvr>
                                        <p:cTn id="16" dur="500"/>
                                        <p:tgtEl>
                                          <p:spTgt spid="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animEffect transition="in" filter="wipe(left)">
                                      <p:cBhvr>
                                        <p:cTn id="21" dur="500"/>
                                        <p:tgtEl>
                                          <p:spTgt spid="12">
                                            <p:txEl>
                                              <p:pRg st="0" end="0"/>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
                                            <p:txEl>
                                              <p:pRg st="1" end="1"/>
                                            </p:txEl>
                                          </p:spTgt>
                                        </p:tgtEl>
                                        <p:attrNameLst>
                                          <p:attrName>style.visibility</p:attrName>
                                        </p:attrNameLst>
                                      </p:cBhvr>
                                      <p:to>
                                        <p:strVal val="visible"/>
                                      </p:to>
                                    </p:set>
                                    <p:animEffect transition="in" filter="wipe(left)">
                                      <p:cBhvr>
                                        <p:cTn id="24" dur="500"/>
                                        <p:tgtEl>
                                          <p:spTgt spid="12">
                                            <p:txEl>
                                              <p:pRg st="1" end="1"/>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2">
                                            <p:txEl>
                                              <p:pRg st="2" end="2"/>
                                            </p:txEl>
                                          </p:spTgt>
                                        </p:tgtEl>
                                        <p:attrNameLst>
                                          <p:attrName>style.visibility</p:attrName>
                                        </p:attrNameLst>
                                      </p:cBhvr>
                                      <p:to>
                                        <p:strVal val="visible"/>
                                      </p:to>
                                    </p:set>
                                    <p:animEffect transition="in" filter="wipe(left)">
                                      <p:cBhvr>
                                        <p:cTn id="27" dur="500"/>
                                        <p:tgtEl>
                                          <p:spTgt spid="12">
                                            <p:txEl>
                                              <p:pRg st="2" end="2"/>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2">
                                            <p:txEl>
                                              <p:pRg st="3" end="3"/>
                                            </p:txEl>
                                          </p:spTgt>
                                        </p:tgtEl>
                                        <p:attrNameLst>
                                          <p:attrName>style.visibility</p:attrName>
                                        </p:attrNameLst>
                                      </p:cBhvr>
                                      <p:to>
                                        <p:strVal val="visible"/>
                                      </p:to>
                                    </p:set>
                                    <p:animEffect transition="in" filter="wipe(left)">
                                      <p:cBhvr>
                                        <p:cTn id="30" dur="500"/>
                                        <p:tgtEl>
                                          <p:spTgt spid="12">
                                            <p:txEl>
                                              <p:pRg st="3" end="3"/>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xEl>
                                              <p:pRg st="4" end="4"/>
                                            </p:txEl>
                                          </p:spTgt>
                                        </p:tgtEl>
                                        <p:attrNameLst>
                                          <p:attrName>style.visibility</p:attrName>
                                        </p:attrNameLst>
                                      </p:cBhvr>
                                      <p:to>
                                        <p:strVal val="visible"/>
                                      </p:to>
                                    </p:set>
                                    <p:animEffect transition="in" filter="wipe(left)">
                                      <p:cBhvr>
                                        <p:cTn id="33" dur="500"/>
                                        <p:tgtEl>
                                          <p:spTgt spid="1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2">
                                            <p:txEl>
                                              <p:pRg st="5" end="5"/>
                                            </p:txEl>
                                          </p:spTgt>
                                        </p:tgtEl>
                                        <p:attrNameLst>
                                          <p:attrName>style.visibility</p:attrName>
                                        </p:attrNameLst>
                                      </p:cBhvr>
                                      <p:to>
                                        <p:strVal val="visible"/>
                                      </p:to>
                                    </p:set>
                                    <p:animEffect transition="in" filter="wipe(left)">
                                      <p:cBhvr>
                                        <p:cTn id="38" dur="500"/>
                                        <p:tgtEl>
                                          <p:spTgt spid="1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2">
                                            <p:txEl>
                                              <p:pRg st="6" end="6"/>
                                            </p:txEl>
                                          </p:spTgt>
                                        </p:tgtEl>
                                        <p:attrNameLst>
                                          <p:attrName>style.visibility</p:attrName>
                                        </p:attrNameLst>
                                      </p:cBhvr>
                                      <p:to>
                                        <p:strVal val="visible"/>
                                      </p:to>
                                    </p:set>
                                    <p:animEffect transition="in" filter="wipe(left)">
                                      <p:cBhvr>
                                        <p:cTn id="43" dur="500"/>
                                        <p:tgtEl>
                                          <p:spTgt spid="12">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2">
                                            <p:txEl>
                                              <p:pRg st="7" end="7"/>
                                            </p:txEl>
                                          </p:spTgt>
                                        </p:tgtEl>
                                        <p:attrNameLst>
                                          <p:attrName>style.visibility</p:attrName>
                                        </p:attrNameLst>
                                      </p:cBhvr>
                                      <p:to>
                                        <p:strVal val="visible"/>
                                      </p:to>
                                    </p:set>
                                    <p:animEffect transition="in" filter="wipe(left)">
                                      <p:cBhvr>
                                        <p:cTn id="48" dur="500"/>
                                        <p:tgtEl>
                                          <p:spTgt spid="12">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2">
                                            <p:txEl>
                                              <p:pRg st="8" end="8"/>
                                            </p:txEl>
                                          </p:spTgt>
                                        </p:tgtEl>
                                        <p:attrNameLst>
                                          <p:attrName>style.visibility</p:attrName>
                                        </p:attrNameLst>
                                      </p:cBhvr>
                                      <p:to>
                                        <p:strVal val="visible"/>
                                      </p:to>
                                    </p:set>
                                    <p:animEffect transition="in" filter="wipe(left)">
                                      <p:cBhvr>
                                        <p:cTn id="53" dur="500"/>
                                        <p:tgtEl>
                                          <p:spTgt spid="1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9"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7139" y="1194319"/>
            <a:ext cx="7772400" cy="1550534"/>
          </a:xfrm>
        </p:spPr>
        <p:txBody>
          <a:bodyPr/>
          <a:lstStyle/>
          <a:p>
            <a:r>
              <a:rPr lang="en-US" b="1" dirty="0" err="1"/>
              <a:t>AcqDemo</a:t>
            </a:r>
            <a:br>
              <a:rPr lang="en-US" b="1" dirty="0"/>
            </a:br>
            <a:r>
              <a:rPr lang="en-US" b="1" dirty="0"/>
              <a:t>Business Rules Development</a:t>
            </a:r>
            <a:br>
              <a:rPr lang="en-US" b="1" dirty="0"/>
            </a:br>
            <a:r>
              <a:rPr lang="en-US" b="1" dirty="0"/>
              <a:t>FY 2018</a:t>
            </a:r>
          </a:p>
        </p:txBody>
      </p:sp>
      <p:sp>
        <p:nvSpPr>
          <p:cNvPr id="3" name="Subtitle 2"/>
          <p:cNvSpPr>
            <a:spLocks noGrp="1"/>
          </p:cNvSpPr>
          <p:nvPr>
            <p:ph type="subTitle" idx="1"/>
          </p:nvPr>
        </p:nvSpPr>
        <p:spPr>
          <a:xfrm>
            <a:off x="1124339" y="4922726"/>
            <a:ext cx="6858000" cy="432933"/>
          </a:xfrm>
        </p:spPr>
        <p:txBody>
          <a:bodyPr>
            <a:noAutofit/>
          </a:bodyPr>
          <a:lstStyle/>
          <a:p>
            <a:r>
              <a:rPr lang="en-US" sz="4000" b="1" dirty="0"/>
              <a:t>Questions?</a:t>
            </a:r>
          </a:p>
        </p:txBody>
      </p:sp>
      <p:pic>
        <p:nvPicPr>
          <p:cNvPr id="4" name="Picture 6" descr="question mark.png">
            <a:extLst>
              <a:ext uri="{FF2B5EF4-FFF2-40B4-BE49-F238E27FC236}">
                <a16:creationId xmlns:a16="http://schemas.microsoft.com/office/drawing/2014/main" id="{810271C0-C387-44E9-8093-5083ED20B10F}"/>
              </a:ext>
            </a:extLst>
          </p:cNvPr>
          <p:cNvPicPr>
            <a:picLocks noChangeAspect="1"/>
          </p:cNvPicPr>
          <p:nvPr/>
        </p:nvPicPr>
        <p:blipFill>
          <a:blip r:embed="rId3" cstate="print"/>
          <a:srcRect/>
          <a:stretch>
            <a:fillRect/>
          </a:stretch>
        </p:blipFill>
        <p:spPr bwMode="auto">
          <a:xfrm>
            <a:off x="3788164" y="3176848"/>
            <a:ext cx="1530350" cy="1530350"/>
          </a:xfrm>
          <a:prstGeom prst="rect">
            <a:avLst/>
          </a:prstGeom>
          <a:noFill/>
          <a:ln w="9525">
            <a:noFill/>
            <a:miter lim="800000"/>
            <a:headEnd/>
            <a:tailEnd/>
          </a:ln>
        </p:spPr>
      </p:pic>
    </p:spTree>
    <p:extLst>
      <p:ext uri="{BB962C8B-B14F-4D97-AF65-F5344CB8AC3E}">
        <p14:creationId xmlns:p14="http://schemas.microsoft.com/office/powerpoint/2010/main" val="36601623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0430" y="1042150"/>
            <a:ext cx="7065818" cy="1705587"/>
          </a:xfrm>
        </p:spPr>
        <p:txBody>
          <a:bodyPr/>
          <a:lstStyle/>
          <a:p>
            <a:r>
              <a:rPr lang="en-US" b="1" dirty="0" err="1"/>
              <a:t>AcqDemo</a:t>
            </a:r>
            <a:br>
              <a:rPr lang="en-US" b="1" dirty="0"/>
            </a:br>
            <a:r>
              <a:rPr lang="en-US" b="1" dirty="0"/>
              <a:t>Business Rules Development</a:t>
            </a:r>
            <a:br>
              <a:rPr lang="en-US" b="1" dirty="0"/>
            </a:br>
            <a:r>
              <a:rPr lang="en-US" b="1" dirty="0"/>
              <a:t>FY 2018</a:t>
            </a:r>
          </a:p>
        </p:txBody>
      </p:sp>
      <p:sp>
        <p:nvSpPr>
          <p:cNvPr id="3" name="Subtitle 2"/>
          <p:cNvSpPr>
            <a:spLocks noGrp="1"/>
          </p:cNvSpPr>
          <p:nvPr>
            <p:ph type="subTitle" idx="1"/>
          </p:nvPr>
        </p:nvSpPr>
        <p:spPr>
          <a:xfrm>
            <a:off x="1228248" y="2982071"/>
            <a:ext cx="6858000" cy="2371982"/>
          </a:xfrm>
        </p:spPr>
        <p:txBody>
          <a:bodyPr anchor="ctr">
            <a:noAutofit/>
          </a:bodyPr>
          <a:lstStyle/>
          <a:p>
            <a:pPr>
              <a:lnSpc>
                <a:spcPct val="80000"/>
              </a:lnSpc>
            </a:pPr>
            <a:r>
              <a:rPr lang="en-US" sz="6000" b="1" dirty="0">
                <a:solidFill>
                  <a:srgbClr val="0070C0"/>
                </a:solidFill>
                <a:latin typeface="Courgette" panose="02000603070400060004" pitchFamily="2" charset="0"/>
              </a:rPr>
              <a:t>Thank you </a:t>
            </a:r>
            <a:br>
              <a:rPr lang="en-US" sz="6000" b="1" dirty="0">
                <a:solidFill>
                  <a:srgbClr val="0070C0"/>
                </a:solidFill>
                <a:latin typeface="Courgette" panose="02000603070400060004" pitchFamily="2" charset="0"/>
              </a:rPr>
            </a:br>
            <a:r>
              <a:rPr lang="en-US" sz="6000" b="1" dirty="0">
                <a:solidFill>
                  <a:srgbClr val="0070C0"/>
                </a:solidFill>
                <a:latin typeface="Courgette" panose="02000603070400060004" pitchFamily="2" charset="0"/>
              </a:rPr>
              <a:t>for attending!</a:t>
            </a:r>
          </a:p>
        </p:txBody>
      </p:sp>
    </p:spTree>
    <p:extLst>
      <p:ext uri="{BB962C8B-B14F-4D97-AF65-F5344CB8AC3E}">
        <p14:creationId xmlns:p14="http://schemas.microsoft.com/office/powerpoint/2010/main" val="2905185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32A32BF8-52A3-46FD-BAE9-1CC416CDB0D8}"/>
              </a:ext>
            </a:extLst>
          </p:cNvPr>
          <p:cNvSpPr txBox="1">
            <a:spLocks noChangeArrowheads="1"/>
          </p:cNvSpPr>
          <p:nvPr/>
        </p:nvSpPr>
        <p:spPr>
          <a:xfrm>
            <a:off x="0" y="324857"/>
            <a:ext cx="9144000" cy="7310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err="1">
                <a:ea typeface="Tahoma" panose="020B0604030504040204" pitchFamily="34" charset="0"/>
                <a:cs typeface="Tahoma" panose="020B0604030504040204" pitchFamily="34" charset="0"/>
              </a:rPr>
              <a:t>AcqDemo</a:t>
            </a:r>
            <a:r>
              <a:rPr lang="en-US" b="1" dirty="0">
                <a:ea typeface="Tahoma" panose="020B0604030504040204" pitchFamily="34" charset="0"/>
                <a:cs typeface="Tahoma" panose="020B0604030504040204" pitchFamily="34" charset="0"/>
              </a:rPr>
              <a:t> Conversion Highlights</a:t>
            </a:r>
            <a:endParaRPr lang="en-US" sz="2400" b="1" dirty="0">
              <a:ea typeface="Tahoma" panose="020B0604030504040204" pitchFamily="34" charset="0"/>
              <a:cs typeface="Tahoma" panose="020B0604030504040204" pitchFamily="34" charset="0"/>
            </a:endParaRPr>
          </a:p>
          <a:p>
            <a:pPr algn="ctr"/>
            <a:r>
              <a:rPr lang="en-US" sz="2400" b="1" i="1" dirty="0">
                <a:ea typeface="Tahoma" panose="020B0604030504040204" pitchFamily="34" charset="0"/>
                <a:cs typeface="Tahoma" panose="020B0604030504040204" pitchFamily="34" charset="0"/>
              </a:rPr>
              <a:t>Broadbands</a:t>
            </a:r>
            <a:endParaRPr lang="en-US" b="1" i="1" dirty="0">
              <a:cs typeface="Tahoma" pitchFamily="34" charset="0"/>
            </a:endParaRPr>
          </a:p>
        </p:txBody>
      </p:sp>
      <p:grpSp>
        <p:nvGrpSpPr>
          <p:cNvPr id="12" name="Group 11">
            <a:extLst>
              <a:ext uri="{FF2B5EF4-FFF2-40B4-BE49-F238E27FC236}">
                <a16:creationId xmlns:a16="http://schemas.microsoft.com/office/drawing/2014/main" id="{9DCBECC3-A5EE-4EAA-B516-4391458095D5}"/>
              </a:ext>
            </a:extLst>
          </p:cNvPr>
          <p:cNvGrpSpPr/>
          <p:nvPr/>
        </p:nvGrpSpPr>
        <p:grpSpPr>
          <a:xfrm>
            <a:off x="152400" y="1295399"/>
            <a:ext cx="8763000" cy="5334000"/>
            <a:chOff x="152400" y="1066800"/>
            <a:chExt cx="8763000" cy="5334000"/>
          </a:xfrm>
        </p:grpSpPr>
        <p:graphicFrame>
          <p:nvGraphicFramePr>
            <p:cNvPr id="13" name="Content Placeholder 10">
              <a:extLst>
                <a:ext uri="{FF2B5EF4-FFF2-40B4-BE49-F238E27FC236}">
                  <a16:creationId xmlns:a16="http://schemas.microsoft.com/office/drawing/2014/main" id="{303DF392-58D7-4E5C-8526-4F0A2729EAD6}"/>
                </a:ext>
              </a:extLst>
            </p:cNvPr>
            <p:cNvGraphicFramePr>
              <a:graphicFrameLocks/>
            </p:cNvGraphicFramePr>
            <p:nvPr>
              <p:extLst/>
            </p:nvPr>
          </p:nvGraphicFramePr>
          <p:xfrm>
            <a:off x="152400" y="1066800"/>
            <a:ext cx="8763000" cy="1981200"/>
          </p:xfrm>
          <a:graphic>
            <a:graphicData uri="http://schemas.openxmlformats.org/drawingml/2006/table">
              <a:tbl>
                <a:tblPr firstRow="1" bandRow="1">
                  <a:tableStyleId>{5C22544A-7EE6-4342-B048-85BDC9FD1C3A}</a:tableStyleId>
                </a:tblPr>
                <a:tblGrid>
                  <a:gridCol w="2190749">
                    <a:extLst>
                      <a:ext uri="{9D8B030D-6E8A-4147-A177-3AD203B41FA5}">
                        <a16:colId xmlns:a16="http://schemas.microsoft.com/office/drawing/2014/main" val="20000"/>
                      </a:ext>
                    </a:extLst>
                  </a:gridCol>
                  <a:gridCol w="2190751">
                    <a:extLst>
                      <a:ext uri="{9D8B030D-6E8A-4147-A177-3AD203B41FA5}">
                        <a16:colId xmlns:a16="http://schemas.microsoft.com/office/drawing/2014/main" val="20001"/>
                      </a:ext>
                    </a:extLst>
                  </a:gridCol>
                  <a:gridCol w="2190751">
                    <a:extLst>
                      <a:ext uri="{9D8B030D-6E8A-4147-A177-3AD203B41FA5}">
                        <a16:colId xmlns:a16="http://schemas.microsoft.com/office/drawing/2014/main" val="20002"/>
                      </a:ext>
                    </a:extLst>
                  </a:gridCol>
                  <a:gridCol w="2190749">
                    <a:extLst>
                      <a:ext uri="{9D8B030D-6E8A-4147-A177-3AD203B41FA5}">
                        <a16:colId xmlns:a16="http://schemas.microsoft.com/office/drawing/2014/main" val="20003"/>
                      </a:ext>
                    </a:extLst>
                  </a:gridCol>
                </a:tblGrid>
                <a:tr h="684726">
                  <a:tc gridSpan="4">
                    <a:txBody>
                      <a:bodyPr/>
                      <a:lstStyle/>
                      <a:p>
                        <a:pPr algn="ctr"/>
                        <a:r>
                          <a:rPr lang="en-US" sz="2000" dirty="0"/>
                          <a:t>BUSINESS AND TECHNICAL MANAGEMENT PROFESSIONAL</a:t>
                        </a:r>
                        <a:r>
                          <a:rPr lang="en-US" sz="2000" baseline="0" dirty="0"/>
                          <a:t>  </a:t>
                        </a:r>
                        <a:r>
                          <a:rPr lang="en-US" sz="2000" dirty="0"/>
                          <a:t>(NH)</a:t>
                        </a:r>
                      </a:p>
                    </a:txBody>
                    <a:tcPr marL="81203" marR="81203" anchor="ct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96474">
                  <a:tc>
                    <a:txBody>
                      <a:bodyPr/>
                      <a:lstStyle/>
                      <a:p>
                        <a:pPr algn="ctr"/>
                        <a:r>
                          <a:rPr lang="en-US" sz="2000" dirty="0"/>
                          <a:t>I</a:t>
                        </a:r>
                      </a:p>
                      <a:p>
                        <a:pPr algn="ctr"/>
                        <a:r>
                          <a:rPr lang="en-US" sz="2000" dirty="0"/>
                          <a:t>$18,785 – $33,629</a:t>
                        </a:r>
                      </a:p>
                      <a:p>
                        <a:pPr algn="ctr"/>
                        <a:r>
                          <a:rPr lang="en-US" sz="2000" dirty="0"/>
                          <a:t>(GS</a:t>
                        </a:r>
                        <a:r>
                          <a:rPr lang="en-US" sz="2000" baseline="0" dirty="0"/>
                          <a:t> 1- 4)</a:t>
                        </a:r>
                        <a:endParaRPr lang="en-US" sz="2000" dirty="0"/>
                      </a:p>
                    </a:txBody>
                    <a:tcPr marL="81203" marR="81203" anchor="ctr"/>
                  </a:tc>
                  <a:tc>
                    <a:txBody>
                      <a:bodyPr/>
                      <a:lstStyle/>
                      <a:p>
                        <a:pPr algn="ctr"/>
                        <a:r>
                          <a:rPr lang="en-US" sz="2000" dirty="0"/>
                          <a:t>II</a:t>
                        </a:r>
                      </a:p>
                      <a:p>
                        <a:pPr algn="ctr"/>
                        <a:r>
                          <a:rPr lang="en-US" sz="2000" dirty="0"/>
                          <a:t>$28,945 – $68,983</a:t>
                        </a:r>
                      </a:p>
                      <a:p>
                        <a:pPr algn="ctr"/>
                        <a:r>
                          <a:rPr lang="en-US" sz="2000" dirty="0"/>
                          <a:t>(GS</a:t>
                        </a:r>
                        <a:r>
                          <a:rPr lang="en-US" sz="2000" baseline="0" dirty="0"/>
                          <a:t> 5 – 11)</a:t>
                        </a:r>
                        <a:endParaRPr lang="en-US" sz="2000" dirty="0"/>
                      </a:p>
                    </a:txBody>
                    <a:tcPr marL="81203" marR="81203" anchor="ctr"/>
                  </a:tc>
                  <a:tc>
                    <a:txBody>
                      <a:bodyPr/>
                      <a:lstStyle/>
                      <a:p>
                        <a:pPr algn="ctr"/>
                        <a:r>
                          <a:rPr lang="en-US" sz="2000" dirty="0"/>
                          <a:t>III</a:t>
                        </a:r>
                      </a:p>
                      <a:p>
                        <a:pPr algn="ctr"/>
                        <a:r>
                          <a:rPr lang="en-US" sz="2000" dirty="0"/>
                          <a:t>$63,600 – $98,317</a:t>
                        </a:r>
                      </a:p>
                      <a:p>
                        <a:pPr algn="ctr"/>
                        <a:r>
                          <a:rPr lang="en-US" sz="2000" dirty="0"/>
                          <a:t>(GS</a:t>
                        </a:r>
                        <a:r>
                          <a:rPr lang="en-US" sz="2000" baseline="0" dirty="0"/>
                          <a:t> 12 – 13)</a:t>
                        </a:r>
                        <a:endParaRPr lang="en-US" sz="2000" dirty="0"/>
                      </a:p>
                    </a:txBody>
                    <a:tcPr marL="81203" marR="81203" anchor="ctr"/>
                  </a:tc>
                  <a:tc>
                    <a:txBody>
                      <a:bodyPr/>
                      <a:lstStyle/>
                      <a:p>
                        <a:pPr algn="ctr"/>
                        <a:r>
                          <a:rPr lang="en-US" sz="2000" dirty="0"/>
                          <a:t>IV</a:t>
                        </a:r>
                      </a:p>
                      <a:p>
                        <a:pPr algn="ctr"/>
                        <a:r>
                          <a:rPr lang="en-US" sz="2000" dirty="0"/>
                          <a:t>$89,370 -$136,659</a:t>
                        </a:r>
                      </a:p>
                      <a:p>
                        <a:pPr algn="ctr"/>
                        <a:r>
                          <a:rPr lang="en-US" sz="2000" dirty="0"/>
                          <a:t>(GS</a:t>
                        </a:r>
                        <a:r>
                          <a:rPr lang="en-US" sz="2000" baseline="0" dirty="0"/>
                          <a:t> 14 – 15)</a:t>
                        </a:r>
                        <a:endParaRPr lang="en-US" sz="2000" dirty="0"/>
                      </a:p>
                    </a:txBody>
                    <a:tcPr marL="81203" marR="81203" anchor="ctr"/>
                  </a:tc>
                  <a:extLst>
                    <a:ext uri="{0D108BD9-81ED-4DB2-BD59-A6C34878D82A}">
                      <a16:rowId xmlns:a16="http://schemas.microsoft.com/office/drawing/2014/main" val="10001"/>
                    </a:ext>
                  </a:extLst>
                </a:tr>
              </a:tbl>
            </a:graphicData>
          </a:graphic>
        </p:graphicFrame>
        <p:graphicFrame>
          <p:nvGraphicFramePr>
            <p:cNvPr id="15" name="Content Placeholder 10">
              <a:extLst>
                <a:ext uri="{FF2B5EF4-FFF2-40B4-BE49-F238E27FC236}">
                  <a16:creationId xmlns:a16="http://schemas.microsoft.com/office/drawing/2014/main" id="{FAFEC0BD-78F1-47EC-8163-FD1AFFAC310B}"/>
                </a:ext>
              </a:extLst>
            </p:cNvPr>
            <p:cNvGraphicFramePr>
              <a:graphicFrameLocks/>
            </p:cNvGraphicFramePr>
            <p:nvPr>
              <p:extLst/>
            </p:nvPr>
          </p:nvGraphicFramePr>
          <p:xfrm>
            <a:off x="152400" y="3048000"/>
            <a:ext cx="8763000" cy="1793457"/>
          </p:xfrm>
          <a:graphic>
            <a:graphicData uri="http://schemas.openxmlformats.org/drawingml/2006/table">
              <a:tbl>
                <a:tblPr firstRow="1" bandRow="1">
                  <a:tableStyleId>{5C22544A-7EE6-4342-B048-85BDC9FD1C3A}</a:tableStyleId>
                </a:tblPr>
                <a:tblGrid>
                  <a:gridCol w="2190749">
                    <a:extLst>
                      <a:ext uri="{9D8B030D-6E8A-4147-A177-3AD203B41FA5}">
                        <a16:colId xmlns:a16="http://schemas.microsoft.com/office/drawing/2014/main" val="20000"/>
                      </a:ext>
                    </a:extLst>
                  </a:gridCol>
                  <a:gridCol w="2190751">
                    <a:extLst>
                      <a:ext uri="{9D8B030D-6E8A-4147-A177-3AD203B41FA5}">
                        <a16:colId xmlns:a16="http://schemas.microsoft.com/office/drawing/2014/main" val="20001"/>
                      </a:ext>
                    </a:extLst>
                  </a:gridCol>
                  <a:gridCol w="2190751">
                    <a:extLst>
                      <a:ext uri="{9D8B030D-6E8A-4147-A177-3AD203B41FA5}">
                        <a16:colId xmlns:a16="http://schemas.microsoft.com/office/drawing/2014/main" val="20002"/>
                      </a:ext>
                    </a:extLst>
                  </a:gridCol>
                  <a:gridCol w="2190749">
                    <a:extLst>
                      <a:ext uri="{9D8B030D-6E8A-4147-A177-3AD203B41FA5}">
                        <a16:colId xmlns:a16="http://schemas.microsoft.com/office/drawing/2014/main" val="20003"/>
                      </a:ext>
                    </a:extLst>
                  </a:gridCol>
                </a:tblGrid>
                <a:tr h="518768">
                  <a:tc gridSpan="4">
                    <a:txBody>
                      <a:bodyPr/>
                      <a:lstStyle/>
                      <a:p>
                        <a:pPr algn="ctr"/>
                        <a:r>
                          <a:rPr lang="en-US" sz="2000" dirty="0"/>
                          <a:t>TECHNICAL MANAGEMENT</a:t>
                        </a:r>
                        <a:r>
                          <a:rPr lang="en-US" sz="2000" baseline="0" dirty="0"/>
                          <a:t> </a:t>
                        </a:r>
                        <a:r>
                          <a:rPr lang="en-US" sz="2000" dirty="0"/>
                          <a:t>SUPPORT </a:t>
                        </a:r>
                        <a:r>
                          <a:rPr lang="en-US" sz="2000" baseline="0" dirty="0"/>
                          <a:t>  </a:t>
                        </a:r>
                        <a:r>
                          <a:rPr lang="en-US" sz="2000" dirty="0"/>
                          <a:t>(NJ)</a:t>
                        </a:r>
                      </a:p>
                    </a:txBody>
                    <a:tcPr anchor="ct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74689">
                  <a:tc>
                    <a:txBody>
                      <a:bodyPr/>
                      <a:lstStyle/>
                      <a:p>
                        <a:pPr algn="ctr"/>
                        <a:r>
                          <a:rPr lang="en-US" sz="2000" dirty="0"/>
                          <a:t>I</a:t>
                        </a:r>
                      </a:p>
                      <a:p>
                        <a:pPr algn="ctr"/>
                        <a:r>
                          <a:rPr lang="en-US" sz="2000" dirty="0"/>
                          <a:t>$18,785 – $33,629</a:t>
                        </a:r>
                      </a:p>
                      <a:p>
                        <a:pPr algn="ctr"/>
                        <a:r>
                          <a:rPr lang="en-US" sz="2000" dirty="0"/>
                          <a:t>(GS</a:t>
                        </a:r>
                        <a:r>
                          <a:rPr lang="en-US" sz="2000" baseline="0" dirty="0"/>
                          <a:t> 1- 4)</a:t>
                        </a:r>
                        <a:endParaRPr lang="en-US" sz="2000" dirty="0"/>
                      </a:p>
                    </a:txBody>
                    <a:tcPr anchor="ctr"/>
                  </a:tc>
                  <a:tc>
                    <a:txBody>
                      <a:bodyPr/>
                      <a:lstStyle/>
                      <a:p>
                        <a:pPr algn="ctr"/>
                        <a:r>
                          <a:rPr lang="en-US" sz="2000" dirty="0"/>
                          <a:t>II</a:t>
                        </a:r>
                      </a:p>
                      <a:p>
                        <a:pPr algn="ctr"/>
                        <a:r>
                          <a:rPr lang="en-US" sz="2000" dirty="0"/>
                          <a:t>$28,945</a:t>
                        </a:r>
                        <a:r>
                          <a:rPr lang="en-US" sz="2000" baseline="0" dirty="0"/>
                          <a:t> </a:t>
                        </a:r>
                        <a:r>
                          <a:rPr lang="en-US" sz="2000" dirty="0"/>
                          <a:t>– $51,623</a:t>
                        </a:r>
                      </a:p>
                      <a:p>
                        <a:pPr algn="ctr"/>
                        <a:r>
                          <a:rPr lang="en-US" sz="2000" dirty="0"/>
                          <a:t>(GS</a:t>
                        </a:r>
                        <a:r>
                          <a:rPr lang="en-US" sz="2000" baseline="0" dirty="0"/>
                          <a:t> 5 – 8)</a:t>
                        </a:r>
                        <a:endParaRPr lang="en-US" sz="2000" dirty="0"/>
                      </a:p>
                    </a:txBody>
                    <a:tcPr anchor="ctr"/>
                  </a:tc>
                  <a:tc>
                    <a:txBody>
                      <a:bodyPr/>
                      <a:lstStyle/>
                      <a:p>
                        <a:pPr algn="ctr"/>
                        <a:r>
                          <a:rPr lang="en-US" sz="2000" dirty="0"/>
                          <a:t>III</a:t>
                        </a:r>
                      </a:p>
                      <a:p>
                        <a:pPr algn="ctr"/>
                        <a:r>
                          <a:rPr lang="en-US" sz="2000" dirty="0"/>
                          <a:t>$43,857 - $68,983</a:t>
                        </a:r>
                      </a:p>
                      <a:p>
                        <a:pPr algn="ctr"/>
                        <a:r>
                          <a:rPr lang="en-US" sz="2000" dirty="0"/>
                          <a:t>(GS</a:t>
                        </a:r>
                        <a:r>
                          <a:rPr lang="en-US" sz="2000" baseline="0" dirty="0"/>
                          <a:t> 9 – 11)</a:t>
                        </a:r>
                        <a:endParaRPr lang="en-US" sz="2000" dirty="0"/>
                      </a:p>
                    </a:txBody>
                    <a:tcPr anchor="ctr"/>
                  </a:tc>
                  <a:tc>
                    <a:txBody>
                      <a:bodyPr/>
                      <a:lstStyle/>
                      <a:p>
                        <a:pPr algn="ctr"/>
                        <a:r>
                          <a:rPr lang="en-US" sz="2000" dirty="0"/>
                          <a:t>IV</a:t>
                        </a:r>
                      </a:p>
                      <a:p>
                        <a:pPr algn="ctr"/>
                        <a:r>
                          <a:rPr lang="en-US" sz="2000" dirty="0"/>
                          <a:t>$63,600 – $98,317</a:t>
                        </a:r>
                      </a:p>
                      <a:p>
                        <a:pPr algn="ctr"/>
                        <a:r>
                          <a:rPr lang="en-US" sz="2000" dirty="0"/>
                          <a:t>(GS</a:t>
                        </a:r>
                        <a:r>
                          <a:rPr lang="en-US" sz="2000" baseline="0" dirty="0"/>
                          <a:t> 12 – 13)</a:t>
                        </a:r>
                        <a:endParaRPr lang="en-US" sz="2000" dirty="0"/>
                      </a:p>
                    </a:txBody>
                    <a:tcPr anchor="ctr"/>
                  </a:tc>
                  <a:extLst>
                    <a:ext uri="{0D108BD9-81ED-4DB2-BD59-A6C34878D82A}">
                      <a16:rowId xmlns:a16="http://schemas.microsoft.com/office/drawing/2014/main" val="10001"/>
                    </a:ext>
                  </a:extLst>
                </a:tr>
              </a:tbl>
            </a:graphicData>
          </a:graphic>
        </p:graphicFrame>
        <p:graphicFrame>
          <p:nvGraphicFramePr>
            <p:cNvPr id="16" name="Content Placeholder 10">
              <a:extLst>
                <a:ext uri="{FF2B5EF4-FFF2-40B4-BE49-F238E27FC236}">
                  <a16:creationId xmlns:a16="http://schemas.microsoft.com/office/drawing/2014/main" id="{8E47B24D-0DB4-4D4D-B6E1-5625E93D9D66}"/>
                </a:ext>
              </a:extLst>
            </p:cNvPr>
            <p:cNvGraphicFramePr>
              <a:graphicFrameLocks/>
            </p:cNvGraphicFramePr>
            <p:nvPr>
              <p:extLst/>
            </p:nvPr>
          </p:nvGraphicFramePr>
          <p:xfrm>
            <a:off x="152400" y="4800600"/>
            <a:ext cx="6553198" cy="1600200"/>
          </p:xfrm>
          <a:graphic>
            <a:graphicData uri="http://schemas.openxmlformats.org/drawingml/2006/table">
              <a:tbl>
                <a:tblPr firstRow="1" bandRow="1">
                  <a:tableStyleId>{5C22544A-7EE6-4342-B048-85BDC9FD1C3A}</a:tableStyleId>
                </a:tblPr>
                <a:tblGrid>
                  <a:gridCol w="2184398">
                    <a:extLst>
                      <a:ext uri="{9D8B030D-6E8A-4147-A177-3AD203B41FA5}">
                        <a16:colId xmlns:a16="http://schemas.microsoft.com/office/drawing/2014/main" val="20000"/>
                      </a:ext>
                    </a:extLst>
                  </a:gridCol>
                  <a:gridCol w="2184400">
                    <a:extLst>
                      <a:ext uri="{9D8B030D-6E8A-4147-A177-3AD203B41FA5}">
                        <a16:colId xmlns:a16="http://schemas.microsoft.com/office/drawing/2014/main" val="20001"/>
                      </a:ext>
                    </a:extLst>
                  </a:gridCol>
                  <a:gridCol w="2184400">
                    <a:extLst>
                      <a:ext uri="{9D8B030D-6E8A-4147-A177-3AD203B41FA5}">
                        <a16:colId xmlns:a16="http://schemas.microsoft.com/office/drawing/2014/main" val="20002"/>
                      </a:ext>
                    </a:extLst>
                  </a:gridCol>
                </a:tblGrid>
                <a:tr h="544068">
                  <a:tc gridSpan="3">
                    <a:txBody>
                      <a:bodyPr/>
                      <a:lstStyle/>
                      <a:p>
                        <a:pPr algn="ctr"/>
                        <a:r>
                          <a:rPr lang="en-US" sz="2000" dirty="0"/>
                          <a:t>ADMINISTRATIVE</a:t>
                        </a:r>
                        <a:r>
                          <a:rPr lang="en-US" sz="2000" baseline="0" dirty="0"/>
                          <a:t> SUPPORT  </a:t>
                        </a:r>
                        <a:r>
                          <a:rPr lang="en-US" sz="2000" dirty="0"/>
                          <a:t>(NK)</a:t>
                        </a:r>
                      </a:p>
                    </a:txBody>
                    <a:tcPr anchor="ctr">
                      <a:solidFill>
                        <a:srgbClr val="0070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56132">
                  <a:tc>
                    <a:txBody>
                      <a:bodyPr/>
                      <a:lstStyle/>
                      <a:p>
                        <a:pPr algn="ctr"/>
                        <a:r>
                          <a:rPr lang="en-US" sz="2000" dirty="0"/>
                          <a:t>I</a:t>
                        </a:r>
                      </a:p>
                      <a:p>
                        <a:pPr algn="ctr"/>
                        <a:r>
                          <a:rPr lang="en-US" sz="2000" dirty="0"/>
                          <a:t>$18,785 – $33,629</a:t>
                        </a:r>
                      </a:p>
                      <a:p>
                        <a:pPr algn="ctr"/>
                        <a:r>
                          <a:rPr lang="en-US" sz="2000" dirty="0"/>
                          <a:t>(GS</a:t>
                        </a:r>
                        <a:r>
                          <a:rPr lang="en-US" sz="2000" baseline="0" dirty="0"/>
                          <a:t> 1- 4)</a:t>
                        </a:r>
                        <a:endParaRPr lang="en-US" sz="2000" dirty="0"/>
                      </a:p>
                    </a:txBody>
                    <a:tcPr anchor="ctr"/>
                  </a:tc>
                  <a:tc>
                    <a:txBody>
                      <a:bodyPr/>
                      <a:lstStyle/>
                      <a:p>
                        <a:pPr algn="ctr"/>
                        <a:r>
                          <a:rPr lang="en-US" sz="2000" dirty="0"/>
                          <a:t>II</a:t>
                        </a:r>
                      </a:p>
                      <a:p>
                        <a:pPr algn="ctr"/>
                        <a:r>
                          <a:rPr lang="en-US" sz="2000" dirty="0"/>
                          <a:t>$28,945 -</a:t>
                        </a:r>
                        <a:r>
                          <a:rPr lang="en-US" sz="2000" baseline="0" dirty="0"/>
                          <a:t> $46,609</a:t>
                        </a:r>
                        <a:endParaRPr lang="en-US" sz="2000" dirty="0"/>
                      </a:p>
                      <a:p>
                        <a:pPr algn="ctr"/>
                        <a:r>
                          <a:rPr lang="en-US" sz="2000" dirty="0"/>
                          <a:t>(GS</a:t>
                        </a:r>
                        <a:r>
                          <a:rPr lang="en-US" sz="2000" baseline="0" dirty="0"/>
                          <a:t> 5 – 7)</a:t>
                        </a:r>
                        <a:endParaRPr lang="en-US" sz="2000" dirty="0"/>
                      </a:p>
                    </a:txBody>
                    <a:tcPr anchor="ctr"/>
                  </a:tc>
                  <a:tc>
                    <a:txBody>
                      <a:bodyPr/>
                      <a:lstStyle/>
                      <a:p>
                        <a:pPr algn="ctr"/>
                        <a:r>
                          <a:rPr lang="en-US" sz="2000" dirty="0"/>
                          <a:t>III</a:t>
                        </a:r>
                      </a:p>
                      <a:p>
                        <a:pPr algn="ctr"/>
                        <a:r>
                          <a:rPr lang="en-US" sz="2000" dirty="0"/>
                          <a:t>$39,707 - $62,787</a:t>
                        </a:r>
                      </a:p>
                      <a:p>
                        <a:pPr algn="ctr"/>
                        <a:r>
                          <a:rPr lang="en-US" sz="2000" dirty="0"/>
                          <a:t>(GS</a:t>
                        </a:r>
                        <a:r>
                          <a:rPr lang="en-US" sz="2000" baseline="0" dirty="0"/>
                          <a:t> 8 – 10)</a:t>
                        </a:r>
                        <a:endParaRPr lang="en-US" sz="2000" dirty="0"/>
                      </a:p>
                    </a:txBody>
                    <a:tcPr anchor="ctr"/>
                  </a:tc>
                  <a:extLst>
                    <a:ext uri="{0D108BD9-81ED-4DB2-BD59-A6C34878D82A}">
                      <a16:rowId xmlns:a16="http://schemas.microsoft.com/office/drawing/2014/main" val="10001"/>
                    </a:ext>
                  </a:extLst>
                </a:tr>
              </a:tbl>
            </a:graphicData>
          </a:graphic>
        </p:graphicFrame>
      </p:grpSp>
      <p:sp>
        <p:nvSpPr>
          <p:cNvPr id="17" name="TextBox 16">
            <a:extLst>
              <a:ext uri="{FF2B5EF4-FFF2-40B4-BE49-F238E27FC236}">
                <a16:creationId xmlns:a16="http://schemas.microsoft.com/office/drawing/2014/main" id="{6861784D-8BFF-4618-AAE9-E82063B9EA50}"/>
              </a:ext>
            </a:extLst>
          </p:cNvPr>
          <p:cNvSpPr txBox="1">
            <a:spLocks noChangeArrowheads="1"/>
          </p:cNvSpPr>
          <p:nvPr/>
        </p:nvSpPr>
        <p:spPr bwMode="auto">
          <a:xfrm>
            <a:off x="6858000" y="5410199"/>
            <a:ext cx="2133600" cy="1077913"/>
          </a:xfrm>
          <a:prstGeom prst="rect">
            <a:avLst/>
          </a:prstGeom>
          <a:noFill/>
          <a:ln w="9525">
            <a:noFill/>
            <a:miter lim="800000"/>
            <a:headEnd/>
            <a:tailEnd/>
          </a:ln>
        </p:spPr>
        <p:txBody>
          <a:bodyPr>
            <a:spAutoFit/>
          </a:bodyPr>
          <a:lstStyle/>
          <a:p>
            <a:pPr algn="ctr"/>
            <a:r>
              <a:rPr lang="en-US" sz="1600" dirty="0"/>
              <a:t>2018 ACQDEMO BROADBAND BASIC PAY TABLE</a:t>
            </a:r>
          </a:p>
          <a:p>
            <a:pPr algn="ctr"/>
            <a:r>
              <a:rPr lang="en-US" sz="1600" dirty="0">
                <a:solidFill>
                  <a:srgbClr val="0070C0"/>
                </a:solidFill>
              </a:rPr>
              <a:t>(w/o Locality Pay)</a:t>
            </a:r>
          </a:p>
        </p:txBody>
      </p:sp>
      <p:sp>
        <p:nvSpPr>
          <p:cNvPr id="18" name="Slide Number Placeholder 3">
            <a:extLst>
              <a:ext uri="{FF2B5EF4-FFF2-40B4-BE49-F238E27FC236}">
                <a16:creationId xmlns:a16="http://schemas.microsoft.com/office/drawing/2014/main" id="{26F1B5F8-3F49-454A-9DEB-0A8779DB45C1}"/>
              </a:ext>
            </a:extLst>
          </p:cNvPr>
          <p:cNvSpPr>
            <a:spLocks noGrp="1"/>
          </p:cNvSpPr>
          <p:nvPr>
            <p:ph type="sldNum" sz="quarter" idx="12"/>
          </p:nvPr>
        </p:nvSpPr>
        <p:spPr>
          <a:xfrm>
            <a:off x="6896100" y="6727622"/>
            <a:ext cx="2057400" cy="201265"/>
          </a:xfrm>
        </p:spPr>
        <p:txBody>
          <a:bodyPr/>
          <a:lstStyle/>
          <a:p>
            <a:fld id="{F85093EB-6271-4776-AD74-9AC7DBDF4235}" type="slidenum">
              <a:rPr lang="en-US" smtClean="0"/>
              <a:t>7</a:t>
            </a:fld>
            <a:endParaRPr lang="en-US" dirty="0"/>
          </a:p>
        </p:txBody>
      </p:sp>
    </p:spTree>
    <p:extLst>
      <p:ext uri="{BB962C8B-B14F-4D97-AF65-F5344CB8AC3E}">
        <p14:creationId xmlns:p14="http://schemas.microsoft.com/office/powerpoint/2010/main" val="342182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3"/>
          <p:cNvSpPr>
            <a:spLocks noGrp="1"/>
          </p:cNvSpPr>
          <p:nvPr>
            <p:ph sz="half" idx="4294967295"/>
          </p:nvPr>
        </p:nvSpPr>
        <p:spPr>
          <a:xfrm>
            <a:off x="630936" y="1347533"/>
            <a:ext cx="7882128" cy="5077323"/>
          </a:xfrm>
          <a:prstGeom prst="rect">
            <a:avLst/>
          </a:prstGeom>
        </p:spPr>
        <p:txBody>
          <a:bodyPr vert="horz" lIns="91440" tIns="45720" rIns="91440" bIns="45720" rtlCol="0" anchor="t">
            <a:noAutofit/>
          </a:bodyPr>
          <a:lstStyle/>
          <a:p>
            <a:pPr>
              <a:lnSpc>
                <a:spcPct val="100000"/>
              </a:lnSpc>
            </a:pPr>
            <a:r>
              <a:rPr lang="en-US" sz="2400" dirty="0">
                <a:solidFill>
                  <a:schemeClr val="tx1"/>
                </a:solidFill>
              </a:rPr>
              <a:t>GS Employees Converting to AcqDemo</a:t>
            </a:r>
          </a:p>
          <a:p>
            <a:pPr lvl="1">
              <a:lnSpc>
                <a:spcPct val="100000"/>
              </a:lnSpc>
            </a:pPr>
            <a:r>
              <a:rPr lang="en-US" sz="2000" dirty="0" err="1"/>
              <a:t>WGI</a:t>
            </a:r>
            <a:r>
              <a:rPr lang="en-US" sz="2000" dirty="0"/>
              <a:t> buy-in is a prorated calculation based on number of completed weeks toward next Step increase.  A tool is available on the AcqDemo website to determine your individual buy-in amount, if applicable.</a:t>
            </a:r>
          </a:p>
          <a:p>
            <a:pPr lvl="1">
              <a:lnSpc>
                <a:spcPct val="100000"/>
              </a:lnSpc>
            </a:pPr>
            <a:endParaRPr lang="en-US" sz="2000" dirty="0">
              <a:solidFill>
                <a:schemeClr val="tx1"/>
              </a:solidFill>
            </a:endParaRPr>
          </a:p>
          <a:p>
            <a:pPr>
              <a:lnSpc>
                <a:spcPct val="100000"/>
              </a:lnSpc>
            </a:pPr>
            <a:endParaRPr lang="en-US" sz="1800" dirty="0"/>
          </a:p>
          <a:p>
            <a:pPr>
              <a:lnSpc>
                <a:spcPct val="100000"/>
              </a:lnSpc>
              <a:spcBef>
                <a:spcPts val="1200"/>
              </a:spcBef>
            </a:pPr>
            <a:r>
              <a:rPr lang="en-US" sz="2400" dirty="0">
                <a:solidFill>
                  <a:schemeClr val="tx1"/>
                </a:solidFill>
              </a:rPr>
              <a:t>Career Ladder Promotion Buy-In</a:t>
            </a:r>
          </a:p>
          <a:p>
            <a:pPr lvl="1">
              <a:lnSpc>
                <a:spcPct val="100000"/>
              </a:lnSpc>
            </a:pPr>
            <a:r>
              <a:rPr lang="en-US" sz="2000" dirty="0"/>
              <a:t>Prorated calculation based on the number of completed weeks towards the next higher grade</a:t>
            </a:r>
          </a:p>
          <a:p>
            <a:pPr lvl="1">
              <a:lnSpc>
                <a:spcPct val="100000"/>
              </a:lnSpc>
            </a:pPr>
            <a:r>
              <a:rPr lang="en-US" sz="2000" dirty="0"/>
              <a:t>If both step increase and career ladder buy-ins apply, calculate step increase buy-in first, then calculate career ladder buy-in</a:t>
            </a:r>
          </a:p>
          <a:p>
            <a:pPr lvl="1">
              <a:lnSpc>
                <a:spcPct val="100000"/>
              </a:lnSpc>
            </a:pPr>
            <a:r>
              <a:rPr lang="en-US" sz="2000" dirty="0">
                <a:solidFill>
                  <a:schemeClr val="tx1"/>
                </a:solidFill>
              </a:rPr>
              <a:t>Special Rate and Retained Rate policies also detailed in AcqDemo Operating Guide if applicable </a:t>
            </a:r>
          </a:p>
          <a:p>
            <a:pPr>
              <a:lnSpc>
                <a:spcPct val="100000"/>
              </a:lnSpc>
            </a:pPr>
            <a:endParaRPr lang="en-US" sz="2400" dirty="0">
              <a:solidFill>
                <a:schemeClr val="tx1"/>
              </a:solidFill>
            </a:endParaRPr>
          </a:p>
        </p:txBody>
      </p:sp>
      <p:sp>
        <p:nvSpPr>
          <p:cNvPr id="5" name="Rectangle 2">
            <a:extLst>
              <a:ext uri="{FF2B5EF4-FFF2-40B4-BE49-F238E27FC236}">
                <a16:creationId xmlns:a16="http://schemas.microsoft.com/office/drawing/2014/main" id="{6DACD81C-C4DE-43B2-9CF5-53CC770091E8}"/>
              </a:ext>
            </a:extLst>
          </p:cNvPr>
          <p:cNvSpPr txBox="1">
            <a:spLocks noChangeArrowheads="1"/>
          </p:cNvSpPr>
          <p:nvPr/>
        </p:nvSpPr>
        <p:spPr>
          <a:xfrm>
            <a:off x="0" y="312824"/>
            <a:ext cx="9144000" cy="79216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n-lt"/>
                <a:ea typeface="+mj-ea"/>
                <a:cs typeface="+mj-cs"/>
              </a:defRPr>
            </a:lvl1pPr>
          </a:lstStyle>
          <a:p>
            <a:pPr algn="ctr"/>
            <a:r>
              <a:rPr lang="en-US" b="1" dirty="0" err="1">
                <a:ea typeface="Tahoma" panose="020B0604030504040204" pitchFamily="34" charset="0"/>
                <a:cs typeface="Tahoma" panose="020B0604030504040204" pitchFamily="34" charset="0"/>
              </a:rPr>
              <a:t>AcqDemo</a:t>
            </a:r>
            <a:r>
              <a:rPr lang="en-US" b="1" dirty="0">
                <a:ea typeface="Tahoma" panose="020B0604030504040204" pitchFamily="34" charset="0"/>
                <a:cs typeface="Tahoma" panose="020B0604030504040204" pitchFamily="34" charset="0"/>
              </a:rPr>
              <a:t> Conversion Highlights</a:t>
            </a:r>
            <a:endParaRPr lang="en-US" sz="2400" b="1" dirty="0">
              <a:ea typeface="Tahoma" panose="020B0604030504040204" pitchFamily="34" charset="0"/>
              <a:cs typeface="Tahoma" panose="020B0604030504040204" pitchFamily="34" charset="0"/>
            </a:endParaRPr>
          </a:p>
          <a:p>
            <a:pPr algn="ctr"/>
            <a:r>
              <a:rPr lang="en-US" sz="2400" b="1" i="1" dirty="0">
                <a:ea typeface="Tahoma" panose="020B0604030504040204" pitchFamily="34" charset="0"/>
                <a:cs typeface="Tahoma" panose="020B0604030504040204" pitchFamily="34" charset="0"/>
              </a:rPr>
              <a:t>Conversion Pay Setting</a:t>
            </a:r>
            <a:endParaRPr lang="en-US" b="1" i="1" dirty="0">
              <a:cs typeface="Tahoma" pitchFamily="34" charset="0"/>
            </a:endParaRPr>
          </a:p>
        </p:txBody>
      </p:sp>
      <p:graphicFrame>
        <p:nvGraphicFramePr>
          <p:cNvPr id="2" name="Table 1">
            <a:extLst>
              <a:ext uri="{FF2B5EF4-FFF2-40B4-BE49-F238E27FC236}">
                <a16:creationId xmlns:a16="http://schemas.microsoft.com/office/drawing/2014/main" id="{EFEF0C20-9A05-47E8-88EC-F149E572A093}"/>
              </a:ext>
            </a:extLst>
          </p:cNvPr>
          <p:cNvGraphicFramePr>
            <a:graphicFrameLocks noGrp="1"/>
          </p:cNvGraphicFramePr>
          <p:nvPr>
            <p:extLst>
              <p:ext uri="{D42A27DB-BD31-4B8C-83A1-F6EECF244321}">
                <p14:modId xmlns:p14="http://schemas.microsoft.com/office/powerpoint/2010/main" val="816464298"/>
              </p:ext>
            </p:extLst>
          </p:nvPr>
        </p:nvGraphicFramePr>
        <p:xfrm>
          <a:off x="232660" y="3077672"/>
          <a:ext cx="8678680" cy="828040"/>
        </p:xfrm>
        <a:graphic>
          <a:graphicData uri="http://schemas.openxmlformats.org/drawingml/2006/table">
            <a:tbl>
              <a:tblPr firstRow="1" bandRow="1">
                <a:tableStyleId>{5C22544A-7EE6-4342-B048-85BDC9FD1C3A}</a:tableStyleId>
              </a:tblPr>
              <a:tblGrid>
                <a:gridCol w="8678680">
                  <a:extLst>
                    <a:ext uri="{9D8B030D-6E8A-4147-A177-3AD203B41FA5}">
                      <a16:colId xmlns:a16="http://schemas.microsoft.com/office/drawing/2014/main" val="1024283163"/>
                    </a:ext>
                  </a:extLst>
                </a:gridCol>
              </a:tblGrid>
              <a:tr h="342047">
                <a:tc>
                  <a:txBody>
                    <a:bodyPr/>
                    <a:lstStyle/>
                    <a:p>
                      <a:pPr algn="ctr">
                        <a:spcBef>
                          <a:spcPts val="600"/>
                        </a:spcBef>
                        <a:spcAft>
                          <a:spcPts val="600"/>
                        </a:spcAft>
                      </a:pPr>
                      <a:r>
                        <a:rPr lang="en-US" sz="2400" b="1" dirty="0" err="1"/>
                        <a:t>WGI</a:t>
                      </a:r>
                      <a:r>
                        <a:rPr lang="en-US" sz="2400" b="1" dirty="0"/>
                        <a:t> Buy-In Calculation:</a:t>
                      </a:r>
                    </a:p>
                  </a:txBody>
                  <a:tcPr/>
                </a:tc>
                <a:extLst>
                  <a:ext uri="{0D108BD9-81ED-4DB2-BD59-A6C34878D82A}">
                    <a16:rowId xmlns:a16="http://schemas.microsoft.com/office/drawing/2014/main" val="1664508487"/>
                  </a:ext>
                </a:extLst>
              </a:tr>
              <a:tr h="370840">
                <a:tc>
                  <a:txBody>
                    <a:bodyPr/>
                    <a:lstStyle/>
                    <a:p>
                      <a:pPr algn="ctr">
                        <a:spcBef>
                          <a:spcPts val="600"/>
                        </a:spcBef>
                        <a:spcAft>
                          <a:spcPts val="600"/>
                        </a:spcAft>
                      </a:pPr>
                      <a:r>
                        <a:rPr lang="en-US" sz="1600" b="1" dirty="0" err="1"/>
                        <a:t>AcqDemo</a:t>
                      </a:r>
                      <a:r>
                        <a:rPr lang="en-US" sz="1600" b="1" dirty="0"/>
                        <a:t> Basic Pay = (Time in Step/Time Between Steps) x Step Increase + Current Base Pay</a:t>
                      </a:r>
                    </a:p>
                  </a:txBody>
                  <a:tcPr/>
                </a:tc>
                <a:extLst>
                  <a:ext uri="{0D108BD9-81ED-4DB2-BD59-A6C34878D82A}">
                    <a16:rowId xmlns:a16="http://schemas.microsoft.com/office/drawing/2014/main" val="2370637044"/>
                  </a:ext>
                </a:extLst>
              </a:tr>
            </a:tbl>
          </a:graphicData>
        </a:graphic>
      </p:graphicFrame>
      <p:sp>
        <p:nvSpPr>
          <p:cNvPr id="3" name="Slide Number Placeholder 2">
            <a:extLst>
              <a:ext uri="{FF2B5EF4-FFF2-40B4-BE49-F238E27FC236}">
                <a16:creationId xmlns:a16="http://schemas.microsoft.com/office/drawing/2014/main" id="{6D10F750-AE5B-49C0-8BC1-8A21A1E3BE80}"/>
              </a:ext>
            </a:extLst>
          </p:cNvPr>
          <p:cNvSpPr>
            <a:spLocks noGrp="1"/>
          </p:cNvSpPr>
          <p:nvPr>
            <p:ph type="sldNum" sz="quarter" idx="12"/>
          </p:nvPr>
        </p:nvSpPr>
        <p:spPr>
          <a:xfrm>
            <a:off x="6851191" y="6598920"/>
            <a:ext cx="2057400" cy="365125"/>
          </a:xfrm>
        </p:spPr>
        <p:txBody>
          <a:bodyPr/>
          <a:lstStyle/>
          <a:p>
            <a:fld id="{F85093EB-6271-4776-AD74-9AC7DBDF4235}" type="slidenum">
              <a:rPr lang="en-US" smtClean="0"/>
              <a:t>8</a:t>
            </a:fld>
            <a:endParaRPr lang="en-US"/>
          </a:p>
        </p:txBody>
      </p:sp>
    </p:spTree>
    <p:extLst>
      <p:ext uri="{BB962C8B-B14F-4D97-AF65-F5344CB8AC3E}">
        <p14:creationId xmlns:p14="http://schemas.microsoft.com/office/powerpoint/2010/main" val="41208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10133"/>
            <a:ext cx="9144000" cy="713945"/>
          </a:xfrm>
        </p:spPr>
        <p:txBody>
          <a:bodyPr anchor="t">
            <a:noAutofit/>
          </a:bodyPr>
          <a:lstStyle/>
          <a:p>
            <a:r>
              <a:rPr lang="en-US" b="1" dirty="0">
                <a:ea typeface="Tahoma" panose="020B0604030504040204" pitchFamily="34" charset="0"/>
                <a:cs typeface="Tahoma" panose="020B0604030504040204" pitchFamily="34" charset="0"/>
              </a:rPr>
              <a:t>AcqDemo Conversion Highlights</a:t>
            </a:r>
            <a:br>
              <a:rPr lang="en-US" sz="2400" b="1" dirty="0">
                <a:ea typeface="Tahoma" panose="020B0604030504040204" pitchFamily="34" charset="0"/>
                <a:cs typeface="Tahoma" panose="020B0604030504040204" pitchFamily="34" charset="0"/>
              </a:rPr>
            </a:br>
            <a:r>
              <a:rPr lang="en-US" sz="2400" b="1" i="1" dirty="0">
                <a:ea typeface="Tahoma" panose="020B0604030504040204" pitchFamily="34" charset="0"/>
                <a:cs typeface="Tahoma" panose="020B0604030504040204" pitchFamily="34" charset="0"/>
              </a:rPr>
              <a:t>Position Requirements Document (PRD)</a:t>
            </a:r>
            <a:endParaRPr lang="en-US" b="1" dirty="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F85093EB-6271-4776-AD74-9AC7DBDF4235}" type="slidenum">
              <a:rPr lang="en-US" smtClean="0"/>
              <a:pPr/>
              <a:t>9</a:t>
            </a:fld>
            <a:endParaRPr lang="en-US" dirty="0"/>
          </a:p>
        </p:txBody>
      </p:sp>
      <p:sp>
        <p:nvSpPr>
          <p:cNvPr id="5" name="Content Placeholder 4"/>
          <p:cNvSpPr>
            <a:spLocks noGrp="1"/>
          </p:cNvSpPr>
          <p:nvPr>
            <p:ph idx="1"/>
          </p:nvPr>
        </p:nvSpPr>
        <p:spPr>
          <a:xfrm>
            <a:off x="630936" y="1578843"/>
            <a:ext cx="7882128" cy="3387993"/>
          </a:xfrm>
        </p:spPr>
        <p:txBody>
          <a:bodyPr>
            <a:noAutofit/>
          </a:bodyPr>
          <a:lstStyle/>
          <a:p>
            <a:pPr marL="228600" lvl="1">
              <a:lnSpc>
                <a:spcPct val="100000"/>
              </a:lnSpc>
              <a:buClr>
                <a:schemeClr val="tx1"/>
              </a:buClr>
            </a:pPr>
            <a:r>
              <a:rPr lang="en-US" sz="2600" dirty="0" err="1"/>
              <a:t>AcqDemo</a:t>
            </a:r>
            <a:r>
              <a:rPr lang="en-US" sz="2600" dirty="0"/>
              <a:t> utilizes a Position Requirements Document (PRD) in place of traditional position description</a:t>
            </a:r>
          </a:p>
          <a:p>
            <a:pPr marL="228600" lvl="1">
              <a:lnSpc>
                <a:spcPct val="100000"/>
              </a:lnSpc>
              <a:buClr>
                <a:schemeClr val="tx1"/>
              </a:buClr>
            </a:pPr>
            <a:r>
              <a:rPr lang="en-US" sz="2600" dirty="0"/>
              <a:t>Fillable PRD templates for each career path broadband level are on the AcqDemo website at </a:t>
            </a:r>
            <a:r>
              <a:rPr lang="en-US" sz="2600" u="sng" dirty="0">
                <a:hlinkClick r:id="rId3"/>
              </a:rPr>
              <a:t>http://acqdemo.hci.mil/PRD.html</a:t>
            </a:r>
            <a:endParaRPr lang="en-US" sz="2600" u="sng" dirty="0"/>
          </a:p>
          <a:p>
            <a:pPr marL="6350" lvl="2" indent="0">
              <a:lnSpc>
                <a:spcPct val="100000"/>
              </a:lnSpc>
              <a:buNone/>
            </a:pPr>
            <a:endParaRPr lang="en-US" sz="2600" dirty="0"/>
          </a:p>
        </p:txBody>
      </p:sp>
      <p:sp>
        <p:nvSpPr>
          <p:cNvPr id="3" name="TextBox 2">
            <a:extLst>
              <a:ext uri="{FF2B5EF4-FFF2-40B4-BE49-F238E27FC236}">
                <a16:creationId xmlns:a16="http://schemas.microsoft.com/office/drawing/2014/main" id="{F28096C6-AEB0-440A-9438-FFC7F47DD7A2}"/>
              </a:ext>
            </a:extLst>
          </p:cNvPr>
          <p:cNvSpPr txBox="1"/>
          <p:nvPr/>
        </p:nvSpPr>
        <p:spPr>
          <a:xfrm>
            <a:off x="342762" y="5279157"/>
            <a:ext cx="8458476" cy="830997"/>
          </a:xfrm>
          <a:prstGeom prst="rect">
            <a:avLst/>
          </a:prstGeom>
          <a:solidFill>
            <a:schemeClr val="tx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400" b="1" i="1" dirty="0">
                <a:solidFill>
                  <a:schemeClr val="bg1"/>
                </a:solidFill>
              </a:rPr>
              <a:t>EXISTING PD’s will need to be converted to PRD format.  </a:t>
            </a:r>
          </a:p>
          <a:p>
            <a:pPr algn="ctr"/>
            <a:r>
              <a:rPr lang="en-US" sz="2400" b="1" i="1" dirty="0">
                <a:solidFill>
                  <a:schemeClr val="bg1"/>
                </a:solidFill>
              </a:rPr>
              <a:t>Who will be responsible for this, and when will they be due?</a:t>
            </a:r>
          </a:p>
        </p:txBody>
      </p:sp>
    </p:spTree>
    <p:extLst>
      <p:ext uri="{BB962C8B-B14F-4D97-AF65-F5344CB8AC3E}">
        <p14:creationId xmlns:p14="http://schemas.microsoft.com/office/powerpoint/2010/main" val="13509303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21624</TotalTime>
  <Words>12890</Words>
  <Application>Microsoft Office PowerPoint</Application>
  <PresentationFormat>On-screen Show (4:3)</PresentationFormat>
  <Paragraphs>1225</Paragraphs>
  <Slides>62</Slides>
  <Notes>61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62</vt:i4>
      </vt:variant>
    </vt:vector>
  </HeadingPairs>
  <TitlesOfParts>
    <vt:vector size="76" baseType="lpstr">
      <vt:lpstr>ＭＳ Ｐゴシック</vt:lpstr>
      <vt:lpstr>Aharoni</vt:lpstr>
      <vt:lpstr>Arial</vt:lpstr>
      <vt:lpstr>Calibri</vt:lpstr>
      <vt:lpstr>Calibri Light</vt:lpstr>
      <vt:lpstr>Comic Sans MS</vt:lpstr>
      <vt:lpstr>Courgette</vt:lpstr>
      <vt:lpstr>Monotype Sorts</vt:lpstr>
      <vt:lpstr>Symbol</vt:lpstr>
      <vt:lpstr>Tahoma</vt:lpstr>
      <vt:lpstr>Times</vt:lpstr>
      <vt:lpstr>Times New Roman</vt:lpstr>
      <vt:lpstr>Wingdings</vt:lpstr>
      <vt:lpstr>Office Theme</vt:lpstr>
      <vt:lpstr>AcqDemo Business Rules Development FY 2018</vt:lpstr>
      <vt:lpstr>Introduction</vt:lpstr>
      <vt:lpstr>Introduction</vt:lpstr>
      <vt:lpstr>AcqDemo Conversion Highlights AcqDemo Purpose</vt:lpstr>
      <vt:lpstr>  </vt:lpstr>
      <vt:lpstr>PowerPoint Presentation</vt:lpstr>
      <vt:lpstr>PowerPoint Presentation</vt:lpstr>
      <vt:lpstr>PowerPoint Presentation</vt:lpstr>
      <vt:lpstr>AcqDemo Conversion Highlights Position Requirements Document (PRD)</vt:lpstr>
      <vt:lpstr>PowerPoint Presentation</vt:lpstr>
      <vt:lpstr>PowerPoint Presentation</vt:lpstr>
      <vt:lpstr>PowerPoint Presentation</vt:lpstr>
      <vt:lpstr>Pay Administration Considerations Discussion Topics</vt:lpstr>
      <vt:lpstr>Pay Administration Considerations Compensation Management</vt:lpstr>
      <vt:lpstr>Pay Administration Considerations Compensation Philosophy</vt:lpstr>
      <vt:lpstr>Pay Administration Considerations Compensation Strategy</vt:lpstr>
      <vt:lpstr>Pay Administration Considerations Compensation Strategy</vt:lpstr>
      <vt:lpstr>Pay Administration Considerations Salary Maximums - Control Points - Stop-and-Consider Points</vt:lpstr>
      <vt:lpstr>PowerPoint Presentation</vt:lpstr>
      <vt:lpstr>Pay Administration Considerations Compensation Strategy</vt:lpstr>
      <vt:lpstr>Pay Administration Considerations Compensation Policy</vt:lpstr>
      <vt:lpstr>Pay Administration Considerations Highest Previous Rate (HPR)</vt:lpstr>
      <vt:lpstr>Pay Administration Considerations Supervisor and Team Leader Cash Differentials</vt:lpstr>
      <vt:lpstr>Pay Administration Considerations Accelerated Compensation for Developmental Positions (ACDP)</vt:lpstr>
      <vt:lpstr>Pay Administration Considerations ACDP (Cont.)</vt:lpstr>
      <vt:lpstr>Pay Administration Considerations Retained Pay Compensation Option</vt:lpstr>
      <vt:lpstr>Pay Administration Considerations Performance Awards</vt:lpstr>
      <vt:lpstr>Pay Administration Considerations Compensation Strategy</vt:lpstr>
      <vt:lpstr>Contribution-Based Compensation and Appraisal System (CCAS) Considerations Discussion Topics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CCAS Considerations Employee Self-Assessments</vt:lpstr>
      <vt:lpstr>PowerPoint Presentation</vt:lpstr>
      <vt:lpstr>CCAS Considerations Scoring—Determining Numerical Scores</vt:lpstr>
      <vt:lpstr>PowerPoint Presentation</vt:lpstr>
      <vt:lpstr>CCAS Considerations Scoring – Very High Score</vt:lpstr>
      <vt:lpstr>CCAS Considerations Contribution Planning, Employee Self- and Supervisor Assessments, and Scoring</vt:lpstr>
      <vt:lpstr>PowerPoint Presentation</vt:lpstr>
      <vt:lpstr>PowerPoint Presentation</vt:lpstr>
      <vt:lpstr>PowerPoint Presentation</vt:lpstr>
      <vt:lpstr>CCAS Considerations Pay Pool Funding – Selecting Target Pay</vt:lpstr>
      <vt:lpstr>CCAS Considerations Pay Pool Funding – Target Pay Set at the Lower Rail</vt:lpstr>
      <vt:lpstr>CCAS Considerations Pay Pool Funding – Target Pay Set at Standard Pay Line</vt:lpstr>
      <vt:lpstr>CCAS Considerations Pay Pool Funding – Target Pay Set at the Upper Rail</vt:lpstr>
      <vt:lpstr>CCAS Considerations Pay Pool Funding—CRI Carryover</vt:lpstr>
      <vt:lpstr>CCAS Considerations Pay Pool Funding</vt:lpstr>
      <vt:lpstr>CCAS Considerations Quality of Performance</vt:lpstr>
      <vt:lpstr>CCAS Considerations Quality of Performance</vt:lpstr>
      <vt:lpstr>CCAS Considerations Quality of Performance</vt:lpstr>
      <vt:lpstr>CCAS Considerations CCAS Grievance Process</vt:lpstr>
      <vt:lpstr>CCAS Considerations Quality of Performance and CCAS Grievance Process</vt:lpstr>
      <vt:lpstr>CCAS Considerations Communicating Aggregate CCAS Results</vt:lpstr>
      <vt:lpstr>CCAS Considerations Continual Feedback and Mid-Point Review</vt:lpstr>
      <vt:lpstr>CCAS Considerations Closeout Assessments</vt:lpstr>
      <vt:lpstr>CCAS Considerations Communication and Feedback</vt:lpstr>
      <vt:lpstr>AcqDemo Business Rules Development FY 2018</vt:lpstr>
      <vt:lpstr>AcqDemo Business Rules Development FY 2018</vt:lpstr>
    </vt:vector>
  </TitlesOfParts>
  <Company>Defense Acquisition Univesity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 Headley</dc:creator>
  <cp:lastModifiedBy>Tom Stajmiger</cp:lastModifiedBy>
  <cp:revision>254</cp:revision>
  <cp:lastPrinted>2018-04-02T20:29:55Z</cp:lastPrinted>
  <dcterms:created xsi:type="dcterms:W3CDTF">2017-03-28T13:43:56Z</dcterms:created>
  <dcterms:modified xsi:type="dcterms:W3CDTF">2018-04-03T05:27:46Z</dcterms:modified>
</cp:coreProperties>
</file>